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varScale="1">
        <p:scale>
          <a:sx n="106" d="100"/>
          <a:sy n="106" d="100"/>
        </p:scale>
        <p:origin x="9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4DD50B-BE66-492A-B000-F9EF19597BEB}"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42E5-E057-4F2B-9EA8-0B8E0882C6FF}" type="slidenum">
              <a:rPr lang="en-US" smtClean="0"/>
              <a:t>‹#›</a:t>
            </a:fld>
            <a:endParaRPr lang="en-US"/>
          </a:p>
        </p:txBody>
      </p:sp>
    </p:spTree>
    <p:extLst>
      <p:ext uri="{BB962C8B-B14F-4D97-AF65-F5344CB8AC3E}">
        <p14:creationId xmlns:p14="http://schemas.microsoft.com/office/powerpoint/2010/main" val="416665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DD50B-BE66-492A-B000-F9EF19597BEB}"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42E5-E057-4F2B-9EA8-0B8E0882C6F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136720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DD50B-BE66-492A-B000-F9EF19597BEB}"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42E5-E057-4F2B-9EA8-0B8E0882C6F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198816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DD50B-BE66-492A-B000-F9EF19597BEB}"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42E5-E057-4F2B-9EA8-0B8E0882C6F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159973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DD50B-BE66-492A-B000-F9EF19597BEB}"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442E5-E057-4F2B-9EA8-0B8E0882C6F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46980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DD50B-BE66-492A-B000-F9EF19597BEB}"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442E5-E057-4F2B-9EA8-0B8E0882C6F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303429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4DD50B-BE66-492A-B000-F9EF19597BEB}"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442E5-E057-4F2B-9EA8-0B8E0882C6FF}"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252003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4DD50B-BE66-492A-B000-F9EF19597BEB}"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442E5-E057-4F2B-9EA8-0B8E0882C6FF}"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25453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DD50B-BE66-492A-B000-F9EF19597BEB}"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442E5-E057-4F2B-9EA8-0B8E0882C6FF}"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308605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DD50B-BE66-492A-B000-F9EF19597BEB}"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442E5-E057-4F2B-9EA8-0B8E0882C6F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813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DD50B-BE66-492A-B000-F9EF19597BEB}"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442E5-E057-4F2B-9EA8-0B8E0882C6F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8229600" cy="685800"/>
          </a:xfrm>
          <a:prstGeom prst="rect">
            <a:avLst/>
          </a:prstGeom>
        </p:spPr>
      </p:pic>
    </p:spTree>
    <p:extLst>
      <p:ext uri="{BB962C8B-B14F-4D97-AF65-F5344CB8AC3E}">
        <p14:creationId xmlns:p14="http://schemas.microsoft.com/office/powerpoint/2010/main" val="6339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DD50B-BE66-492A-B000-F9EF19597BEB}" type="datetimeFigureOut">
              <a:rPr lang="en-US" smtClean="0"/>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442E5-E057-4F2B-9EA8-0B8E0882C6FF}" type="slidenum">
              <a:rPr lang="en-US" smtClean="0"/>
              <a:t>‹#›</a:t>
            </a:fld>
            <a:endParaRPr lang="en-US"/>
          </a:p>
        </p:txBody>
      </p:sp>
    </p:spTree>
    <p:extLst>
      <p:ext uri="{BB962C8B-B14F-4D97-AF65-F5344CB8AC3E}">
        <p14:creationId xmlns:p14="http://schemas.microsoft.com/office/powerpoint/2010/main" val="4251331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ask.louislibraries.org/hc/en-us/articles/360015687433-Consortia-Manager-Member-Overview" TargetMode="External"/><Relationship Id="rId2" Type="http://schemas.openxmlformats.org/officeDocument/2006/relationships/hyperlink" Target="https://task.louislibraries.org/hc/en-us/articles/360015266033-Consortia-Manager-Processing-Renewals" TargetMode="External"/><Relationship Id="rId1" Type="http://schemas.openxmlformats.org/officeDocument/2006/relationships/slideLayout" Target="../slideLayouts/slideLayout2.xml"/><Relationship Id="rId6" Type="http://schemas.openxmlformats.org/officeDocument/2006/relationships/hyperlink" Target="https://task.louislibraries.org/hc/en-us/articles/360016012294-Consortia-Manager-Verifying-Your-Institution-s-Contacts" TargetMode="External"/><Relationship Id="rId5" Type="http://schemas.openxmlformats.org/officeDocument/2006/relationships/hyperlink" Target="https://task.louislibraries.org/hc/en-us/articles/360016106513-Consortia-Manager-Adding-User-Accounts" TargetMode="External"/><Relationship Id="rId4" Type="http://schemas.openxmlformats.org/officeDocument/2006/relationships/hyperlink" Target="https://task.louislibraries.org/hc/en-us/articles/360013147314-Consortia-Manager-Dashboard-Overview"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louis.libwizard.com/f/Consortia_Manager_Feedbac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sk.louislibraries.org/hc/en-us/articles/360015266033-Consortia-Manager-Processing-Renewal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534400" cy="1470025"/>
          </a:xfrm>
        </p:spPr>
        <p:txBody>
          <a:bodyPr/>
          <a:lstStyle/>
          <a:p>
            <a:r>
              <a:rPr lang="en-US" b="1" dirty="0"/>
              <a:t>Consortia Manager Overview</a:t>
            </a:r>
          </a:p>
        </p:txBody>
      </p:sp>
      <p:sp>
        <p:nvSpPr>
          <p:cNvPr id="3" name="Subtitle 2"/>
          <p:cNvSpPr>
            <a:spLocks noGrp="1"/>
          </p:cNvSpPr>
          <p:nvPr>
            <p:ph type="subTitle" idx="1"/>
          </p:nvPr>
        </p:nvSpPr>
        <p:spPr>
          <a:xfrm>
            <a:off x="1371600" y="4114800"/>
            <a:ext cx="6400800" cy="1143000"/>
          </a:xfrm>
        </p:spPr>
        <p:txBody>
          <a:bodyPr/>
          <a:lstStyle/>
          <a:p>
            <a:r>
              <a:rPr lang="en-US" dirty="0"/>
              <a:t>Presenter: Lisa Stigall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52399"/>
            <a:ext cx="7239000" cy="1524001"/>
          </a:xfrm>
          <a:prstGeom prst="rect">
            <a:avLst/>
          </a:prstGeom>
        </p:spPr>
      </p:pic>
    </p:spTree>
    <p:extLst>
      <p:ext uri="{BB962C8B-B14F-4D97-AF65-F5344CB8AC3E}">
        <p14:creationId xmlns:p14="http://schemas.microsoft.com/office/powerpoint/2010/main" val="166232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2A8D-ED79-48A8-A8A6-0392283D2481}"/>
              </a:ext>
            </a:extLst>
          </p:cNvPr>
          <p:cNvSpPr>
            <a:spLocks noGrp="1"/>
          </p:cNvSpPr>
          <p:nvPr>
            <p:ph type="title"/>
          </p:nvPr>
        </p:nvSpPr>
        <p:spPr>
          <a:xfrm>
            <a:off x="457200" y="274638"/>
            <a:ext cx="8229600" cy="868362"/>
          </a:xfrm>
        </p:spPr>
        <p:txBody>
          <a:bodyPr>
            <a:normAutofit/>
          </a:bodyPr>
          <a:lstStyle/>
          <a:p>
            <a:r>
              <a:rPr lang="en-US" sz="3600" b="1" dirty="0"/>
              <a:t>Renewal continued</a:t>
            </a:r>
          </a:p>
        </p:txBody>
      </p:sp>
      <p:sp>
        <p:nvSpPr>
          <p:cNvPr id="6" name="Content Placeholder 5">
            <a:extLst>
              <a:ext uri="{FF2B5EF4-FFF2-40B4-BE49-F238E27FC236}">
                <a16:creationId xmlns:a16="http://schemas.microsoft.com/office/drawing/2014/main" id="{1DB62792-5A03-46BE-8DE4-1C44F7A7D3D1}"/>
              </a:ext>
            </a:extLst>
          </p:cNvPr>
          <p:cNvSpPr>
            <a:spLocks noGrp="1"/>
          </p:cNvSpPr>
          <p:nvPr>
            <p:ph idx="1"/>
          </p:nvPr>
        </p:nvSpPr>
        <p:spPr>
          <a:xfrm>
            <a:off x="228600" y="1143000"/>
            <a:ext cx="8763000" cy="4983163"/>
          </a:xfrm>
        </p:spPr>
        <p:txBody>
          <a:bodyPr/>
          <a:lstStyle/>
          <a:p>
            <a:pPr marL="0" indent="0">
              <a:buNone/>
            </a:pPr>
            <a:r>
              <a:rPr lang="en-US" sz="2400" b="1" dirty="0"/>
              <a:t>Step 2. Click the Order options button. Alternatively, you can choose the ADD ALL TO BASKET button.</a:t>
            </a:r>
          </a:p>
          <a:p>
            <a:pPr marL="0" indent="0">
              <a:buNone/>
            </a:pPr>
            <a:endParaRPr lang="en-US" dirty="0"/>
          </a:p>
        </p:txBody>
      </p:sp>
      <p:pic>
        <p:nvPicPr>
          <p:cNvPr id="13" name="Picture 12">
            <a:extLst>
              <a:ext uri="{FF2B5EF4-FFF2-40B4-BE49-F238E27FC236}">
                <a16:creationId xmlns:a16="http://schemas.microsoft.com/office/drawing/2014/main" id="{F38FBDA0-E283-4413-815A-EF777ED0000A}"/>
              </a:ext>
            </a:extLst>
          </p:cNvPr>
          <p:cNvPicPr>
            <a:picLocks noChangeAspect="1"/>
          </p:cNvPicPr>
          <p:nvPr/>
        </p:nvPicPr>
        <p:blipFill>
          <a:blip r:embed="rId2"/>
          <a:stretch>
            <a:fillRect/>
          </a:stretch>
        </p:blipFill>
        <p:spPr>
          <a:xfrm>
            <a:off x="304800" y="2625918"/>
            <a:ext cx="8763000" cy="2631882"/>
          </a:xfrm>
          <a:prstGeom prst="rect">
            <a:avLst/>
          </a:prstGeom>
        </p:spPr>
      </p:pic>
      <p:cxnSp>
        <p:nvCxnSpPr>
          <p:cNvPr id="14" name="Straight Arrow Connector 13">
            <a:extLst>
              <a:ext uri="{FF2B5EF4-FFF2-40B4-BE49-F238E27FC236}">
                <a16:creationId xmlns:a16="http://schemas.microsoft.com/office/drawing/2014/main" id="{B872D8B8-1F74-4D2D-9E30-403DFAC3484C}"/>
              </a:ext>
            </a:extLst>
          </p:cNvPr>
          <p:cNvCxnSpPr>
            <a:cxnSpLocks/>
          </p:cNvCxnSpPr>
          <p:nvPr/>
        </p:nvCxnSpPr>
        <p:spPr>
          <a:xfrm>
            <a:off x="5105400" y="2057400"/>
            <a:ext cx="2423160" cy="18746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13FEE3-9B54-4E9D-871D-5A71C69C310A}"/>
              </a:ext>
            </a:extLst>
          </p:cNvPr>
          <p:cNvCxnSpPr>
            <a:cxnSpLocks/>
          </p:cNvCxnSpPr>
          <p:nvPr/>
        </p:nvCxnSpPr>
        <p:spPr>
          <a:xfrm>
            <a:off x="5105400" y="2057400"/>
            <a:ext cx="217170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5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9F32-9B3D-4034-878B-255DC1F5BB08}"/>
              </a:ext>
            </a:extLst>
          </p:cNvPr>
          <p:cNvSpPr>
            <a:spLocks noGrp="1"/>
          </p:cNvSpPr>
          <p:nvPr>
            <p:ph type="title"/>
          </p:nvPr>
        </p:nvSpPr>
        <p:spPr>
          <a:xfrm>
            <a:off x="457200" y="274638"/>
            <a:ext cx="8229600" cy="838938"/>
          </a:xfrm>
        </p:spPr>
        <p:txBody>
          <a:bodyPr>
            <a:normAutofit/>
          </a:bodyPr>
          <a:lstStyle/>
          <a:p>
            <a:r>
              <a:rPr lang="en-US" sz="3600" b="1" dirty="0"/>
              <a:t>Renewal continued</a:t>
            </a:r>
          </a:p>
        </p:txBody>
      </p:sp>
      <p:sp>
        <p:nvSpPr>
          <p:cNvPr id="9" name="Content Placeholder 8">
            <a:extLst>
              <a:ext uri="{FF2B5EF4-FFF2-40B4-BE49-F238E27FC236}">
                <a16:creationId xmlns:a16="http://schemas.microsoft.com/office/drawing/2014/main" id="{6D4E845E-D0EF-46FA-9D64-517CBCCB2F44}"/>
              </a:ext>
            </a:extLst>
          </p:cNvPr>
          <p:cNvSpPr>
            <a:spLocks noGrp="1"/>
          </p:cNvSpPr>
          <p:nvPr>
            <p:ph idx="1"/>
          </p:nvPr>
        </p:nvSpPr>
        <p:spPr>
          <a:xfrm>
            <a:off x="457200" y="1131684"/>
            <a:ext cx="8229600" cy="4994480"/>
          </a:xfrm>
        </p:spPr>
        <p:txBody>
          <a:bodyPr/>
          <a:lstStyle/>
          <a:p>
            <a:pPr marL="0" indent="0">
              <a:buNone/>
            </a:pPr>
            <a:r>
              <a:rPr lang="en-US" sz="2400" b="1" dirty="0"/>
              <a:t>Step 3. Mark (by checking the box) what you want to renew and click the shopping cart icon.</a:t>
            </a:r>
          </a:p>
          <a:p>
            <a:pPr marL="0" indent="0">
              <a:buNone/>
            </a:pPr>
            <a:endParaRPr lang="en-US" dirty="0"/>
          </a:p>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778233D4-8D38-46AD-8F63-AEB889BE24BB}"/>
              </a:ext>
            </a:extLst>
          </p:cNvPr>
          <p:cNvPicPr>
            <a:picLocks noChangeAspect="1"/>
          </p:cNvPicPr>
          <p:nvPr/>
        </p:nvPicPr>
        <p:blipFill>
          <a:blip r:embed="rId2"/>
          <a:stretch>
            <a:fillRect/>
          </a:stretch>
        </p:blipFill>
        <p:spPr>
          <a:xfrm>
            <a:off x="914400" y="2189131"/>
            <a:ext cx="6934200" cy="3950095"/>
          </a:xfrm>
          <a:prstGeom prst="rect">
            <a:avLst/>
          </a:prstGeom>
        </p:spPr>
      </p:pic>
      <p:cxnSp>
        <p:nvCxnSpPr>
          <p:cNvPr id="11" name="Straight Arrow Connector 10">
            <a:extLst>
              <a:ext uri="{FF2B5EF4-FFF2-40B4-BE49-F238E27FC236}">
                <a16:creationId xmlns:a16="http://schemas.microsoft.com/office/drawing/2014/main" id="{C633E700-C7EC-4CD8-9DC8-5ABF7F87F729}"/>
              </a:ext>
            </a:extLst>
          </p:cNvPr>
          <p:cNvCxnSpPr>
            <a:cxnSpLocks/>
          </p:cNvCxnSpPr>
          <p:nvPr/>
        </p:nvCxnSpPr>
        <p:spPr>
          <a:xfrm>
            <a:off x="1600200" y="1981200"/>
            <a:ext cx="5791200" cy="4038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71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A80-56CD-4323-B311-E563B73EDF75}"/>
              </a:ext>
            </a:extLst>
          </p:cNvPr>
          <p:cNvSpPr>
            <a:spLocks noGrp="1"/>
          </p:cNvSpPr>
          <p:nvPr>
            <p:ph type="title"/>
          </p:nvPr>
        </p:nvSpPr>
        <p:spPr>
          <a:xfrm>
            <a:off x="457200" y="274638"/>
            <a:ext cx="8229600" cy="889329"/>
          </a:xfrm>
        </p:spPr>
        <p:txBody>
          <a:bodyPr>
            <a:normAutofit/>
          </a:bodyPr>
          <a:lstStyle/>
          <a:p>
            <a:r>
              <a:rPr lang="en-US" sz="3600" b="1" dirty="0"/>
              <a:t>Renewal continued</a:t>
            </a:r>
          </a:p>
        </p:txBody>
      </p:sp>
      <p:sp>
        <p:nvSpPr>
          <p:cNvPr id="3" name="Content Placeholder 2">
            <a:extLst>
              <a:ext uri="{FF2B5EF4-FFF2-40B4-BE49-F238E27FC236}">
                <a16:creationId xmlns:a16="http://schemas.microsoft.com/office/drawing/2014/main" id="{C9858335-A687-4595-AE0D-E5B0E7F7D1CD}"/>
              </a:ext>
            </a:extLst>
          </p:cNvPr>
          <p:cNvSpPr>
            <a:spLocks noGrp="1"/>
          </p:cNvSpPr>
          <p:nvPr>
            <p:ph idx="1"/>
          </p:nvPr>
        </p:nvSpPr>
        <p:spPr>
          <a:xfrm>
            <a:off x="457200" y="1163968"/>
            <a:ext cx="8229600" cy="4962196"/>
          </a:xfrm>
        </p:spPr>
        <p:txBody>
          <a:bodyPr/>
          <a:lstStyle/>
          <a:p>
            <a:pPr marL="0" indent="0">
              <a:buNone/>
            </a:pPr>
            <a:r>
              <a:rPr lang="en-US" sz="2400" b="1" dirty="0"/>
              <a:t>Step 4. View the Shopping Basket by clicking on either the icon or the words View basket.</a:t>
            </a:r>
          </a:p>
          <a:p>
            <a:pPr marL="0" indent="0">
              <a:buNone/>
            </a:pPr>
            <a:endParaRPr lang="en-US" dirty="0"/>
          </a:p>
        </p:txBody>
      </p:sp>
      <p:pic>
        <p:nvPicPr>
          <p:cNvPr id="5" name="Picture 4">
            <a:extLst>
              <a:ext uri="{FF2B5EF4-FFF2-40B4-BE49-F238E27FC236}">
                <a16:creationId xmlns:a16="http://schemas.microsoft.com/office/drawing/2014/main" id="{6DDAAAB3-5D64-4879-B45C-C0CB7F129142}"/>
              </a:ext>
            </a:extLst>
          </p:cNvPr>
          <p:cNvPicPr>
            <a:picLocks noChangeAspect="1"/>
          </p:cNvPicPr>
          <p:nvPr/>
        </p:nvPicPr>
        <p:blipFill>
          <a:blip r:embed="rId2"/>
          <a:stretch>
            <a:fillRect/>
          </a:stretch>
        </p:blipFill>
        <p:spPr>
          <a:xfrm>
            <a:off x="304800" y="2819400"/>
            <a:ext cx="8763000" cy="2260930"/>
          </a:xfrm>
          <a:prstGeom prst="rect">
            <a:avLst/>
          </a:prstGeom>
        </p:spPr>
      </p:pic>
      <p:cxnSp>
        <p:nvCxnSpPr>
          <p:cNvPr id="6" name="Straight Arrow Connector 5">
            <a:extLst>
              <a:ext uri="{FF2B5EF4-FFF2-40B4-BE49-F238E27FC236}">
                <a16:creationId xmlns:a16="http://schemas.microsoft.com/office/drawing/2014/main" id="{B2966B25-E893-4385-9341-A51BEE17C9D9}"/>
              </a:ext>
            </a:extLst>
          </p:cNvPr>
          <p:cNvCxnSpPr>
            <a:cxnSpLocks/>
          </p:cNvCxnSpPr>
          <p:nvPr/>
        </p:nvCxnSpPr>
        <p:spPr>
          <a:xfrm>
            <a:off x="5638800" y="1676400"/>
            <a:ext cx="1905000" cy="1295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61E4E2-9A53-4ECA-9232-C6BD49DF4E1D}"/>
              </a:ext>
            </a:extLst>
          </p:cNvPr>
          <p:cNvCxnSpPr>
            <a:cxnSpLocks/>
          </p:cNvCxnSpPr>
          <p:nvPr/>
        </p:nvCxnSpPr>
        <p:spPr>
          <a:xfrm flipH="1">
            <a:off x="2819400" y="1676400"/>
            <a:ext cx="2819400" cy="2514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0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8D57-4B82-4E66-99DD-E5B1089D735B}"/>
              </a:ext>
            </a:extLst>
          </p:cNvPr>
          <p:cNvSpPr>
            <a:spLocks noGrp="1"/>
          </p:cNvSpPr>
          <p:nvPr>
            <p:ph type="title"/>
          </p:nvPr>
        </p:nvSpPr>
        <p:spPr>
          <a:xfrm>
            <a:off x="457200" y="274638"/>
            <a:ext cx="8229600" cy="868362"/>
          </a:xfrm>
        </p:spPr>
        <p:txBody>
          <a:bodyPr>
            <a:normAutofit/>
          </a:bodyPr>
          <a:lstStyle/>
          <a:p>
            <a:r>
              <a:rPr lang="en-US" sz="3600" b="1" dirty="0"/>
              <a:t>Renewal continued</a:t>
            </a:r>
          </a:p>
        </p:txBody>
      </p:sp>
      <p:sp>
        <p:nvSpPr>
          <p:cNvPr id="3" name="Content Placeholder 2">
            <a:extLst>
              <a:ext uri="{FF2B5EF4-FFF2-40B4-BE49-F238E27FC236}">
                <a16:creationId xmlns:a16="http://schemas.microsoft.com/office/drawing/2014/main" id="{BC1C4D87-0842-462B-A6D9-85F5DAD87F14}"/>
              </a:ext>
            </a:extLst>
          </p:cNvPr>
          <p:cNvSpPr>
            <a:spLocks noGrp="1"/>
          </p:cNvSpPr>
          <p:nvPr>
            <p:ph idx="1"/>
          </p:nvPr>
        </p:nvSpPr>
        <p:spPr>
          <a:xfrm>
            <a:off x="457200" y="1143000"/>
            <a:ext cx="8229600" cy="4983163"/>
          </a:xfrm>
        </p:spPr>
        <p:txBody>
          <a:bodyPr/>
          <a:lstStyle/>
          <a:p>
            <a:pPr marL="0" indent="0">
              <a:buNone/>
            </a:pPr>
            <a:r>
              <a:rPr lang="en-US" sz="2400" b="1" dirty="0"/>
              <a:t>Step 5. Place the order by selecting the products (by checking the boxes) and clicking the PLACE ORDERS button.</a:t>
            </a:r>
          </a:p>
          <a:p>
            <a:pPr marL="0" indent="0">
              <a:buNone/>
            </a:pPr>
            <a:endParaRPr lang="en-US" dirty="0"/>
          </a:p>
        </p:txBody>
      </p:sp>
      <p:pic>
        <p:nvPicPr>
          <p:cNvPr id="4" name="Picture 3">
            <a:extLst>
              <a:ext uri="{FF2B5EF4-FFF2-40B4-BE49-F238E27FC236}">
                <a16:creationId xmlns:a16="http://schemas.microsoft.com/office/drawing/2014/main" id="{81B5FBD6-E4BD-4A19-946D-27E5A6A113D9}"/>
              </a:ext>
            </a:extLst>
          </p:cNvPr>
          <p:cNvPicPr>
            <a:picLocks noChangeAspect="1"/>
          </p:cNvPicPr>
          <p:nvPr/>
        </p:nvPicPr>
        <p:blipFill>
          <a:blip r:embed="rId2"/>
          <a:stretch>
            <a:fillRect/>
          </a:stretch>
        </p:blipFill>
        <p:spPr>
          <a:xfrm>
            <a:off x="333846" y="2447024"/>
            <a:ext cx="8476307" cy="3831142"/>
          </a:xfrm>
          <a:prstGeom prst="rect">
            <a:avLst/>
          </a:prstGeom>
        </p:spPr>
      </p:pic>
      <p:cxnSp>
        <p:nvCxnSpPr>
          <p:cNvPr id="5" name="Straight Arrow Connector 4">
            <a:extLst>
              <a:ext uri="{FF2B5EF4-FFF2-40B4-BE49-F238E27FC236}">
                <a16:creationId xmlns:a16="http://schemas.microsoft.com/office/drawing/2014/main" id="{B433C0C8-A372-481E-B887-859F58EB8C41}"/>
              </a:ext>
            </a:extLst>
          </p:cNvPr>
          <p:cNvCxnSpPr>
            <a:cxnSpLocks/>
          </p:cNvCxnSpPr>
          <p:nvPr/>
        </p:nvCxnSpPr>
        <p:spPr>
          <a:xfrm>
            <a:off x="2743200" y="2477583"/>
            <a:ext cx="990600" cy="3352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3FA4498-EF24-4401-ABFC-C8009958F346}"/>
              </a:ext>
            </a:extLst>
          </p:cNvPr>
          <p:cNvCxnSpPr>
            <a:cxnSpLocks/>
          </p:cNvCxnSpPr>
          <p:nvPr/>
        </p:nvCxnSpPr>
        <p:spPr>
          <a:xfrm>
            <a:off x="2743200" y="2477583"/>
            <a:ext cx="5791200" cy="18850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81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5D7A-D129-4E82-9F28-366669A9D85B}"/>
              </a:ext>
            </a:extLst>
          </p:cNvPr>
          <p:cNvSpPr>
            <a:spLocks noGrp="1"/>
          </p:cNvSpPr>
          <p:nvPr>
            <p:ph type="title"/>
          </p:nvPr>
        </p:nvSpPr>
        <p:spPr>
          <a:xfrm>
            <a:off x="457200" y="274638"/>
            <a:ext cx="8229600" cy="868362"/>
          </a:xfrm>
        </p:spPr>
        <p:txBody>
          <a:bodyPr/>
          <a:lstStyle/>
          <a:p>
            <a:r>
              <a:rPr lang="en-US" b="1" dirty="0"/>
              <a:t>Licenses and VPAT’s</a:t>
            </a:r>
          </a:p>
        </p:txBody>
      </p:sp>
      <p:sp>
        <p:nvSpPr>
          <p:cNvPr id="3" name="Content Placeholder 2">
            <a:extLst>
              <a:ext uri="{FF2B5EF4-FFF2-40B4-BE49-F238E27FC236}">
                <a16:creationId xmlns:a16="http://schemas.microsoft.com/office/drawing/2014/main" id="{196ADE72-25B9-412D-921C-5F78D903FDEB}"/>
              </a:ext>
            </a:extLst>
          </p:cNvPr>
          <p:cNvSpPr>
            <a:spLocks noGrp="1"/>
          </p:cNvSpPr>
          <p:nvPr>
            <p:ph idx="1"/>
          </p:nvPr>
        </p:nvSpPr>
        <p:spPr>
          <a:xfrm>
            <a:off x="457200" y="1143000"/>
            <a:ext cx="8229600" cy="4983163"/>
          </a:xfrm>
        </p:spPr>
        <p:txBody>
          <a:bodyPr>
            <a:normAutofit/>
          </a:bodyPr>
          <a:lstStyle/>
          <a:p>
            <a:pPr marL="0" indent="0">
              <a:buNone/>
            </a:pPr>
            <a:r>
              <a:rPr lang="en-US" sz="2400" b="1" dirty="0"/>
              <a:t>Licenses or Terms of Agreement and VPATs are available.</a:t>
            </a:r>
          </a:p>
          <a:p>
            <a:r>
              <a:rPr lang="en-US" sz="2400" dirty="0"/>
              <a:t>Click on Subscriptions and then on an Agreement.</a:t>
            </a:r>
          </a:p>
          <a:p>
            <a:r>
              <a:rPr lang="en-US" sz="2400" dirty="0"/>
              <a:t>Scroll down to the License Information section</a:t>
            </a:r>
          </a:p>
        </p:txBody>
      </p:sp>
      <p:pic>
        <p:nvPicPr>
          <p:cNvPr id="5" name="Picture 4">
            <a:extLst>
              <a:ext uri="{FF2B5EF4-FFF2-40B4-BE49-F238E27FC236}">
                <a16:creationId xmlns:a16="http://schemas.microsoft.com/office/drawing/2014/main" id="{072F93AA-2220-427C-9033-C4BE91AC7B3A}"/>
              </a:ext>
            </a:extLst>
          </p:cNvPr>
          <p:cNvPicPr>
            <a:picLocks noChangeAspect="1"/>
          </p:cNvPicPr>
          <p:nvPr/>
        </p:nvPicPr>
        <p:blipFill>
          <a:blip r:embed="rId2"/>
          <a:stretch>
            <a:fillRect/>
          </a:stretch>
        </p:blipFill>
        <p:spPr>
          <a:xfrm>
            <a:off x="762000" y="2895600"/>
            <a:ext cx="7038975" cy="2257425"/>
          </a:xfrm>
          <a:prstGeom prst="rect">
            <a:avLst/>
          </a:prstGeom>
        </p:spPr>
      </p:pic>
    </p:spTree>
    <p:extLst>
      <p:ext uri="{BB962C8B-B14F-4D97-AF65-F5344CB8AC3E}">
        <p14:creationId xmlns:p14="http://schemas.microsoft.com/office/powerpoint/2010/main" val="422284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7C25-0485-4D8A-A19B-33150B531ECB}"/>
              </a:ext>
            </a:extLst>
          </p:cNvPr>
          <p:cNvSpPr>
            <a:spLocks noGrp="1"/>
          </p:cNvSpPr>
          <p:nvPr>
            <p:ph type="title"/>
          </p:nvPr>
        </p:nvSpPr>
        <p:spPr>
          <a:xfrm>
            <a:off x="457200" y="274638"/>
            <a:ext cx="8229600" cy="868362"/>
          </a:xfrm>
        </p:spPr>
        <p:txBody>
          <a:bodyPr/>
          <a:lstStyle/>
          <a:p>
            <a:r>
              <a:rPr lang="en-US" b="1" dirty="0"/>
              <a:t>Subscriptions</a:t>
            </a:r>
          </a:p>
        </p:txBody>
      </p:sp>
      <p:sp>
        <p:nvSpPr>
          <p:cNvPr id="3" name="Content Placeholder 2">
            <a:extLst>
              <a:ext uri="{FF2B5EF4-FFF2-40B4-BE49-F238E27FC236}">
                <a16:creationId xmlns:a16="http://schemas.microsoft.com/office/drawing/2014/main" id="{81AD2099-A0D6-40EF-B332-2F6400D82DC5}"/>
              </a:ext>
            </a:extLst>
          </p:cNvPr>
          <p:cNvSpPr>
            <a:spLocks noGrp="1"/>
          </p:cNvSpPr>
          <p:nvPr>
            <p:ph idx="1"/>
          </p:nvPr>
        </p:nvSpPr>
        <p:spPr>
          <a:xfrm>
            <a:off x="457200" y="1219200"/>
            <a:ext cx="8229600" cy="4906963"/>
          </a:xfrm>
        </p:spPr>
        <p:txBody>
          <a:bodyPr>
            <a:normAutofit/>
          </a:bodyPr>
          <a:lstStyle/>
          <a:p>
            <a:pPr marL="0" indent="0">
              <a:buNone/>
            </a:pPr>
            <a:r>
              <a:rPr lang="en-US" sz="2400" b="1" dirty="0"/>
              <a:t>The link to Subscriptions is in the menu at the top of the page. This is your library’s current subscriptions with LOUIS.</a:t>
            </a:r>
          </a:p>
        </p:txBody>
      </p:sp>
      <p:pic>
        <p:nvPicPr>
          <p:cNvPr id="6" name="Picture 5">
            <a:extLst>
              <a:ext uri="{FF2B5EF4-FFF2-40B4-BE49-F238E27FC236}">
                <a16:creationId xmlns:a16="http://schemas.microsoft.com/office/drawing/2014/main" id="{8B2A7CD2-923A-4594-AF79-8B520C74B1CD}"/>
              </a:ext>
            </a:extLst>
          </p:cNvPr>
          <p:cNvPicPr>
            <a:picLocks noChangeAspect="1"/>
          </p:cNvPicPr>
          <p:nvPr/>
        </p:nvPicPr>
        <p:blipFill>
          <a:blip r:embed="rId2"/>
          <a:stretch>
            <a:fillRect/>
          </a:stretch>
        </p:blipFill>
        <p:spPr>
          <a:xfrm>
            <a:off x="482851" y="2307117"/>
            <a:ext cx="8229600" cy="2731127"/>
          </a:xfrm>
          <a:prstGeom prst="rect">
            <a:avLst/>
          </a:prstGeom>
        </p:spPr>
      </p:pic>
    </p:spTree>
    <p:extLst>
      <p:ext uri="{BB962C8B-B14F-4D97-AF65-F5344CB8AC3E}">
        <p14:creationId xmlns:p14="http://schemas.microsoft.com/office/powerpoint/2010/main" val="199368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B748-670E-48C6-8317-8D85AD37A9C8}"/>
              </a:ext>
            </a:extLst>
          </p:cNvPr>
          <p:cNvSpPr>
            <a:spLocks noGrp="1"/>
          </p:cNvSpPr>
          <p:nvPr>
            <p:ph type="title"/>
          </p:nvPr>
        </p:nvSpPr>
        <p:spPr>
          <a:xfrm>
            <a:off x="457200" y="274638"/>
            <a:ext cx="8229600" cy="868362"/>
          </a:xfrm>
        </p:spPr>
        <p:txBody>
          <a:bodyPr/>
          <a:lstStyle/>
          <a:p>
            <a:r>
              <a:rPr lang="en-US" b="1" dirty="0"/>
              <a:t>Catalog</a:t>
            </a:r>
          </a:p>
        </p:txBody>
      </p:sp>
      <p:sp>
        <p:nvSpPr>
          <p:cNvPr id="3" name="Content Placeholder 2">
            <a:extLst>
              <a:ext uri="{FF2B5EF4-FFF2-40B4-BE49-F238E27FC236}">
                <a16:creationId xmlns:a16="http://schemas.microsoft.com/office/drawing/2014/main" id="{0BE949C1-DC6F-4943-AC0C-1C4B221A8150}"/>
              </a:ext>
            </a:extLst>
          </p:cNvPr>
          <p:cNvSpPr>
            <a:spLocks noGrp="1"/>
          </p:cNvSpPr>
          <p:nvPr>
            <p:ph idx="1"/>
          </p:nvPr>
        </p:nvSpPr>
        <p:spPr>
          <a:xfrm>
            <a:off x="457200" y="1143000"/>
            <a:ext cx="8229600" cy="4983163"/>
          </a:xfrm>
        </p:spPr>
        <p:txBody>
          <a:bodyPr>
            <a:normAutofit/>
          </a:bodyPr>
          <a:lstStyle/>
          <a:p>
            <a:pPr marL="0" indent="0">
              <a:buNone/>
            </a:pPr>
            <a:r>
              <a:rPr lang="en-US" sz="2400" b="1" dirty="0"/>
              <a:t>The link to the LOUIS catalog of products is in the menu at the top of the page. Click the Request Price button if you would like a quote for a product.</a:t>
            </a:r>
          </a:p>
          <a:p>
            <a:pPr marL="0" indent="0">
              <a:buNone/>
            </a:pPr>
            <a:endParaRPr lang="en-US" sz="2400" b="1" dirty="0"/>
          </a:p>
          <a:p>
            <a:pPr marL="0" indent="0">
              <a:buNone/>
            </a:pPr>
            <a:endParaRPr lang="en-US" sz="2400" dirty="0"/>
          </a:p>
        </p:txBody>
      </p:sp>
      <p:pic>
        <p:nvPicPr>
          <p:cNvPr id="4" name="Picture 3">
            <a:extLst>
              <a:ext uri="{FF2B5EF4-FFF2-40B4-BE49-F238E27FC236}">
                <a16:creationId xmlns:a16="http://schemas.microsoft.com/office/drawing/2014/main" id="{795673C6-9904-42DD-805A-48DE5BC423D3}"/>
              </a:ext>
            </a:extLst>
          </p:cNvPr>
          <p:cNvPicPr>
            <a:picLocks noChangeAspect="1"/>
          </p:cNvPicPr>
          <p:nvPr/>
        </p:nvPicPr>
        <p:blipFill>
          <a:blip r:embed="rId2"/>
          <a:stretch>
            <a:fillRect/>
          </a:stretch>
        </p:blipFill>
        <p:spPr>
          <a:xfrm>
            <a:off x="609600" y="2599269"/>
            <a:ext cx="8077200" cy="3526894"/>
          </a:xfrm>
          <a:prstGeom prst="rect">
            <a:avLst/>
          </a:prstGeom>
        </p:spPr>
      </p:pic>
    </p:spTree>
    <p:extLst>
      <p:ext uri="{BB962C8B-B14F-4D97-AF65-F5344CB8AC3E}">
        <p14:creationId xmlns:p14="http://schemas.microsoft.com/office/powerpoint/2010/main" val="47917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22C-86B9-4B49-B759-07A601E34D81}"/>
              </a:ext>
            </a:extLst>
          </p:cNvPr>
          <p:cNvSpPr>
            <a:spLocks noGrp="1"/>
          </p:cNvSpPr>
          <p:nvPr>
            <p:ph type="title"/>
          </p:nvPr>
        </p:nvSpPr>
        <p:spPr>
          <a:xfrm>
            <a:off x="457200" y="274638"/>
            <a:ext cx="8229600" cy="868362"/>
          </a:xfrm>
        </p:spPr>
        <p:txBody>
          <a:bodyPr/>
          <a:lstStyle/>
          <a:p>
            <a:r>
              <a:rPr lang="en-US" b="1" dirty="0"/>
              <a:t>Reports</a:t>
            </a:r>
          </a:p>
        </p:txBody>
      </p:sp>
      <p:sp>
        <p:nvSpPr>
          <p:cNvPr id="3" name="Content Placeholder 2">
            <a:extLst>
              <a:ext uri="{FF2B5EF4-FFF2-40B4-BE49-F238E27FC236}">
                <a16:creationId xmlns:a16="http://schemas.microsoft.com/office/drawing/2014/main" id="{C365EF64-989E-47CF-BA3F-114ED49106D7}"/>
              </a:ext>
            </a:extLst>
          </p:cNvPr>
          <p:cNvSpPr>
            <a:spLocks noGrp="1"/>
          </p:cNvSpPr>
          <p:nvPr>
            <p:ph idx="1"/>
          </p:nvPr>
        </p:nvSpPr>
        <p:spPr>
          <a:xfrm>
            <a:off x="457200" y="1143000"/>
            <a:ext cx="8229600" cy="4983163"/>
          </a:xfrm>
        </p:spPr>
        <p:txBody>
          <a:bodyPr>
            <a:normAutofit/>
          </a:bodyPr>
          <a:lstStyle/>
          <a:p>
            <a:pPr marL="0" indent="0">
              <a:buNone/>
            </a:pPr>
            <a:r>
              <a:rPr lang="en-US" sz="2400" b="1" dirty="0"/>
              <a:t>Reports are located under the More menu button.</a:t>
            </a:r>
          </a:p>
          <a:p>
            <a:r>
              <a:rPr lang="en-US" sz="1800" dirty="0"/>
              <a:t>Multiple report types are available, and reports can be saved.</a:t>
            </a:r>
          </a:p>
          <a:p>
            <a:r>
              <a:rPr lang="en-US" sz="1800" dirty="0"/>
              <a:t>Can choose which fields to include.</a:t>
            </a:r>
          </a:p>
          <a:p>
            <a:r>
              <a:rPr lang="en-US" sz="1800" dirty="0"/>
              <a:t>Reporting filters are included.</a:t>
            </a:r>
          </a:p>
          <a:p>
            <a:r>
              <a:rPr lang="en-US" sz="1800" dirty="0"/>
              <a:t>Can include output Agreement Type so that you know what is Core and what is an Opt-in</a:t>
            </a:r>
          </a:p>
          <a:p>
            <a:endParaRPr lang="en-US" sz="1800" dirty="0"/>
          </a:p>
          <a:p>
            <a:pPr marL="0" indent="0">
              <a:buNone/>
            </a:pPr>
            <a:r>
              <a:rPr lang="en-US" sz="2400" b="1" dirty="0"/>
              <a:t>There are three reports that were created for you.</a:t>
            </a:r>
          </a:p>
          <a:p>
            <a:pPr lvl="1"/>
            <a:r>
              <a:rPr lang="en-US" sz="1800" dirty="0"/>
              <a:t>Agreements 2019, 2020 with Type</a:t>
            </a:r>
          </a:p>
          <a:p>
            <a:pPr lvl="1"/>
            <a:r>
              <a:rPr lang="en-US" sz="1800" dirty="0"/>
              <a:t>Product and Vendor List</a:t>
            </a:r>
          </a:p>
          <a:p>
            <a:pPr lvl="1"/>
            <a:r>
              <a:rPr lang="en-US" sz="1800" dirty="0"/>
              <a:t>Products by Category</a:t>
            </a:r>
          </a:p>
        </p:txBody>
      </p:sp>
    </p:spTree>
    <p:extLst>
      <p:ext uri="{BB962C8B-B14F-4D97-AF65-F5344CB8AC3E}">
        <p14:creationId xmlns:p14="http://schemas.microsoft.com/office/powerpoint/2010/main" val="1970712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2AF7-9FAB-4920-863F-B549440ED3B3}"/>
              </a:ext>
            </a:extLst>
          </p:cNvPr>
          <p:cNvSpPr>
            <a:spLocks noGrp="1"/>
          </p:cNvSpPr>
          <p:nvPr>
            <p:ph type="title"/>
          </p:nvPr>
        </p:nvSpPr>
        <p:spPr/>
        <p:txBody>
          <a:bodyPr/>
          <a:lstStyle/>
          <a:p>
            <a:r>
              <a:rPr lang="en-US" b="1" dirty="0"/>
              <a:t>Task Portal Articles</a:t>
            </a:r>
          </a:p>
        </p:txBody>
      </p:sp>
      <p:sp>
        <p:nvSpPr>
          <p:cNvPr id="3" name="Content Placeholder 2">
            <a:extLst>
              <a:ext uri="{FF2B5EF4-FFF2-40B4-BE49-F238E27FC236}">
                <a16:creationId xmlns:a16="http://schemas.microsoft.com/office/drawing/2014/main" id="{7CACE62E-5DBF-4AA7-93E7-5915679461AA}"/>
              </a:ext>
            </a:extLst>
          </p:cNvPr>
          <p:cNvSpPr>
            <a:spLocks noGrp="1"/>
          </p:cNvSpPr>
          <p:nvPr>
            <p:ph idx="1"/>
          </p:nvPr>
        </p:nvSpPr>
        <p:spPr/>
        <p:txBody>
          <a:bodyPr/>
          <a:lstStyle/>
          <a:p>
            <a:r>
              <a:rPr lang="en-US" sz="2400" dirty="0">
                <a:solidFill>
                  <a:srgbClr val="333333"/>
                </a:solidFill>
                <a:latin typeface="-apple-system"/>
                <a:hlinkClick r:id="rId2"/>
              </a:rPr>
              <a:t>Consortia Manager - Processing Renewals</a:t>
            </a:r>
            <a:endParaRPr lang="en-US" sz="2400" dirty="0">
              <a:solidFill>
                <a:srgbClr val="333333"/>
              </a:solidFill>
              <a:latin typeface="-apple-system"/>
            </a:endParaRPr>
          </a:p>
          <a:p>
            <a:r>
              <a:rPr lang="en-US" sz="2400" dirty="0">
                <a:hlinkClick r:id="rId3"/>
              </a:rPr>
              <a:t>Consortia Manager Member Overview</a:t>
            </a:r>
            <a:endParaRPr lang="en-US" sz="2400" dirty="0"/>
          </a:p>
          <a:p>
            <a:r>
              <a:rPr lang="en-US" sz="2400" dirty="0">
                <a:hlinkClick r:id="rId4"/>
              </a:rPr>
              <a:t>Consortia Manager - Dashboard Overview</a:t>
            </a:r>
            <a:endParaRPr lang="en-US" sz="2400" dirty="0"/>
          </a:p>
          <a:p>
            <a:r>
              <a:rPr lang="en-US" sz="2400" dirty="0">
                <a:hlinkClick r:id="rId5"/>
              </a:rPr>
              <a:t>Consortia Manager - Adding User Accounts</a:t>
            </a:r>
            <a:endParaRPr lang="en-US" sz="2400" dirty="0"/>
          </a:p>
          <a:p>
            <a:r>
              <a:rPr lang="en-US" sz="2400" dirty="0">
                <a:hlinkClick r:id="rId6"/>
              </a:rPr>
              <a:t>Consortia Manager - Verifying Your Institution's Contacts</a:t>
            </a:r>
            <a:endParaRPr lang="en-US" sz="2400" dirty="0"/>
          </a:p>
          <a:p>
            <a:endParaRPr lang="en-US" sz="2400" dirty="0"/>
          </a:p>
        </p:txBody>
      </p:sp>
    </p:spTree>
    <p:extLst>
      <p:ext uri="{BB962C8B-B14F-4D97-AF65-F5344CB8AC3E}">
        <p14:creationId xmlns:p14="http://schemas.microsoft.com/office/powerpoint/2010/main" val="29814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991B-0DE7-4CF1-99F9-F5833E6B1D1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CE69019-3907-4528-9039-181BEDBA69B7}"/>
              </a:ext>
            </a:extLst>
          </p:cNvPr>
          <p:cNvSpPr>
            <a:spLocks noGrp="1"/>
          </p:cNvSpPr>
          <p:nvPr>
            <p:ph idx="1"/>
          </p:nvPr>
        </p:nvSpPr>
        <p:spPr/>
        <p:txBody>
          <a:bodyPr/>
          <a:lstStyle/>
          <a:p>
            <a:r>
              <a:rPr lang="en-US" dirty="0"/>
              <a:t>Questions?</a:t>
            </a:r>
          </a:p>
          <a:p>
            <a:r>
              <a:rPr lang="en-US" dirty="0"/>
              <a:t>Complete training feedback at:</a:t>
            </a:r>
          </a:p>
          <a:p>
            <a:pPr marL="0" indent="0">
              <a:buNone/>
            </a:pPr>
            <a:r>
              <a:rPr lang="en-US" dirty="0">
                <a:hlinkClick r:id="rId2"/>
              </a:rPr>
              <a:t>https://louis.libwizard.com/f/Consortia_Manager_Feedback</a:t>
            </a:r>
            <a:endParaRPr lang="en-US" dirty="0"/>
          </a:p>
        </p:txBody>
      </p:sp>
    </p:spTree>
    <p:extLst>
      <p:ext uri="{BB962C8B-B14F-4D97-AF65-F5344CB8AC3E}">
        <p14:creationId xmlns:p14="http://schemas.microsoft.com/office/powerpoint/2010/main" val="237828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It?</a:t>
            </a:r>
          </a:p>
        </p:txBody>
      </p:sp>
      <p:sp>
        <p:nvSpPr>
          <p:cNvPr id="5" name="Content Placeholder 4"/>
          <p:cNvSpPr>
            <a:spLocks noGrp="1"/>
          </p:cNvSpPr>
          <p:nvPr>
            <p:ph idx="1"/>
          </p:nvPr>
        </p:nvSpPr>
        <p:spPr/>
        <p:txBody>
          <a:bodyPr>
            <a:normAutofit/>
          </a:bodyPr>
          <a:lstStyle/>
          <a:p>
            <a:pPr marL="0" indent="0">
              <a:buNone/>
            </a:pPr>
            <a:r>
              <a:rPr lang="en-US" dirty="0"/>
              <a:t>Consortia Manager is a tool built specifically for consortia to help them with their daily management tasks. It is a system for streamlining and optimizing the workflow process of consortium's electronic subscriptions.</a:t>
            </a:r>
          </a:p>
          <a:p>
            <a:pPr marL="0" indent="0">
              <a:buNone/>
            </a:pPr>
            <a:endParaRPr lang="en-US" sz="1800" dirty="0"/>
          </a:p>
          <a:p>
            <a:pPr marL="0" indent="0">
              <a:buNone/>
            </a:pPr>
            <a:endParaRPr lang="en-US" sz="2400" dirty="0"/>
          </a:p>
        </p:txBody>
      </p:sp>
    </p:spTree>
    <p:extLst>
      <p:ext uri="{BB962C8B-B14F-4D97-AF65-F5344CB8AC3E}">
        <p14:creationId xmlns:p14="http://schemas.microsoft.com/office/powerpoint/2010/main" val="92290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949325" y="2220913"/>
            <a:ext cx="7245350" cy="2416175"/>
          </a:xfrm>
        </p:spPr>
      </p:pic>
    </p:spTree>
    <p:extLst>
      <p:ext uri="{BB962C8B-B14F-4D97-AF65-F5344CB8AC3E}">
        <p14:creationId xmlns:p14="http://schemas.microsoft.com/office/powerpoint/2010/main" val="112181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ACBA-B1E6-41A8-83A6-C0C02074617B}"/>
              </a:ext>
            </a:extLst>
          </p:cNvPr>
          <p:cNvSpPr>
            <a:spLocks noGrp="1"/>
          </p:cNvSpPr>
          <p:nvPr>
            <p:ph type="title"/>
          </p:nvPr>
        </p:nvSpPr>
        <p:spPr/>
        <p:txBody>
          <a:bodyPr/>
          <a:lstStyle/>
          <a:p>
            <a:r>
              <a:rPr lang="en-US" b="1" dirty="0"/>
              <a:t>What It Is Not</a:t>
            </a:r>
          </a:p>
        </p:txBody>
      </p:sp>
      <p:sp>
        <p:nvSpPr>
          <p:cNvPr id="3" name="Content Placeholder 2">
            <a:extLst>
              <a:ext uri="{FF2B5EF4-FFF2-40B4-BE49-F238E27FC236}">
                <a16:creationId xmlns:a16="http://schemas.microsoft.com/office/drawing/2014/main" id="{04242CC4-133C-4022-AEFE-37DCD325922E}"/>
              </a:ext>
            </a:extLst>
          </p:cNvPr>
          <p:cNvSpPr>
            <a:spLocks noGrp="1"/>
          </p:cNvSpPr>
          <p:nvPr>
            <p:ph idx="1"/>
          </p:nvPr>
        </p:nvSpPr>
        <p:spPr/>
        <p:txBody>
          <a:bodyPr/>
          <a:lstStyle/>
          <a:p>
            <a:pPr marL="0" indent="0">
              <a:buNone/>
            </a:pPr>
            <a:r>
              <a:rPr lang="en-US" dirty="0"/>
              <a:t>Consortia Manager is not an Electronic Resource Management (ERM) for individual libraries.</a:t>
            </a:r>
          </a:p>
          <a:p>
            <a:pPr marL="0" indent="0">
              <a:buNone/>
            </a:pPr>
            <a:r>
              <a:rPr lang="en-US" dirty="0"/>
              <a:t>It was designed for consortia to manage vendor and member invoicing.</a:t>
            </a:r>
          </a:p>
        </p:txBody>
      </p:sp>
    </p:spTree>
    <p:extLst>
      <p:ext uri="{BB962C8B-B14F-4D97-AF65-F5344CB8AC3E}">
        <p14:creationId xmlns:p14="http://schemas.microsoft.com/office/powerpoint/2010/main" val="60084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D53A-0984-40D7-9E42-501D7E01FCF9}"/>
              </a:ext>
            </a:extLst>
          </p:cNvPr>
          <p:cNvSpPr>
            <a:spLocks noGrp="1"/>
          </p:cNvSpPr>
          <p:nvPr>
            <p:ph type="title"/>
          </p:nvPr>
        </p:nvSpPr>
        <p:spPr/>
        <p:txBody>
          <a:bodyPr/>
          <a:lstStyle/>
          <a:p>
            <a:r>
              <a:rPr lang="en-US" b="1" dirty="0"/>
              <a:t>Member Benefits</a:t>
            </a:r>
          </a:p>
        </p:txBody>
      </p:sp>
      <p:sp>
        <p:nvSpPr>
          <p:cNvPr id="3" name="Content Placeholder 2">
            <a:extLst>
              <a:ext uri="{FF2B5EF4-FFF2-40B4-BE49-F238E27FC236}">
                <a16:creationId xmlns:a16="http://schemas.microsoft.com/office/drawing/2014/main" id="{676D787A-46E3-4185-A784-34F5195F7BA3}"/>
              </a:ext>
            </a:extLst>
          </p:cNvPr>
          <p:cNvSpPr>
            <a:spLocks noGrp="1"/>
          </p:cNvSpPr>
          <p:nvPr>
            <p:ph idx="1"/>
          </p:nvPr>
        </p:nvSpPr>
        <p:spPr/>
        <p:txBody>
          <a:bodyPr>
            <a:normAutofit lnSpcReduction="10000"/>
          </a:bodyPr>
          <a:lstStyle/>
          <a:p>
            <a:r>
              <a:rPr lang="en-US" sz="2400" dirty="0"/>
              <a:t>Provides access to subscriptions and opt-in invoice details.</a:t>
            </a:r>
          </a:p>
          <a:p>
            <a:r>
              <a:rPr lang="en-US" sz="2400" dirty="0"/>
              <a:t>Gives access to download license agreements and VPATS.</a:t>
            </a:r>
          </a:p>
          <a:p>
            <a:r>
              <a:rPr lang="en-US" sz="2400" dirty="0"/>
              <a:t>Allows members to update IP addresses (vendors are automatically updated).</a:t>
            </a:r>
          </a:p>
          <a:p>
            <a:r>
              <a:rPr lang="en-US" sz="2400" dirty="0"/>
              <a:t>Provides a reporting tool to generate reports of subscriptions, publishers, etc.</a:t>
            </a:r>
          </a:p>
          <a:p>
            <a:r>
              <a:rPr lang="en-US" sz="2400" dirty="0"/>
              <a:t>Includes a catalog of all available LOUIS opt-in agreements with vendor contact information.</a:t>
            </a:r>
          </a:p>
          <a:p>
            <a:r>
              <a:rPr lang="en-US" sz="2400" dirty="0"/>
              <a:t>Automatically logs each interaction by user or LOUIS. Logs are available to the user.</a:t>
            </a:r>
          </a:p>
          <a:p>
            <a:r>
              <a:rPr lang="en-US" sz="2400" dirty="0"/>
              <a:t>Includes log of latest emails sent to site from Consortia Manager.</a:t>
            </a:r>
          </a:p>
          <a:p>
            <a:endParaRPr lang="en-US" sz="2400" dirty="0"/>
          </a:p>
          <a:p>
            <a:endParaRPr lang="en-US" sz="2400" dirty="0"/>
          </a:p>
          <a:p>
            <a:endParaRPr lang="en-US" sz="2400" dirty="0"/>
          </a:p>
        </p:txBody>
      </p:sp>
    </p:spTree>
    <p:extLst>
      <p:ext uri="{BB962C8B-B14F-4D97-AF65-F5344CB8AC3E}">
        <p14:creationId xmlns:p14="http://schemas.microsoft.com/office/powerpoint/2010/main" val="196149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A279-3278-4593-B058-83ECDDB54D49}"/>
              </a:ext>
            </a:extLst>
          </p:cNvPr>
          <p:cNvSpPr>
            <a:spLocks noGrp="1"/>
          </p:cNvSpPr>
          <p:nvPr>
            <p:ph type="title"/>
          </p:nvPr>
        </p:nvSpPr>
        <p:spPr/>
        <p:txBody>
          <a:bodyPr/>
          <a:lstStyle/>
          <a:p>
            <a:r>
              <a:rPr lang="en-US" b="1" dirty="0"/>
              <a:t>LOUIS Staff Benefits</a:t>
            </a:r>
          </a:p>
        </p:txBody>
      </p:sp>
      <p:sp>
        <p:nvSpPr>
          <p:cNvPr id="3" name="Content Placeholder 2">
            <a:extLst>
              <a:ext uri="{FF2B5EF4-FFF2-40B4-BE49-F238E27FC236}">
                <a16:creationId xmlns:a16="http://schemas.microsoft.com/office/drawing/2014/main" id="{AA6CC168-0D9F-49B4-BBF1-9387F0240603}"/>
              </a:ext>
            </a:extLst>
          </p:cNvPr>
          <p:cNvSpPr>
            <a:spLocks noGrp="1"/>
          </p:cNvSpPr>
          <p:nvPr>
            <p:ph idx="1"/>
          </p:nvPr>
        </p:nvSpPr>
        <p:spPr/>
        <p:txBody>
          <a:bodyPr>
            <a:normAutofit/>
          </a:bodyPr>
          <a:lstStyle/>
          <a:p>
            <a:r>
              <a:rPr lang="en-US" sz="2400" dirty="0"/>
              <a:t>Consolidates the management of the core and opt-in agreements with the vendors.</a:t>
            </a:r>
          </a:p>
          <a:p>
            <a:r>
              <a:rPr lang="en-US" sz="2400" dirty="0"/>
              <a:t>Provides an automated workflow of the renewal process.</a:t>
            </a:r>
          </a:p>
          <a:p>
            <a:r>
              <a:rPr lang="en-US" sz="2400" dirty="0"/>
              <a:t>Allows LOUIS to contact groups of users based on agreements, sites.</a:t>
            </a:r>
          </a:p>
          <a:p>
            <a:r>
              <a:rPr lang="en-US" sz="2400" dirty="0"/>
              <a:t>Limits the need to distribute information manually and individually to members.</a:t>
            </a:r>
          </a:p>
          <a:p>
            <a:r>
              <a:rPr lang="en-US" sz="2400" dirty="0"/>
              <a:t>Allows LOUIS staff to coordinate renewals with one platform instead of individual email accounts and spreadsheets.</a:t>
            </a:r>
          </a:p>
          <a:p>
            <a:endParaRPr lang="en-US" dirty="0"/>
          </a:p>
        </p:txBody>
      </p:sp>
    </p:spTree>
    <p:extLst>
      <p:ext uri="{BB962C8B-B14F-4D97-AF65-F5344CB8AC3E}">
        <p14:creationId xmlns:p14="http://schemas.microsoft.com/office/powerpoint/2010/main" val="153754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6A5C-0B92-427A-8F10-852CCED58E8F}"/>
              </a:ext>
            </a:extLst>
          </p:cNvPr>
          <p:cNvSpPr>
            <a:spLocks noGrp="1"/>
          </p:cNvSpPr>
          <p:nvPr>
            <p:ph type="title"/>
          </p:nvPr>
        </p:nvSpPr>
        <p:spPr>
          <a:xfrm>
            <a:off x="457200" y="274638"/>
            <a:ext cx="8229600" cy="868362"/>
          </a:xfrm>
        </p:spPr>
        <p:txBody>
          <a:bodyPr/>
          <a:lstStyle/>
          <a:p>
            <a:r>
              <a:rPr lang="en-US" b="1" dirty="0"/>
              <a:t>User Accounts</a:t>
            </a:r>
          </a:p>
        </p:txBody>
      </p:sp>
      <p:sp>
        <p:nvSpPr>
          <p:cNvPr id="3" name="Content Placeholder 2">
            <a:extLst>
              <a:ext uri="{FF2B5EF4-FFF2-40B4-BE49-F238E27FC236}">
                <a16:creationId xmlns:a16="http://schemas.microsoft.com/office/drawing/2014/main" id="{75E361EB-74D1-408D-8954-6FB0C9C9B833}"/>
              </a:ext>
            </a:extLst>
          </p:cNvPr>
          <p:cNvSpPr>
            <a:spLocks noGrp="1"/>
          </p:cNvSpPr>
          <p:nvPr>
            <p:ph idx="1"/>
          </p:nvPr>
        </p:nvSpPr>
        <p:spPr>
          <a:xfrm>
            <a:off x="457200" y="1143000"/>
            <a:ext cx="8229600" cy="4983163"/>
          </a:xfrm>
        </p:spPr>
        <p:txBody>
          <a:bodyPr>
            <a:normAutofit fontScale="77500" lnSpcReduction="20000"/>
          </a:bodyPr>
          <a:lstStyle/>
          <a:p>
            <a:pPr marL="0" indent="0">
              <a:buNone/>
            </a:pPr>
            <a:r>
              <a:rPr lang="en-US" sz="2800" dirty="0"/>
              <a:t>One account is designated as the primary account. This is the fallback recipient of system emails</a:t>
            </a:r>
          </a:p>
          <a:p>
            <a:pPr marL="0" indent="0">
              <a:buNone/>
            </a:pPr>
            <a:endParaRPr lang="en-US" sz="2400" dirty="0"/>
          </a:p>
          <a:p>
            <a:r>
              <a:rPr lang="en-US" sz="2300" b="1" dirty="0"/>
              <a:t>3 Types of Users – View Only, User, Administrator</a:t>
            </a:r>
          </a:p>
          <a:p>
            <a:pPr marL="914400" lvl="1" indent="-457200">
              <a:buFont typeface="+mj-lt"/>
              <a:buAutoNum type="arabicPeriod"/>
            </a:pPr>
            <a:r>
              <a:rPr lang="en-US" sz="2100" dirty="0"/>
              <a:t>View Only - Can view anything.  Can put items in the shopping basket.  </a:t>
            </a:r>
            <a:r>
              <a:rPr lang="en-US" sz="2100" i="1" dirty="0"/>
              <a:t>Cannot order/renew/cancel subscriptions.</a:t>
            </a:r>
          </a:p>
          <a:p>
            <a:pPr marL="914400" lvl="1" indent="-457200">
              <a:buFont typeface="+mj-lt"/>
              <a:buAutoNum type="arabicPeriod"/>
            </a:pPr>
            <a:r>
              <a:rPr lang="en-US" sz="2100" dirty="0"/>
              <a:t>User - Can view anything.  Can order/renew/cancel subscriptions.</a:t>
            </a:r>
          </a:p>
          <a:p>
            <a:pPr marL="914400" lvl="1" indent="-457200">
              <a:buFont typeface="+mj-lt"/>
              <a:buAutoNum type="arabicPeriod"/>
            </a:pPr>
            <a:r>
              <a:rPr lang="en-US" sz="2100" dirty="0"/>
              <a:t>Administrator </a:t>
            </a:r>
            <a:r>
              <a:rPr lang="en-US" sz="1900" dirty="0"/>
              <a:t>- Same as user but can also create/de-activate other users and control their user-rights.</a:t>
            </a:r>
          </a:p>
          <a:p>
            <a:r>
              <a:rPr lang="en-US" sz="2300" b="1" dirty="0"/>
              <a:t>Each user can decide which types of emails they want to receive.</a:t>
            </a:r>
          </a:p>
          <a:p>
            <a:pPr lvl="1">
              <a:buFont typeface="Wingdings" panose="05000000000000000000" pitchFamily="2" charset="2"/>
              <a:buChar char="§"/>
            </a:pPr>
            <a:r>
              <a:rPr lang="en-US" sz="2100" dirty="0"/>
              <a:t>Invoices emails - All invoices if sent via email and other related invoice matters</a:t>
            </a:r>
          </a:p>
          <a:p>
            <a:pPr lvl="1">
              <a:buFont typeface="Wingdings" panose="05000000000000000000" pitchFamily="2" charset="2"/>
              <a:buChar char="§"/>
            </a:pPr>
            <a:r>
              <a:rPr lang="en-US" sz="2100" dirty="0"/>
              <a:t>IP changes emails - Emails related to IP changes</a:t>
            </a:r>
          </a:p>
          <a:p>
            <a:pPr lvl="1">
              <a:buFont typeface="Wingdings" panose="05000000000000000000" pitchFamily="2" charset="2"/>
              <a:buChar char="§"/>
            </a:pPr>
            <a:r>
              <a:rPr lang="en-US" sz="2100" dirty="0"/>
              <a:t>Licenses emails - Emails related to licensing for instance notifications about changed licenses</a:t>
            </a:r>
          </a:p>
          <a:p>
            <a:pPr lvl="1">
              <a:buFont typeface="Wingdings" panose="05000000000000000000" pitchFamily="2" charset="2"/>
              <a:buChar char="§"/>
            </a:pPr>
            <a:r>
              <a:rPr lang="en-US" sz="2100" dirty="0"/>
              <a:t>Ordering emails – new offers, renewals, reminders for renewals and order confirmations </a:t>
            </a:r>
          </a:p>
          <a:p>
            <a:pPr lvl="1">
              <a:buFont typeface="Wingdings" panose="05000000000000000000" pitchFamily="2" charset="2"/>
              <a:buChar char="§"/>
            </a:pPr>
            <a:r>
              <a:rPr lang="en-US" sz="2100" dirty="0"/>
              <a:t>Receive updates emails - Updates on new features, tips and tricks, and general information re. the system</a:t>
            </a:r>
          </a:p>
          <a:p>
            <a:pPr lvl="1">
              <a:buFont typeface="Wingdings" panose="05000000000000000000" pitchFamily="2" charset="2"/>
              <a:buChar char="§"/>
            </a:pPr>
            <a:r>
              <a:rPr lang="en-US" sz="2100" dirty="0"/>
              <a:t>Subscriptions emails - General information from the consortia for instance emails re. subscriptions that are about to start, general inquiries etc.</a:t>
            </a:r>
          </a:p>
          <a:p>
            <a:pPr lvl="1">
              <a:buFont typeface="Wingdings" panose="05000000000000000000" pitchFamily="2" charset="2"/>
              <a:buChar char="§"/>
            </a:pPr>
            <a:r>
              <a:rPr lang="en-US" sz="2100" dirty="0"/>
              <a:t>Usage stats emails – LOUIS does not have this module</a:t>
            </a:r>
          </a:p>
        </p:txBody>
      </p:sp>
    </p:spTree>
    <p:extLst>
      <p:ext uri="{BB962C8B-B14F-4D97-AF65-F5344CB8AC3E}">
        <p14:creationId xmlns:p14="http://schemas.microsoft.com/office/powerpoint/2010/main" val="146306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D115-6CF2-4406-A51F-E057CCB87EB1}"/>
              </a:ext>
            </a:extLst>
          </p:cNvPr>
          <p:cNvSpPr>
            <a:spLocks noGrp="1"/>
          </p:cNvSpPr>
          <p:nvPr>
            <p:ph type="title"/>
          </p:nvPr>
        </p:nvSpPr>
        <p:spPr/>
        <p:txBody>
          <a:bodyPr/>
          <a:lstStyle/>
          <a:p>
            <a:r>
              <a:rPr lang="en-US" b="1" dirty="0"/>
              <a:t>Renewal Process</a:t>
            </a:r>
          </a:p>
        </p:txBody>
      </p:sp>
      <p:sp>
        <p:nvSpPr>
          <p:cNvPr id="3" name="Content Placeholder 2">
            <a:extLst>
              <a:ext uri="{FF2B5EF4-FFF2-40B4-BE49-F238E27FC236}">
                <a16:creationId xmlns:a16="http://schemas.microsoft.com/office/drawing/2014/main" id="{6BA6566E-F753-4F1C-816B-9CE555FA8C03}"/>
              </a:ext>
            </a:extLst>
          </p:cNvPr>
          <p:cNvSpPr>
            <a:spLocks noGrp="1"/>
          </p:cNvSpPr>
          <p:nvPr>
            <p:ph idx="1"/>
          </p:nvPr>
        </p:nvSpPr>
        <p:spPr/>
        <p:txBody>
          <a:bodyPr>
            <a:normAutofit/>
          </a:bodyPr>
          <a:lstStyle/>
          <a:p>
            <a:r>
              <a:rPr lang="en-US" sz="2400" dirty="0"/>
              <a:t>LOUIS uses the software throughout the renewal process. Each step must be completed before we can move to the next step in the renewal.</a:t>
            </a:r>
          </a:p>
          <a:p>
            <a:r>
              <a:rPr lang="en-US" sz="2400" dirty="0"/>
              <a:t>These are the basic steps we follow.</a:t>
            </a:r>
          </a:p>
          <a:p>
            <a:pPr lvl="1"/>
            <a:r>
              <a:rPr lang="en-US" sz="1800" dirty="0"/>
              <a:t>Request pricing – sends an email to the vendor </a:t>
            </a:r>
          </a:p>
          <a:p>
            <a:pPr lvl="1"/>
            <a:r>
              <a:rPr lang="en-US" sz="1800" dirty="0"/>
              <a:t>Pricing Calculation – we enter the vendor pricing </a:t>
            </a:r>
          </a:p>
          <a:p>
            <a:pPr lvl="1"/>
            <a:r>
              <a:rPr lang="en-US" sz="1800" b="1" dirty="0"/>
              <a:t>Publish Agreement – sends the renewal email to you</a:t>
            </a:r>
            <a:endParaRPr lang="en-US" sz="1400" b="1" dirty="0"/>
          </a:p>
          <a:p>
            <a:pPr lvl="1"/>
            <a:r>
              <a:rPr lang="en-US" sz="1800" dirty="0"/>
              <a:t>Place Order – sends the order to the vendor</a:t>
            </a:r>
          </a:p>
          <a:p>
            <a:pPr lvl="1"/>
            <a:r>
              <a:rPr lang="en-US" sz="1800" dirty="0"/>
              <a:t>Publisher Invoice – we upload the invoice</a:t>
            </a:r>
          </a:p>
          <a:p>
            <a:pPr lvl="1"/>
            <a:r>
              <a:rPr lang="en-US" sz="1800" dirty="0"/>
              <a:t>Member Invoice – we create an invoice and send the email with the invoice attached to the user accounts that have elected to receive invoices. Invoice and email is generated from within Consortia Manager.</a:t>
            </a:r>
          </a:p>
        </p:txBody>
      </p:sp>
    </p:spTree>
    <p:extLst>
      <p:ext uri="{BB962C8B-B14F-4D97-AF65-F5344CB8AC3E}">
        <p14:creationId xmlns:p14="http://schemas.microsoft.com/office/powerpoint/2010/main" val="27132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39C8-D723-4DD8-B8B7-A863952B6E78}"/>
              </a:ext>
            </a:extLst>
          </p:cNvPr>
          <p:cNvSpPr>
            <a:spLocks noGrp="1"/>
          </p:cNvSpPr>
          <p:nvPr>
            <p:ph type="title"/>
          </p:nvPr>
        </p:nvSpPr>
        <p:spPr>
          <a:xfrm>
            <a:off x="457200" y="274638"/>
            <a:ext cx="8229600" cy="868362"/>
          </a:xfrm>
        </p:spPr>
        <p:txBody>
          <a:bodyPr>
            <a:normAutofit/>
          </a:bodyPr>
          <a:lstStyle/>
          <a:p>
            <a:r>
              <a:rPr lang="en-US" sz="3600" b="1" dirty="0"/>
              <a:t>Renewal Process – Email to Members</a:t>
            </a:r>
          </a:p>
        </p:txBody>
      </p:sp>
      <p:sp>
        <p:nvSpPr>
          <p:cNvPr id="5" name="Content Placeholder 4">
            <a:extLst>
              <a:ext uri="{FF2B5EF4-FFF2-40B4-BE49-F238E27FC236}">
                <a16:creationId xmlns:a16="http://schemas.microsoft.com/office/drawing/2014/main" id="{0604F4D4-13A4-4C6D-9F60-90C839FD81BB}"/>
              </a:ext>
            </a:extLst>
          </p:cNvPr>
          <p:cNvSpPr>
            <a:spLocks noGrp="1"/>
          </p:cNvSpPr>
          <p:nvPr>
            <p:ph idx="1"/>
          </p:nvPr>
        </p:nvSpPr>
        <p:spPr>
          <a:xfrm>
            <a:off x="457200" y="1143000"/>
            <a:ext cx="8229600" cy="4983163"/>
          </a:xfrm>
        </p:spPr>
        <p:txBody>
          <a:bodyPr>
            <a:normAutofit fontScale="25000" lnSpcReduction="20000"/>
          </a:bodyPr>
          <a:lstStyle/>
          <a:p>
            <a:pPr marL="0" indent="0">
              <a:buNone/>
            </a:pPr>
            <a:r>
              <a:rPr lang="en-US" sz="9600" b="1" dirty="0"/>
              <a:t>Once LOUIS receives the quote and enters the individual pricing, an email is generated.</a:t>
            </a:r>
          </a:p>
          <a:p>
            <a:endParaRPr lang="en-US" sz="7200" b="1" dirty="0"/>
          </a:p>
          <a:p>
            <a:r>
              <a:rPr lang="en-US" sz="7200" dirty="0"/>
              <a:t>Only members of the opt-in receive a notification email.</a:t>
            </a:r>
          </a:p>
          <a:p>
            <a:r>
              <a:rPr lang="en-US" sz="7200" dirty="0"/>
              <a:t>You will receive this email if your user account is set to receive Ordering emails.</a:t>
            </a:r>
          </a:p>
          <a:p>
            <a:r>
              <a:rPr lang="en-US" sz="7200" dirty="0"/>
              <a:t>Everyone at your organization that receives this email will be listed at the bottom. </a:t>
            </a:r>
          </a:p>
          <a:p>
            <a:endParaRPr lang="en-US" sz="7200" dirty="0"/>
          </a:p>
          <a:p>
            <a:pPr marL="0" indent="0">
              <a:buNone/>
            </a:pPr>
            <a:endParaRPr lang="en-US" dirty="0"/>
          </a:p>
          <a:p>
            <a:pPr marL="0" indent="0">
              <a:buNone/>
            </a:pPr>
            <a:r>
              <a:rPr lang="en-US" sz="4800" dirty="0"/>
              <a:t>Dear {{MEMBER_CONTACT}},</a:t>
            </a:r>
            <a:br>
              <a:rPr lang="en-US" sz="4800" dirty="0"/>
            </a:br>
            <a:br>
              <a:rPr lang="en-US" sz="4800" dirty="0"/>
            </a:br>
            <a:r>
              <a:rPr lang="en-US" sz="4800" dirty="0"/>
              <a:t>There are subscriptions that require your attention: {{CM_URL}}</a:t>
            </a:r>
          </a:p>
          <a:p>
            <a:pPr marL="0" indent="0">
              <a:buNone/>
            </a:pPr>
            <a:r>
              <a:rPr lang="en-US" sz="4800" dirty="0"/>
              <a:t>The steps to renew or reject a subscription are found in the following LOUIS Task Portal article.</a:t>
            </a:r>
          </a:p>
          <a:p>
            <a:pPr marL="0" indent="0">
              <a:buNone/>
            </a:pPr>
            <a:r>
              <a:rPr lang="en-US" sz="4800" b="1" dirty="0">
                <a:hlinkClick r:id="rId2"/>
              </a:rPr>
              <a:t>https://task.louislibraries.org/hc/en-us/articles/360015266033-Consortia-Manager-Processing-Renewals</a:t>
            </a:r>
            <a:endParaRPr lang="en-US" sz="4800" dirty="0"/>
          </a:p>
          <a:p>
            <a:pPr marL="0" indent="0">
              <a:buNone/>
            </a:pPr>
            <a:r>
              <a:rPr lang="en-US" sz="4800" dirty="0"/>
              <a:t>By agreeing to the published price, you are also agreeing to the terms and conditions of the license agreement and the VPAT report. These can be viewed and downloaded from Consortia Manager. They can be located by choosing Subscriptions and then your Product. The product information page has a License Information section and links to the documents.</a:t>
            </a:r>
          </a:p>
          <a:p>
            <a:pPr marL="0" indent="0">
              <a:buNone/>
            </a:pPr>
            <a:br>
              <a:rPr lang="en-US" sz="4800" dirty="0"/>
            </a:br>
            <a:r>
              <a:rPr lang="en-US" sz="4800" dirty="0"/>
              <a:t>Best regards,</a:t>
            </a:r>
            <a:br>
              <a:rPr lang="en-US" sz="4800" dirty="0"/>
            </a:br>
            <a:r>
              <a:rPr lang="en-US" sz="4800" dirty="0"/>
              <a:t>{{CONTACT_NAME}}</a:t>
            </a:r>
            <a:br>
              <a:rPr lang="en-US" sz="4800" dirty="0"/>
            </a:br>
            <a:r>
              <a:rPr lang="en-US" sz="4800" dirty="0"/>
              <a:t>{{CONTACT_TITLE}}</a:t>
            </a:r>
            <a:br>
              <a:rPr lang="en-US" sz="4800" dirty="0"/>
            </a:br>
            <a:r>
              <a:rPr lang="en-US" sz="4800" dirty="0"/>
              <a:t>{{CONTACT_EMAIL}}</a:t>
            </a:r>
            <a:br>
              <a:rPr lang="en-US" sz="4800" dirty="0"/>
            </a:br>
            <a:br>
              <a:rPr lang="en-US" sz="4800" dirty="0"/>
            </a:br>
            <a:r>
              <a:rPr lang="en-US" sz="4800" dirty="0"/>
              <a:t>{{CONTACT_ORGANISATION}}</a:t>
            </a:r>
            <a:br>
              <a:rPr lang="en-US" sz="4800" dirty="0"/>
            </a:br>
            <a:r>
              <a:rPr lang="en-US" sz="4800" dirty="0"/>
              <a:t>{{CONTACT_ADDRESS}}</a:t>
            </a:r>
            <a:br>
              <a:rPr lang="en-US" sz="4800" dirty="0"/>
            </a:br>
            <a:r>
              <a:rPr lang="en-US" sz="4800" dirty="0"/>
              <a:t>{{CONTACT_TELEPHONE}}</a:t>
            </a:r>
          </a:p>
          <a:p>
            <a:pPr marL="0" indent="0">
              <a:buNone/>
            </a:pPr>
            <a:endParaRPr lang="en-US" dirty="0"/>
          </a:p>
        </p:txBody>
      </p:sp>
    </p:spTree>
    <p:extLst>
      <p:ext uri="{BB962C8B-B14F-4D97-AF65-F5344CB8AC3E}">
        <p14:creationId xmlns:p14="http://schemas.microsoft.com/office/powerpoint/2010/main" val="355221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837E-9BDD-417F-8C4A-4417C4949A84}"/>
              </a:ext>
            </a:extLst>
          </p:cNvPr>
          <p:cNvSpPr>
            <a:spLocks noGrp="1"/>
          </p:cNvSpPr>
          <p:nvPr>
            <p:ph type="title"/>
          </p:nvPr>
        </p:nvSpPr>
        <p:spPr>
          <a:xfrm>
            <a:off x="457200" y="274638"/>
            <a:ext cx="8229600" cy="868362"/>
          </a:xfrm>
        </p:spPr>
        <p:txBody>
          <a:bodyPr>
            <a:normAutofit/>
          </a:bodyPr>
          <a:lstStyle/>
          <a:p>
            <a:r>
              <a:rPr lang="en-US" sz="3600" b="1" dirty="0"/>
              <a:t>Renewal Process – the Steps</a:t>
            </a:r>
          </a:p>
        </p:txBody>
      </p:sp>
      <p:sp>
        <p:nvSpPr>
          <p:cNvPr id="3" name="Content Placeholder 2">
            <a:extLst>
              <a:ext uri="{FF2B5EF4-FFF2-40B4-BE49-F238E27FC236}">
                <a16:creationId xmlns:a16="http://schemas.microsoft.com/office/drawing/2014/main" id="{3E65915D-C227-47EB-B3F7-F7F0B41D4166}"/>
              </a:ext>
            </a:extLst>
          </p:cNvPr>
          <p:cNvSpPr>
            <a:spLocks noGrp="1"/>
          </p:cNvSpPr>
          <p:nvPr>
            <p:ph idx="1"/>
          </p:nvPr>
        </p:nvSpPr>
        <p:spPr>
          <a:xfrm>
            <a:off x="304800" y="1143000"/>
            <a:ext cx="8610600" cy="4983163"/>
          </a:xfrm>
        </p:spPr>
        <p:txBody>
          <a:bodyPr/>
          <a:lstStyle/>
          <a:p>
            <a:pPr marL="0" indent="0">
              <a:buNone/>
            </a:pPr>
            <a:r>
              <a:rPr lang="en-US" sz="2400" b="1" dirty="0"/>
              <a:t>Step 1. Click the Open Renewals button</a:t>
            </a:r>
          </a:p>
          <a:p>
            <a:pPr marL="0" indent="0">
              <a:buNone/>
            </a:pPr>
            <a:endParaRPr lang="en-US" dirty="0"/>
          </a:p>
        </p:txBody>
      </p:sp>
      <p:pic>
        <p:nvPicPr>
          <p:cNvPr id="4" name="Picture 3">
            <a:extLst>
              <a:ext uri="{FF2B5EF4-FFF2-40B4-BE49-F238E27FC236}">
                <a16:creationId xmlns:a16="http://schemas.microsoft.com/office/drawing/2014/main" id="{D32B4572-67CC-4ADA-985D-F7AE809FE167}"/>
              </a:ext>
            </a:extLst>
          </p:cNvPr>
          <p:cNvPicPr>
            <a:picLocks noChangeAspect="1"/>
          </p:cNvPicPr>
          <p:nvPr/>
        </p:nvPicPr>
        <p:blipFill>
          <a:blip r:embed="rId2"/>
          <a:stretch>
            <a:fillRect/>
          </a:stretch>
        </p:blipFill>
        <p:spPr>
          <a:xfrm>
            <a:off x="419100" y="2211357"/>
            <a:ext cx="8382000" cy="2954383"/>
          </a:xfrm>
          <a:prstGeom prst="rect">
            <a:avLst/>
          </a:prstGeom>
        </p:spPr>
      </p:pic>
      <p:cxnSp>
        <p:nvCxnSpPr>
          <p:cNvPr id="6" name="Straight Arrow Connector 5">
            <a:extLst>
              <a:ext uri="{FF2B5EF4-FFF2-40B4-BE49-F238E27FC236}">
                <a16:creationId xmlns:a16="http://schemas.microsoft.com/office/drawing/2014/main" id="{C4B8F8C8-631D-4B05-9948-EE5C19CD1D8B}"/>
              </a:ext>
            </a:extLst>
          </p:cNvPr>
          <p:cNvCxnSpPr>
            <a:cxnSpLocks/>
          </p:cNvCxnSpPr>
          <p:nvPr/>
        </p:nvCxnSpPr>
        <p:spPr>
          <a:xfrm>
            <a:off x="4800600" y="1692260"/>
            <a:ext cx="1447800" cy="29940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24443"/>
      </p:ext>
    </p:extLst>
  </p:cSld>
  <p:clrMapOvr>
    <a:masterClrMapping/>
  </p:clrMapOvr>
</p:sld>
</file>

<file path=ppt/theme/theme1.xml><?xml version="1.0" encoding="utf-8"?>
<a:theme xmlns:a="http://schemas.openxmlformats.org/drawingml/2006/main" name="LOUIStheme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 Consortia Manager Overview" id="{EDB7CEDF-BB43-45D0-B30A-D1F74EAD58C4}" vid="{F76CFB60-D016-4202-AA4A-3251B3FCE2E2}"/>
    </a:ext>
  </a:extLst>
</a:theme>
</file>

<file path=docProps/app.xml><?xml version="1.0" encoding="utf-8"?>
<Properties xmlns="http://schemas.openxmlformats.org/officeDocument/2006/extended-properties" xmlns:vt="http://schemas.openxmlformats.org/officeDocument/2006/docPropsVTypes">
  <Template>2020 Consortia Manager Overview</Template>
  <TotalTime>18</TotalTime>
  <Words>1090</Words>
  <Application>Microsoft Office PowerPoint</Application>
  <PresentationFormat>On-screen Show (4:3)</PresentationFormat>
  <Paragraphs>99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-apple-system</vt:lpstr>
      <vt:lpstr>Arial</vt:lpstr>
      <vt:lpstr>Calibri</vt:lpstr>
      <vt:lpstr>Wingdings</vt:lpstr>
      <vt:lpstr>LOUIStheme_2014</vt:lpstr>
      <vt:lpstr>Consortia Manager Overview</vt:lpstr>
      <vt:lpstr>What Is It?</vt:lpstr>
      <vt:lpstr>What It Is Not</vt:lpstr>
      <vt:lpstr>Member Benefits</vt:lpstr>
      <vt:lpstr>LOUIS Staff Benefits</vt:lpstr>
      <vt:lpstr>User Accounts</vt:lpstr>
      <vt:lpstr>Renewal Process</vt:lpstr>
      <vt:lpstr>Renewal Process – Email to Members</vt:lpstr>
      <vt:lpstr>Renewal Process – the Steps</vt:lpstr>
      <vt:lpstr>Renewal continued</vt:lpstr>
      <vt:lpstr>Renewal continued</vt:lpstr>
      <vt:lpstr>Renewal continued</vt:lpstr>
      <vt:lpstr>Renewal continued</vt:lpstr>
      <vt:lpstr>Licenses and VPAT’s</vt:lpstr>
      <vt:lpstr>Subscriptions</vt:lpstr>
      <vt:lpstr>Catalog</vt:lpstr>
      <vt:lpstr>Reports</vt:lpstr>
      <vt:lpstr>Task Portal Articles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Consortia Manager Overview</dc:title>
  <dc:creator>Teri Oaks Gallaway</dc:creator>
  <cp:lastModifiedBy>LOUIS Resources</cp:lastModifiedBy>
  <cp:revision>5</cp:revision>
  <dcterms:created xsi:type="dcterms:W3CDTF">2020-05-13T14:43:26Z</dcterms:created>
  <dcterms:modified xsi:type="dcterms:W3CDTF">2020-05-13T17:04:26Z</dcterms:modified>
</cp:coreProperties>
</file>