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leo Bold" panose="020B0604020202020204" charset="0"/>
      <p:regular r:id="rId15"/>
    </p:embeddedFont>
    <p:embeddedFont>
      <p:font typeface="Oswald Bold" panose="020B0604020202020204" charset="0"/>
      <p:regular r:id="rId16"/>
    </p:embeddedFont>
    <p:embeddedFont>
      <p:font typeface="Aleo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Short background</a:t>
            </a:r>
          </a:p>
          <a:p>
            <a:pPr lvl="0"/>
            <a:r>
              <a:rPr lang="en-US"/>
              <a:t>-previous outreach coordinator</a:t>
            </a:r>
          </a:p>
          <a:p>
            <a:pPr lvl="0"/>
            <a:r>
              <a:rPr lang="en-US"/>
              <a:t>- mention social media team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previous librarians managing our accounts were already using Hootsuite</a:t>
            </a:r>
          </a:p>
          <a:p>
            <a:pPr lvl="0"/>
            <a:endParaRPr lang="en-US"/>
          </a:p>
          <a:p>
            <a:pPr lvl="0"/>
            <a:r>
              <a:rPr lang="en-US"/>
              <a:t>learned more about it while researching social media management</a:t>
            </a:r>
          </a:p>
          <a:p>
            <a:pPr lvl="0"/>
            <a:endParaRPr lang="en-US"/>
          </a:p>
          <a:p>
            <a:pPr lvl="0"/>
            <a:r>
              <a:rPr lang="en-US"/>
              <a:t>the dashboard is easy to use </a:t>
            </a:r>
          </a:p>
          <a:p>
            <a:pPr lvl="0"/>
            <a:endParaRPr lang="en-US"/>
          </a:p>
          <a:p>
            <a:pPr lvl="0"/>
            <a:r>
              <a:rPr lang="en-US"/>
              <a:t>I'll show our dashboard later in the presentation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other features not listed but these are ones I find most helpful</a:t>
            </a:r>
          </a:p>
          <a:p>
            <a:pPr lvl="0"/>
            <a:endParaRPr lang="en-US"/>
          </a:p>
          <a:p>
            <a:pPr lvl="0"/>
            <a:r>
              <a:rPr lang="en-US"/>
              <a:t>there is a link shortener available, also some things we don't like about links is that the preview for the link isn't always visible when scheduling</a:t>
            </a:r>
          </a:p>
          <a:p>
            <a:pPr lvl="0"/>
            <a:endParaRPr lang="en-US"/>
          </a:p>
          <a:p>
            <a:pPr lvl="0"/>
            <a:r>
              <a:rPr lang="en-US"/>
              <a:t>there are other ways we've found to track statistics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some things we enjoy and some that have annoyed us a bit</a:t>
            </a:r>
          </a:p>
          <a:p>
            <a:pPr lvl="0"/>
            <a:endParaRPr lang="en-US"/>
          </a:p>
          <a:p>
            <a:pPr lvl="0"/>
            <a:r>
              <a:rPr lang="en-US"/>
              <a:t>mentioned workarounds for the negatives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being able to see the scheduled posts helps with </a:t>
            </a:r>
          </a:p>
          <a:p>
            <a:pPr lvl="0"/>
            <a:r>
              <a:rPr lang="en-US"/>
              <a:t>-not posting the same content around the same time, ex. I want to post a graphic to promote our hours. I check Hootsuite and see we already have a scheduled post about our hours</a:t>
            </a:r>
          </a:p>
          <a:p>
            <a:pPr lvl="0"/>
            <a:r>
              <a:rPr lang="en-US"/>
              <a:t>-can help with catching typos or other edits that need to be made to the content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screenshots of the web browser and mobile app</a:t>
            </a:r>
          </a:p>
          <a:p>
            <a:pPr lvl="0"/>
            <a:endParaRPr lang="en-US"/>
          </a:p>
          <a:p>
            <a:pPr lvl="0"/>
            <a:r>
              <a:rPr lang="en-US"/>
              <a:t>I'll demo how to schedule a post</a:t>
            </a:r>
          </a:p>
          <a:p>
            <a:pPr lvl="0"/>
            <a:endParaRPr lang="en-US"/>
          </a:p>
          <a:p>
            <a:pPr lvl="0"/>
            <a:r>
              <a:rPr lang="en-US"/>
              <a:t>I don't use the app as often since I find it easier to create the content on a desktop---I also have more typos when I post things from my phone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screenshot of the dashboard</a:t>
            </a:r>
          </a:p>
          <a:p>
            <a:pPr lvl="0"/>
            <a:endParaRPr lang="en-US"/>
          </a:p>
          <a:p>
            <a:pPr lvl="0"/>
            <a:r>
              <a:rPr lang="en-US"/>
              <a:t>I mostly use the streams section</a:t>
            </a:r>
          </a:p>
          <a:p>
            <a:pPr lvl="0"/>
            <a:endParaRPr lang="en-US"/>
          </a:p>
          <a:p>
            <a:pPr lvl="0"/>
            <a:r>
              <a:rPr lang="en-US"/>
              <a:t>also use the publisher section for a calendar view of the content</a:t>
            </a:r>
          </a:p>
          <a:p>
            <a:pPr lvl="0"/>
            <a:endParaRPr lang="en-US"/>
          </a:p>
          <a:p>
            <a:pPr lvl="0"/>
            <a:r>
              <a:rPr lang="en-US"/>
              <a:t>there are other features that I don't use often but are useful, such as tracking streams for mentions and hashtags</a:t>
            </a:r>
          </a:p>
          <a:p>
            <a:pPr lvl="0"/>
            <a:endParaRPr lang="en-US"/>
          </a:p>
          <a:p>
            <a:pPr lvl="0"/>
            <a:r>
              <a:rPr lang="en-US"/>
              <a:t>can also interact with the posts but I usually do that within the actual platfrom instead of on Hootsuite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17.06.2020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Text for post during demo. Schedule for June 30 at 8am. after schedule, go to edit each one to take out platform name. Tag @Nichollsstate @NichollsEngage</a:t>
            </a:r>
          </a:p>
          <a:p>
            <a:pPr lvl="0"/>
            <a:endParaRPr lang="en-US"/>
          </a:p>
          <a:p>
            <a:pPr lvl="0"/>
            <a:r>
              <a:rPr lang="en-US"/>
              <a:t> #DYK June 30 is World Social Media Day? If you're looking for a new account to follow check out our Facebook, Instagram, Twitter, YouTube, and TikTok! </a:t>
            </a:r>
          </a:p>
          <a:p>
            <a:pPr lvl="0"/>
            <a:endParaRPr lang="en-US"/>
          </a:p>
          <a:p>
            <a:pPr lvl="0"/>
            <a:r>
              <a:rPr lang="en-US"/>
              <a:t>#socialmediaday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59310" y="9008121"/>
            <a:ext cx="13569380" cy="11533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49461" y="166234"/>
            <a:ext cx="4818952" cy="481895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939816" y="4717713"/>
            <a:ext cx="12767810" cy="104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en-US" sz="5943" spc="213">
                <a:solidFill>
                  <a:srgbClr val="242D3C"/>
                </a:solidFill>
                <a:latin typeface="Aleo Bold"/>
              </a:rPr>
              <a:t>Basics and Current Practices 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29125" y="5310599"/>
            <a:ext cx="9429750" cy="2468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</a:pPr>
            <a:r>
              <a:rPr lang="en-US" sz="14400" spc="273">
                <a:solidFill>
                  <a:srgbClr val="7C878E"/>
                </a:solidFill>
                <a:latin typeface="Oswald Bold"/>
              </a:rPr>
              <a:t>HOOTSUITE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39055" y="7798470"/>
            <a:ext cx="11540734" cy="1389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3"/>
              </a:lnSpc>
            </a:pPr>
            <a:r>
              <a:rPr lang="en-US" sz="4800">
                <a:solidFill>
                  <a:srgbClr val="242D3C"/>
                </a:solidFill>
                <a:latin typeface="Aleo"/>
              </a:rPr>
              <a:t>Brandy Burbante</a:t>
            </a:r>
          </a:p>
          <a:p>
            <a:pPr algn="ctr">
              <a:lnSpc>
                <a:spcPts val="5423"/>
              </a:lnSpc>
            </a:pPr>
            <a:r>
              <a:rPr lang="en-US" sz="4800">
                <a:solidFill>
                  <a:srgbClr val="242D3C"/>
                </a:solidFill>
                <a:latin typeface="Aleo"/>
              </a:rPr>
              <a:t> Ellender Memorial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0" y="-80367"/>
            <a:ext cx="13847816" cy="5518245"/>
            <a:chOff x="0" y="0"/>
            <a:chExt cx="18463755" cy="735766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 amt="40000"/>
            </a:blip>
            <a:srcRect t="37001" b="8034"/>
            <a:stretch>
              <a:fillRect/>
            </a:stretch>
          </p:blipFill>
          <p:spPr>
            <a:xfrm>
              <a:off x="0" y="0"/>
              <a:ext cx="18463755" cy="7357660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59310" y="9046221"/>
            <a:ext cx="13569380" cy="115339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433715" y="3872508"/>
            <a:ext cx="7527727" cy="2732484"/>
            <a:chOff x="0" y="0"/>
            <a:chExt cx="10036969" cy="364331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10036969" cy="3643312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672549" y="1473784"/>
              <a:ext cx="8772155" cy="1759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93"/>
                </a:lnSpc>
              </a:pPr>
              <a:r>
                <a:rPr lang="en-US" sz="7924">
                  <a:solidFill>
                    <a:srgbClr val="FEFFF2"/>
                  </a:solidFill>
                  <a:latin typeface="Oswald Bold"/>
                </a:rPr>
                <a:t>HOOTSUITE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96516" y="253038"/>
              <a:ext cx="8715375" cy="1342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20"/>
                </a:lnSpc>
              </a:pPr>
              <a:r>
                <a:rPr lang="en-US" sz="5943">
                  <a:solidFill>
                    <a:srgbClr val="242D3C"/>
                  </a:solidFill>
                  <a:latin typeface="Aleo Bold"/>
                </a:rPr>
                <a:t>what is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965736" y="7018913"/>
            <a:ext cx="12031674" cy="2057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2"/>
              </a:lnSpc>
            </a:pPr>
            <a:r>
              <a:rPr lang="en-US" sz="3600">
                <a:solidFill>
                  <a:srgbClr val="242D3C"/>
                </a:solidFill>
                <a:latin typeface="Aleo Bold"/>
              </a:rPr>
              <a:t>a social media management tool to schedule &amp; monitor posts for multiple accounts from one dashboard; can be accessed via web browser or mobile app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8271" y="1848445"/>
            <a:ext cx="2719886" cy="27198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65384" y="1848445"/>
            <a:ext cx="2719886" cy="271988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80144" y="1266825"/>
            <a:ext cx="6044580" cy="8413424"/>
            <a:chOff x="0" y="0"/>
            <a:chExt cx="1913890" cy="266393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2663935"/>
            </a:xfrm>
            <a:custGeom>
              <a:avLst/>
              <a:gdLst/>
              <a:ahLst/>
              <a:cxnLst/>
              <a:rect l="l" t="t" r="r" b="b"/>
              <a:pathLst>
                <a:path w="1913890" h="2663935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2539475"/>
                  </a:lnTo>
                  <a:cubicBezTo>
                    <a:pt x="1854200" y="2575035"/>
                    <a:pt x="1824990" y="2604245"/>
                    <a:pt x="1789430" y="2604245"/>
                  </a:cubicBezTo>
                  <a:lnTo>
                    <a:pt x="124460" y="2604245"/>
                  </a:lnTo>
                  <a:cubicBezTo>
                    <a:pt x="88900" y="2604245"/>
                    <a:pt x="59690" y="2575035"/>
                    <a:pt x="59690" y="25394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39475"/>
                  </a:lnTo>
                  <a:cubicBezTo>
                    <a:pt x="0" y="2608055"/>
                    <a:pt x="55880" y="2663935"/>
                    <a:pt x="124460" y="2663935"/>
                  </a:cubicBezTo>
                  <a:lnTo>
                    <a:pt x="1789430" y="2663935"/>
                  </a:lnTo>
                  <a:cubicBezTo>
                    <a:pt x="1858010" y="2663935"/>
                    <a:pt x="1913890" y="2608055"/>
                    <a:pt x="1913890" y="2539475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20101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358081" y="5137947"/>
            <a:ext cx="5491939" cy="614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EFFF2"/>
                </a:solidFill>
                <a:latin typeface="Oswald Bold"/>
              </a:rPr>
              <a:t>SCHEDULE UP TO 30 POSTS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58081" y="2621433"/>
            <a:ext cx="5465311" cy="104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en-US" sz="5943">
                <a:solidFill>
                  <a:srgbClr val="7C878E"/>
                </a:solidFill>
                <a:latin typeface="Aleo Bold"/>
              </a:rPr>
              <a:t>free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97223" y="7265416"/>
            <a:ext cx="5438522" cy="1673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200">
                <a:solidFill>
                  <a:srgbClr val="F8F8EE"/>
                </a:solidFill>
                <a:latin typeface="Aleo Bold"/>
              </a:rPr>
              <a:t> Facebook</a:t>
            </a:r>
          </a:p>
          <a:p>
            <a:pPr algn="ctr">
              <a:lnSpc>
                <a:spcPts val="4479"/>
              </a:lnSpc>
            </a:pPr>
            <a:r>
              <a:rPr lang="en-US" sz="3200">
                <a:solidFill>
                  <a:srgbClr val="F8F8EE"/>
                </a:solidFill>
                <a:latin typeface="Aleo Bold"/>
              </a:rPr>
              <a:t> Instagram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8F8EE"/>
                </a:solidFill>
                <a:latin typeface="Aleo Bold"/>
              </a:rPr>
              <a:t>Twitter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58081" y="5823462"/>
            <a:ext cx="5491939" cy="614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EFFF2"/>
                </a:solidFill>
                <a:latin typeface="Oswald Bold"/>
              </a:rPr>
              <a:t>UP TO 3 PROFILES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59310" y="271026"/>
            <a:ext cx="13569380" cy="115339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313230" y="5094446"/>
            <a:ext cx="6463060" cy="614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EFFF2"/>
                </a:solidFill>
                <a:latin typeface="Oswald Bold"/>
              </a:rPr>
              <a:t>SCHEDULE UNLIMITED POSTS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503037" y="1266825"/>
            <a:ext cx="6044580" cy="8413424"/>
            <a:chOff x="0" y="0"/>
            <a:chExt cx="1913890" cy="266393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2663935"/>
            </a:xfrm>
            <a:custGeom>
              <a:avLst/>
              <a:gdLst/>
              <a:ahLst/>
              <a:cxnLst/>
              <a:rect l="l" t="t" r="r" b="b"/>
              <a:pathLst>
                <a:path w="1913890" h="2663935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2539475"/>
                  </a:lnTo>
                  <a:cubicBezTo>
                    <a:pt x="1854200" y="2575035"/>
                    <a:pt x="1824990" y="2604245"/>
                    <a:pt x="1789430" y="2604245"/>
                  </a:cubicBezTo>
                  <a:lnTo>
                    <a:pt x="124460" y="2604245"/>
                  </a:lnTo>
                  <a:cubicBezTo>
                    <a:pt x="88900" y="2604245"/>
                    <a:pt x="59690" y="2575035"/>
                    <a:pt x="59690" y="25394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39475"/>
                  </a:lnTo>
                  <a:cubicBezTo>
                    <a:pt x="0" y="2608055"/>
                    <a:pt x="55880" y="2663935"/>
                    <a:pt x="124460" y="2663935"/>
                  </a:cubicBezTo>
                  <a:lnTo>
                    <a:pt x="1789430" y="2663935"/>
                  </a:lnTo>
                  <a:cubicBezTo>
                    <a:pt x="1858010" y="2663935"/>
                    <a:pt x="1913890" y="2608055"/>
                    <a:pt x="1913890" y="2539475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20101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9792671" y="2621433"/>
            <a:ext cx="5465311" cy="104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en-US" sz="5943">
                <a:solidFill>
                  <a:srgbClr val="7C878E"/>
                </a:solidFill>
                <a:latin typeface="Aleo Bold"/>
              </a:rPr>
              <a:t>paid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85747" y="7208520"/>
            <a:ext cx="5438522" cy="1673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200">
                <a:solidFill>
                  <a:srgbClr val="F8F8EE"/>
                </a:solidFill>
                <a:latin typeface="Aleo Bold"/>
              </a:rPr>
              <a:t>Analytics </a:t>
            </a:r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F8F8EE"/>
                </a:solidFill>
                <a:latin typeface="Aleo Bold"/>
              </a:rPr>
              <a:t>Reports</a:t>
            </a:r>
          </a:p>
          <a:p>
            <a:pPr algn="ctr">
              <a:lnSpc>
                <a:spcPts val="4480"/>
              </a:lnSpc>
            </a:pPr>
            <a:r>
              <a:rPr lang="en-US" sz="3199">
                <a:solidFill>
                  <a:srgbClr val="F8F8EE"/>
                </a:solidFill>
                <a:latin typeface="Aleo Bold"/>
              </a:rPr>
              <a:t>Assignments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732330" y="5823462"/>
            <a:ext cx="5491939" cy="614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EFFF2"/>
                </a:solidFill>
                <a:latin typeface="Oswald Bold"/>
              </a:rPr>
              <a:t>10+ PROFILES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61102" y="1517532"/>
            <a:ext cx="5889888" cy="8413424"/>
            <a:chOff x="0" y="0"/>
            <a:chExt cx="1864910" cy="26639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64910" cy="2663935"/>
            </a:xfrm>
            <a:custGeom>
              <a:avLst/>
              <a:gdLst/>
              <a:ahLst/>
              <a:cxnLst/>
              <a:rect l="l" t="t" r="r" b="b"/>
              <a:pathLst>
                <a:path w="1864910" h="2663935">
                  <a:moveTo>
                    <a:pt x="1740450" y="59690"/>
                  </a:moveTo>
                  <a:cubicBezTo>
                    <a:pt x="1776010" y="59690"/>
                    <a:pt x="1805220" y="88900"/>
                    <a:pt x="1805220" y="124460"/>
                  </a:cubicBezTo>
                  <a:lnTo>
                    <a:pt x="1805220" y="2539475"/>
                  </a:lnTo>
                  <a:cubicBezTo>
                    <a:pt x="1805220" y="2575035"/>
                    <a:pt x="1776010" y="2604245"/>
                    <a:pt x="1740450" y="2604245"/>
                  </a:cubicBezTo>
                  <a:lnTo>
                    <a:pt x="124460" y="2604245"/>
                  </a:lnTo>
                  <a:cubicBezTo>
                    <a:pt x="88900" y="2604245"/>
                    <a:pt x="59690" y="2575035"/>
                    <a:pt x="59690" y="25394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450" y="59690"/>
                  </a:lnTo>
                  <a:moveTo>
                    <a:pt x="174045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39475"/>
                  </a:lnTo>
                  <a:cubicBezTo>
                    <a:pt x="0" y="2608055"/>
                    <a:pt x="55880" y="2663935"/>
                    <a:pt x="124460" y="2663935"/>
                  </a:cubicBezTo>
                  <a:lnTo>
                    <a:pt x="1740450" y="2663935"/>
                  </a:lnTo>
                  <a:cubicBezTo>
                    <a:pt x="1809030" y="2663935"/>
                    <a:pt x="1864910" y="2608055"/>
                    <a:pt x="1864910" y="2539475"/>
                  </a:cubicBezTo>
                  <a:lnTo>
                    <a:pt x="1864910" y="124460"/>
                  </a:lnTo>
                  <a:cubicBezTo>
                    <a:pt x="1864910" y="55880"/>
                    <a:pt x="1809030" y="0"/>
                    <a:pt x="1740450" y="0"/>
                  </a:cubicBezTo>
                  <a:close/>
                </a:path>
              </a:pathLst>
            </a:custGeom>
            <a:solidFill>
              <a:srgbClr val="02010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46103" y="1987668"/>
            <a:ext cx="2719886" cy="271988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657621" y="1517532"/>
            <a:ext cx="5889888" cy="8413424"/>
            <a:chOff x="0" y="0"/>
            <a:chExt cx="1864910" cy="26639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64910" cy="2663935"/>
            </a:xfrm>
            <a:custGeom>
              <a:avLst/>
              <a:gdLst/>
              <a:ahLst/>
              <a:cxnLst/>
              <a:rect l="l" t="t" r="r" b="b"/>
              <a:pathLst>
                <a:path w="1864910" h="2663935">
                  <a:moveTo>
                    <a:pt x="1740450" y="59690"/>
                  </a:moveTo>
                  <a:cubicBezTo>
                    <a:pt x="1776010" y="59690"/>
                    <a:pt x="1805220" y="88900"/>
                    <a:pt x="1805220" y="124460"/>
                  </a:cubicBezTo>
                  <a:lnTo>
                    <a:pt x="1805220" y="2539475"/>
                  </a:lnTo>
                  <a:cubicBezTo>
                    <a:pt x="1805220" y="2575035"/>
                    <a:pt x="1776010" y="2604245"/>
                    <a:pt x="1740450" y="2604245"/>
                  </a:cubicBezTo>
                  <a:lnTo>
                    <a:pt x="124460" y="2604245"/>
                  </a:lnTo>
                  <a:cubicBezTo>
                    <a:pt x="88900" y="2604245"/>
                    <a:pt x="59690" y="2575035"/>
                    <a:pt x="59690" y="25394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40450" y="59690"/>
                  </a:lnTo>
                  <a:moveTo>
                    <a:pt x="174045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539475"/>
                  </a:lnTo>
                  <a:cubicBezTo>
                    <a:pt x="0" y="2608055"/>
                    <a:pt x="55880" y="2663935"/>
                    <a:pt x="124460" y="2663935"/>
                  </a:cubicBezTo>
                  <a:lnTo>
                    <a:pt x="1740450" y="2663935"/>
                  </a:lnTo>
                  <a:cubicBezTo>
                    <a:pt x="1809030" y="2663935"/>
                    <a:pt x="1864910" y="2608055"/>
                    <a:pt x="1864910" y="2539475"/>
                  </a:cubicBezTo>
                  <a:lnTo>
                    <a:pt x="1864910" y="124460"/>
                  </a:lnTo>
                  <a:cubicBezTo>
                    <a:pt x="1864910" y="55880"/>
                    <a:pt x="1809030" y="0"/>
                    <a:pt x="1740450" y="0"/>
                  </a:cubicBezTo>
                  <a:close/>
                </a:path>
              </a:pathLst>
            </a:custGeom>
            <a:solidFill>
              <a:srgbClr val="020101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242622" y="1987668"/>
            <a:ext cx="2719886" cy="2719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59310" y="452001"/>
            <a:ext cx="13569380" cy="11533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58563" y="2400128"/>
            <a:ext cx="1894967" cy="18949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653357" y="2400128"/>
            <a:ext cx="1898416" cy="189841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660077" y="4907059"/>
            <a:ext cx="5491939" cy="81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EFFF2"/>
                </a:solidFill>
                <a:latin typeface="Oswald Bold"/>
              </a:rPr>
              <a:t>SCHEDULING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51962" y="5811115"/>
            <a:ext cx="4108169" cy="826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8F8EE"/>
                </a:solidFill>
                <a:latin typeface="Aleo Bold"/>
              </a:rPr>
              <a:t>great for planning ahead &amp; checking team posts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856596" y="4907059"/>
            <a:ext cx="5491939" cy="81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EFFF2"/>
                </a:solidFill>
                <a:latin typeface="Oswald Bold"/>
              </a:rPr>
              <a:t>INSTAGRAM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795988" y="5811115"/>
            <a:ext cx="3613154" cy="826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8F8EE"/>
                </a:solidFill>
                <a:latin typeface="Aleo Bold"/>
              </a:rPr>
              <a:t>can only post one image per post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59320" y="6865705"/>
            <a:ext cx="3693453" cy="81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EFFF2"/>
                </a:solidFill>
                <a:latin typeface="Oswald Bold"/>
              </a:rPr>
              <a:t>EDITING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758171" y="6865705"/>
            <a:ext cx="5491939" cy="81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EFFF2"/>
                </a:solidFill>
                <a:latin typeface="Oswald Bold"/>
              </a:rPr>
              <a:t>TWITTER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51962" y="7780891"/>
            <a:ext cx="4123639" cy="165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8F8EE"/>
                </a:solidFill>
                <a:latin typeface="Aleo Bold"/>
              </a:rPr>
              <a:t>can edit scheduled posts  in each platform individually </a:t>
            </a:r>
          </a:p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8F8EE"/>
                </a:solidFill>
                <a:latin typeface="Aleo Bold"/>
              </a:rPr>
              <a:t> &amp; edit image sizing, effects, text, etc...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540746" y="7811371"/>
            <a:ext cx="4123639" cy="826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8F8EE"/>
                </a:solidFill>
                <a:latin typeface="Aleo Bold"/>
              </a:rPr>
              <a:t>can't  schedule multiple tweets for a thread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13796" y="2423723"/>
            <a:ext cx="7001510" cy="1357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93"/>
              </a:lnSpc>
            </a:pPr>
            <a:r>
              <a:rPr lang="en-US" sz="7924">
                <a:solidFill>
                  <a:srgbClr val="AF0022"/>
                </a:solidFill>
                <a:latin typeface="Oswald Bold"/>
              </a:rPr>
              <a:t>COLLABORATION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312799" y="1535561"/>
            <a:ext cx="6603504" cy="104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0"/>
              </a:lnSpc>
            </a:pPr>
            <a:r>
              <a:rPr lang="en-US" sz="5943">
                <a:solidFill>
                  <a:srgbClr val="242D3C"/>
                </a:solidFill>
                <a:latin typeface="Aleo Bold"/>
              </a:rPr>
              <a:t>strengthens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22191" y="4130540"/>
            <a:ext cx="16617078" cy="7186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41"/>
              </a:lnSpc>
            </a:pPr>
            <a:r>
              <a:rPr lang="en-US" sz="3093">
                <a:solidFill>
                  <a:srgbClr val="242D3C"/>
                </a:solidFill>
                <a:latin typeface="Aleo Bold"/>
              </a:rPr>
              <a:t>Social Media Team can ...</a:t>
            </a:r>
          </a:p>
          <a:p>
            <a:pPr marL="667852" lvl="1" indent="-333926">
              <a:lnSpc>
                <a:spcPts val="6341"/>
              </a:lnSpc>
              <a:buFont typeface="Arial"/>
              <a:buChar char="•"/>
            </a:pPr>
            <a:r>
              <a:rPr lang="en-US" sz="3093">
                <a:solidFill>
                  <a:srgbClr val="242D3C"/>
                </a:solidFill>
                <a:latin typeface="Aleo"/>
              </a:rPr>
              <a:t>see scheduled posts &amp; previous posts</a:t>
            </a:r>
          </a:p>
          <a:p>
            <a:pPr marL="667853" lvl="1" indent="-333926">
              <a:lnSpc>
                <a:spcPts val="6341"/>
              </a:lnSpc>
              <a:buFont typeface="Arial"/>
              <a:buChar char="•"/>
            </a:pPr>
            <a:r>
              <a:rPr lang="en-US" sz="3093">
                <a:solidFill>
                  <a:srgbClr val="242D3C"/>
                </a:solidFill>
                <a:latin typeface="Aleo"/>
              </a:rPr>
              <a:t>save time by sharing publishing responsibilities &amp; post similar content across all platforms</a:t>
            </a:r>
          </a:p>
          <a:p>
            <a:pPr marL="667853" lvl="1" indent="-333926">
              <a:lnSpc>
                <a:spcPts val="6341"/>
              </a:lnSpc>
              <a:buFont typeface="Arial"/>
              <a:buChar char="•"/>
            </a:pPr>
            <a:r>
              <a:rPr lang="en-US" sz="3093">
                <a:solidFill>
                  <a:srgbClr val="242D3C"/>
                </a:solidFill>
                <a:latin typeface="Aleo"/>
              </a:rPr>
              <a:t>evaluate content quickly by looking over streams </a:t>
            </a:r>
          </a:p>
          <a:p>
            <a:pPr marL="667853" lvl="1" indent="-333926">
              <a:lnSpc>
                <a:spcPts val="6341"/>
              </a:lnSpc>
              <a:buFont typeface="Arial"/>
              <a:buChar char="•"/>
            </a:pPr>
            <a:r>
              <a:rPr lang="en-US" sz="3093">
                <a:solidFill>
                  <a:srgbClr val="242D3C"/>
                </a:solidFill>
                <a:latin typeface="Aleo"/>
              </a:rPr>
              <a:t>track dates &amp; times of posts </a:t>
            </a:r>
          </a:p>
          <a:p>
            <a:pPr>
              <a:lnSpc>
                <a:spcPts val="6341"/>
              </a:lnSpc>
            </a:pPr>
            <a:endParaRPr lang="en-US" sz="3093">
              <a:solidFill>
                <a:srgbClr val="242D3C"/>
              </a:solidFill>
              <a:latin typeface="Aleo"/>
            </a:endParaRPr>
          </a:p>
          <a:p>
            <a:pPr>
              <a:lnSpc>
                <a:spcPts val="6341"/>
              </a:lnSpc>
            </a:pPr>
            <a:endParaRPr lang="en-US" sz="3093">
              <a:solidFill>
                <a:srgbClr val="242D3C"/>
              </a:solidFill>
              <a:latin typeface="Aleo"/>
            </a:endParaRPr>
          </a:p>
          <a:p>
            <a:pPr>
              <a:lnSpc>
                <a:spcPts val="6341"/>
              </a:lnSpc>
            </a:pPr>
            <a:endParaRPr lang="en-US" sz="3093">
              <a:solidFill>
                <a:srgbClr val="242D3C"/>
              </a:solidFill>
              <a:latin typeface="Aleo"/>
            </a:endParaRPr>
          </a:p>
          <a:p>
            <a:pPr>
              <a:lnSpc>
                <a:spcPts val="6341"/>
              </a:lnSpc>
            </a:pPr>
            <a:endParaRPr lang="en-US" sz="3093">
              <a:solidFill>
                <a:srgbClr val="242D3C"/>
              </a:solidFill>
              <a:latin typeface="Aleo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14308" y="1028700"/>
            <a:ext cx="5631014" cy="34067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75942" y="8681601"/>
            <a:ext cx="13569380" cy="11533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59310" y="9305053"/>
            <a:ext cx="13569380" cy="11533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5165" y="1789120"/>
            <a:ext cx="9374146" cy="73704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377318" y="6661275"/>
            <a:ext cx="2498267" cy="24982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t="5334"/>
          <a:stretch>
            <a:fillRect/>
          </a:stretch>
        </p:blipFill>
        <p:spPr>
          <a:xfrm>
            <a:off x="12194335" y="303199"/>
            <a:ext cx="4432116" cy="885634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95500" y="786302"/>
            <a:ext cx="5809684" cy="81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AF0022"/>
                </a:solidFill>
                <a:latin typeface="Oswald Bold"/>
              </a:rPr>
              <a:t>CREATING A NEW POST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59310" y="8922396"/>
            <a:ext cx="13569380" cy="11533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62382" y="489664"/>
            <a:ext cx="15990036" cy="77051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18117">
            <a:off x="464077" y="920415"/>
            <a:ext cx="2302616" cy="230261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98595" y="3056118"/>
            <a:ext cx="1899024" cy="125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6"/>
              </a:lnSpc>
            </a:pPr>
            <a:r>
              <a:rPr lang="en-US" sz="4800">
                <a:solidFill>
                  <a:srgbClr val="AF0022"/>
                </a:solidFill>
                <a:latin typeface="Oswald Bold"/>
              </a:rPr>
              <a:t>MOST USED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1815" y="4255268"/>
            <a:ext cx="1460605" cy="888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8"/>
              </a:lnSpc>
            </a:pPr>
            <a:r>
              <a:rPr lang="en-US" sz="2592">
                <a:solidFill>
                  <a:srgbClr val="F8F8EE"/>
                </a:solidFill>
                <a:latin typeface="Aleo Bold"/>
              </a:rPr>
              <a:t>Streams</a:t>
            </a:r>
          </a:p>
          <a:p>
            <a:pPr algn="ctr">
              <a:lnSpc>
                <a:spcPts val="3628"/>
              </a:lnSpc>
            </a:pPr>
            <a:r>
              <a:rPr lang="en-US" sz="2592">
                <a:solidFill>
                  <a:srgbClr val="F8F8EE"/>
                </a:solidFill>
                <a:latin typeface="Aleo Bold"/>
              </a:rPr>
              <a:t>Publisher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59310" y="9008121"/>
            <a:ext cx="13569380" cy="11533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148946" y="7819460"/>
            <a:ext cx="2818641" cy="281864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601330" y="319321"/>
            <a:ext cx="3501886" cy="1271147"/>
            <a:chOff x="0" y="0"/>
            <a:chExt cx="4669181" cy="169486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4669181" cy="1694863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147151" y="173422"/>
              <a:ext cx="4080792" cy="823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60"/>
                </a:lnSpc>
              </a:pPr>
              <a:r>
                <a:rPr lang="en-US" sz="3686" u="sng">
                  <a:solidFill>
                    <a:srgbClr val="FEFFF2"/>
                  </a:solidFill>
                  <a:latin typeface="Oswald Bold"/>
                </a:rPr>
                <a:t>HOOTSUITE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4156" y="930459"/>
              <a:ext cx="4054378" cy="6210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70"/>
                </a:lnSpc>
              </a:pPr>
              <a:r>
                <a:rPr lang="en-US" sz="2764">
                  <a:solidFill>
                    <a:srgbClr val="242D3C"/>
                  </a:solidFill>
                  <a:latin typeface="Aleo"/>
                </a:rPr>
                <a:t>demo</a:t>
              </a:r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6752537" y="1216320"/>
            <a:ext cx="805730" cy="1043519"/>
            <a:chOff x="0" y="0"/>
            <a:chExt cx="4445000" cy="57568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45114" cy="5756809"/>
            </a:xfrm>
            <a:custGeom>
              <a:avLst/>
              <a:gdLst/>
              <a:ahLst/>
              <a:cxnLst/>
              <a:rect l="l" t="t" r="r" b="b"/>
              <a:pathLst>
                <a:path w="4445114" h="5756809">
                  <a:moveTo>
                    <a:pt x="3668446" y="1838884"/>
                  </a:moveTo>
                  <a:lnTo>
                    <a:pt x="3644481" y="1838884"/>
                  </a:lnTo>
                  <a:cubicBezTo>
                    <a:pt x="3586658" y="1678508"/>
                    <a:pt x="3428442" y="1585506"/>
                    <a:pt x="3272549" y="1585506"/>
                  </a:cubicBezTo>
                  <a:lnTo>
                    <a:pt x="2854084" y="1585506"/>
                  </a:lnTo>
                  <a:cubicBezTo>
                    <a:pt x="2791612" y="1440485"/>
                    <a:pt x="2636419" y="1317574"/>
                    <a:pt x="2487854" y="1317574"/>
                  </a:cubicBezTo>
                  <a:lnTo>
                    <a:pt x="2095106" y="1317574"/>
                  </a:lnTo>
                  <a:lnTo>
                    <a:pt x="2095106" y="271882"/>
                  </a:lnTo>
                  <a:cubicBezTo>
                    <a:pt x="2095106" y="106858"/>
                    <a:pt x="1991563" y="0"/>
                    <a:pt x="1830210" y="0"/>
                  </a:cubicBezTo>
                  <a:lnTo>
                    <a:pt x="1311453" y="0"/>
                  </a:lnTo>
                  <a:cubicBezTo>
                    <a:pt x="1141019" y="0"/>
                    <a:pt x="1050290" y="139370"/>
                    <a:pt x="1049579" y="277927"/>
                  </a:cubicBezTo>
                  <a:lnTo>
                    <a:pt x="1049579" y="2698369"/>
                  </a:lnTo>
                  <a:cubicBezTo>
                    <a:pt x="800621" y="2473084"/>
                    <a:pt x="624840" y="2357438"/>
                    <a:pt x="526644" y="2357438"/>
                  </a:cubicBezTo>
                  <a:lnTo>
                    <a:pt x="255359" y="2357438"/>
                  </a:lnTo>
                  <a:cubicBezTo>
                    <a:pt x="211265" y="2357438"/>
                    <a:pt x="134010" y="2355748"/>
                    <a:pt x="70612" y="2417940"/>
                  </a:cubicBezTo>
                  <a:cubicBezTo>
                    <a:pt x="23266" y="2465121"/>
                    <a:pt x="0" y="2533066"/>
                    <a:pt x="0" y="2625027"/>
                  </a:cubicBezTo>
                  <a:lnTo>
                    <a:pt x="0" y="3049880"/>
                  </a:lnTo>
                  <a:lnTo>
                    <a:pt x="24778" y="3084779"/>
                  </a:lnTo>
                  <a:cubicBezTo>
                    <a:pt x="1017359" y="4427309"/>
                    <a:pt x="1440586" y="5655602"/>
                    <a:pt x="1444676" y="5667921"/>
                  </a:cubicBezTo>
                  <a:lnTo>
                    <a:pt x="1474343" y="5756809"/>
                  </a:lnTo>
                  <a:lnTo>
                    <a:pt x="3791306" y="5756809"/>
                  </a:lnTo>
                  <a:lnTo>
                    <a:pt x="3791306" y="5625592"/>
                  </a:lnTo>
                  <a:cubicBezTo>
                    <a:pt x="3791306" y="5408968"/>
                    <a:pt x="4186276" y="4332389"/>
                    <a:pt x="4435234" y="3704869"/>
                  </a:cubicBezTo>
                  <a:lnTo>
                    <a:pt x="4445013" y="2625039"/>
                  </a:lnTo>
                  <a:cubicBezTo>
                    <a:pt x="4445114" y="2301659"/>
                    <a:pt x="3987330" y="1838883"/>
                    <a:pt x="3668446" y="1838883"/>
                  </a:cubicBezTo>
                  <a:close/>
                </a:path>
              </a:pathLst>
            </a:custGeom>
            <a:solidFill>
              <a:srgbClr val="020101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248953" y="784547"/>
            <a:ext cx="1644500" cy="164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7"/>
          <a:srcRect l="9554" t="13570" r="10049" b="14496"/>
          <a:stretch/>
        </p:blipFill>
        <p:spPr>
          <a:xfrm>
            <a:off x="76199" y="7658099"/>
            <a:ext cx="2895601" cy="25908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937293" y="784547"/>
            <a:ext cx="1611842" cy="161184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549135" y="784547"/>
            <a:ext cx="1782408" cy="176904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89766" y="3633804"/>
            <a:ext cx="16069534" cy="2237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97"/>
              </a:lnSpc>
            </a:pPr>
            <a:r>
              <a:rPr lang="en-US" sz="13069" spc="248">
                <a:solidFill>
                  <a:srgbClr val="7C878E"/>
                </a:solidFill>
                <a:latin typeface="Oswald Bold"/>
              </a:rPr>
              <a:t>LET'S GET SOCIAL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83183" y="6351173"/>
            <a:ext cx="11540734" cy="2072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3"/>
              </a:lnSpc>
            </a:pPr>
            <a:r>
              <a:rPr lang="en-US" sz="4800">
                <a:solidFill>
                  <a:srgbClr val="242D3C"/>
                </a:solidFill>
                <a:latin typeface="Aleo"/>
              </a:rPr>
              <a:t>Brandy Burbante</a:t>
            </a:r>
          </a:p>
          <a:p>
            <a:pPr algn="ctr">
              <a:lnSpc>
                <a:spcPts val="5423"/>
              </a:lnSpc>
            </a:pPr>
            <a:r>
              <a:rPr lang="en-US" sz="4800">
                <a:solidFill>
                  <a:srgbClr val="242D3C"/>
                </a:solidFill>
                <a:latin typeface="Aleo"/>
              </a:rPr>
              <a:t>Ellender Memorial Library</a:t>
            </a:r>
          </a:p>
          <a:p>
            <a:pPr algn="ctr">
              <a:lnSpc>
                <a:spcPts val="5423"/>
              </a:lnSpc>
            </a:pPr>
            <a:r>
              <a:rPr lang="en-US" sz="4799">
                <a:solidFill>
                  <a:srgbClr val="242D3C"/>
                </a:solidFill>
                <a:latin typeface="Aleo"/>
              </a:rPr>
              <a:t>brandy.burbante@nicholls.edu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706154" y="974899"/>
            <a:ext cx="1231139" cy="123113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955172" y="1062193"/>
            <a:ext cx="1505446" cy="1056549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760095" y="2707543"/>
            <a:ext cx="12767810" cy="1040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en-US" sz="5943" spc="213">
                <a:solidFill>
                  <a:srgbClr val="242D3C"/>
                </a:solidFill>
                <a:latin typeface="Aleo Bold"/>
              </a:rPr>
              <a:t>@NichollsLibrary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Microsoft Office PowerPoint</Application>
  <PresentationFormat>Custom</PresentationFormat>
  <Paragraphs>104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Aleo Bold</vt:lpstr>
      <vt:lpstr>Oswald Bold</vt:lpstr>
      <vt:lpstr>Arial</vt:lpstr>
      <vt:lpstr>Aleo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Hootsuite LOUIS presentation</dc:title>
  <dc:creator>Brandy Burbante</dc:creator>
  <cp:lastModifiedBy>Brandy Burbante</cp:lastModifiedBy>
  <cp:revision>3</cp:revision>
  <dcterms:created xsi:type="dcterms:W3CDTF">2006-08-16T00:00:00Z</dcterms:created>
  <dcterms:modified xsi:type="dcterms:W3CDTF">2020-06-17T19:43:33Z</dcterms:modified>
  <dc:identifier>DAD_WB6w5nY</dc:identifier>
</cp:coreProperties>
</file>