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74" r:id="rId6"/>
    <p:sldId id="261" r:id="rId7"/>
    <p:sldId id="259" r:id="rId8"/>
    <p:sldId id="262" r:id="rId9"/>
    <p:sldId id="263" r:id="rId10"/>
    <p:sldId id="281" r:id="rId11"/>
    <p:sldId id="275" r:id="rId12"/>
    <p:sldId id="276" r:id="rId13"/>
    <p:sldId id="266" r:id="rId14"/>
    <p:sldId id="265" r:id="rId15"/>
    <p:sldId id="269" r:id="rId16"/>
    <p:sldId id="268" r:id="rId17"/>
    <p:sldId id="267" r:id="rId18"/>
    <p:sldId id="271" r:id="rId19"/>
    <p:sldId id="270" r:id="rId20"/>
    <p:sldId id="273" r:id="rId21"/>
    <p:sldId id="272" r:id="rId22"/>
    <p:sldId id="279" r:id="rId23"/>
    <p:sldId id="282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EFFA9-7098-58FE-18FB-E8557CA900A8}" v="220" dt="2020-06-16T13:45:23.283"/>
    <p1510:client id="{8E704739-4D7E-4AE1-948B-1EADB1D48B7B}" v="4630" dt="2020-06-15T21:54:09.370"/>
    <p1510:client id="{B4CCAB0E-6F94-4719-1D1E-E962C3C1BD33}" v="181" dt="2020-06-16T14:07:18.556"/>
    <p1510:client id="{CFE5648B-0759-E96C-1508-329B3506815B}" v="826" dt="2020-06-16T17:02:08.144"/>
    <p1510:client id="{FAD7BE47-EA00-61EA-1D19-BECE9FE78528}" v="86" dt="2020-06-16T14:28:48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ckinmoms.com/blog/category/tutorial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phonephotographyschool.com/mobile-photography-tips/" TargetMode="External"/><Relationship Id="rId4" Type="http://schemas.openxmlformats.org/officeDocument/2006/relationships/hyperlink" Target="https://digital-photography-school.com/7000-free-photography-tutorials-heres-best-2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black, photo, white, man&#10;&#10;Description generated with very high confidence">
            <a:extLst>
              <a:ext uri="{FF2B5EF4-FFF2-40B4-BE49-F238E27FC236}">
                <a16:creationId xmlns:a16="http://schemas.microsoft.com/office/drawing/2014/main" id="{62531A2F-CF5F-43AE-8E04-F1C7C4F26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1" r="9089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cs typeface="Calibri Light"/>
              </a:rPr>
              <a:t>Photography:</a:t>
            </a:r>
            <a:br>
              <a:rPr lang="en-US" sz="4800">
                <a:cs typeface="Calibri Light"/>
              </a:rPr>
            </a:br>
            <a:r>
              <a:rPr lang="en-US" sz="2800">
                <a:cs typeface="Calibri Light"/>
              </a:rPr>
              <a:t>DSLR &amp; Cell Phone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1400">
                <a:cs typeface="Calibri"/>
              </a:rPr>
              <a:t>Dani Vaughn-Tucker</a:t>
            </a:r>
          </a:p>
          <a:p>
            <a:pPr algn="l"/>
            <a:r>
              <a:rPr lang="en-US" sz="1400">
                <a:cs typeface="Calibri"/>
              </a:rPr>
              <a:t>Director of Library Services</a:t>
            </a:r>
          </a:p>
          <a:p>
            <a:pPr algn="l"/>
            <a:r>
              <a:rPr lang="en-US" sz="1400">
                <a:cs typeface="Calibri"/>
              </a:rPr>
              <a:t>Social Media Coordinator</a:t>
            </a:r>
          </a:p>
          <a:p>
            <a:pPr algn="l"/>
            <a:r>
              <a:rPr lang="en-US" sz="1400">
                <a:cs typeface="Calibri"/>
              </a:rPr>
              <a:t>Central Louisiana Technical Community College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C65A2-228F-48DC-8EEC-8900238D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797" y="1122363"/>
            <a:ext cx="3084758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Comparison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4" descr="A picture containing person, phone, cellphone, sitting&#10;&#10;Description generated with very high confidence">
            <a:extLst>
              <a:ext uri="{FF2B5EF4-FFF2-40B4-BE49-F238E27FC236}">
                <a16:creationId xmlns:a16="http://schemas.microsoft.com/office/drawing/2014/main" id="{2F29AD5E-F998-4986-9129-CC6FBE7FB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0" t="8560" r="-330" b="15370"/>
          <a:stretch/>
        </p:blipFill>
        <p:spPr>
          <a:xfrm>
            <a:off x="4848610" y="898954"/>
            <a:ext cx="3970974" cy="5066066"/>
          </a:xfrm>
          <a:prstGeom prst="rect">
            <a:avLst/>
          </a:prstGeom>
        </p:spPr>
      </p:pic>
      <p:pic>
        <p:nvPicPr>
          <p:cNvPr id="6" name="Picture 5" descr="A person sitting on a bench talking on a cell phone&#10;&#10;Description generated with high confidence">
            <a:extLst>
              <a:ext uri="{FF2B5EF4-FFF2-40B4-BE49-F238E27FC236}">
                <a16:creationId xmlns:a16="http://schemas.microsoft.com/office/drawing/2014/main" id="{D08B468C-637C-43A2-90AA-71693040B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" b="21758"/>
          <a:stretch/>
        </p:blipFill>
        <p:spPr>
          <a:xfrm>
            <a:off x="420306" y="898954"/>
            <a:ext cx="4258585" cy="506307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B0E85-9BFB-498A-AC07-D2A6F282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Cardboard and Painter's Tape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6" name="Picture 6" descr="A picture containing indoor, man, table, air&#10;&#10;Description generated with very high confidence">
            <a:extLst>
              <a:ext uri="{FF2B5EF4-FFF2-40B4-BE49-F238E27FC236}">
                <a16:creationId xmlns:a16="http://schemas.microsoft.com/office/drawing/2014/main" id="{DA7F187E-75E6-4707-A96F-93F97C7D2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3348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5" name="Picture 5" descr="A picture containing indoor, table, hanging, sitting&#10;&#10;Description generated with very high confidence">
            <a:extLst>
              <a:ext uri="{FF2B5EF4-FFF2-40B4-BE49-F238E27FC236}">
                <a16:creationId xmlns:a16="http://schemas.microsoft.com/office/drawing/2014/main" id="{180E9BE0-177C-421F-AA1D-CD50A48FE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313" r="3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17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6CFB-F106-4518-AAD1-63D7BE43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Sharing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4C983-4321-428A-918C-AE95B35D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458" y="1825625"/>
            <a:ext cx="525534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Facebook – 940x788 pixels</a:t>
            </a:r>
          </a:p>
          <a:p>
            <a:r>
              <a:rPr lang="en-US">
                <a:cs typeface="Calibri"/>
              </a:rPr>
              <a:t>Instagram – 1080x1080 pixels</a:t>
            </a:r>
          </a:p>
          <a:p>
            <a:r>
              <a:rPr lang="en-US">
                <a:cs typeface="Calibri"/>
              </a:rPr>
              <a:t>Twitter – 1024x512 pixels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" name="Picture 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95B63EC-1861-48DC-B4F0-607894A89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1821391"/>
            <a:ext cx="4439264" cy="43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3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web, object&#10;&#10;Description generated with very high confidence">
            <a:extLst>
              <a:ext uri="{FF2B5EF4-FFF2-40B4-BE49-F238E27FC236}">
                <a16:creationId xmlns:a16="http://schemas.microsoft.com/office/drawing/2014/main" id="{35B9A4D9-39CA-4D68-BE6E-60BF9F0C2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9" r="9091" b="3604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FD60F-6124-43BB-A59D-26042008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89D66-39A5-4C7B-9720-96FC96543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tx1"/>
                </a:solidFill>
                <a:cs typeface="Calibri"/>
              </a:rPr>
              <a:t>Make things interesting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38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B635D-ED5C-422B-8571-543CBFE6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  <a:cs typeface="Calibri Light"/>
              </a:rPr>
              <a:t>Find the light</a:t>
            </a:r>
          </a:p>
        </p:txBody>
      </p: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5426E-FEAD-465F-8C3F-18400EAA1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cs typeface="Calibri" panose="020F0502020204030204"/>
              </a:rPr>
              <a:t>*if you touch the box on your camera, you can adjust your exposure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7" descr="A traffic light sitting on the side of a road&#10;&#10;Description generated with high confidence">
            <a:extLst>
              <a:ext uri="{FF2B5EF4-FFF2-40B4-BE49-F238E27FC236}">
                <a16:creationId xmlns:a16="http://schemas.microsoft.com/office/drawing/2014/main" id="{55CDA191-BA71-45F0-9DF2-00B7B11A9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" r="16742" b="2"/>
          <a:stretch/>
        </p:blipFill>
        <p:spPr>
          <a:xfrm>
            <a:off x="393308" y="2523915"/>
            <a:ext cx="5559480" cy="3749040"/>
          </a:xfrm>
          <a:prstGeom prst="rect">
            <a:avLst/>
          </a:prstGeom>
        </p:spPr>
      </p:pic>
      <p:pic>
        <p:nvPicPr>
          <p:cNvPr id="4" name="Picture 4" descr="A sunset over a body of water&#10;&#10;Description generated with very high confidence">
            <a:extLst>
              <a:ext uri="{FF2B5EF4-FFF2-40B4-BE49-F238E27FC236}">
                <a16:creationId xmlns:a16="http://schemas.microsoft.com/office/drawing/2014/main" id="{703D2654-9A49-4D95-A363-D11A60D1E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881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77CF-7DBF-4219-9E16-487962DC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Preserve memories </a:t>
            </a:r>
            <a:r>
              <a:rPr lang="en-US" sz="2400" dirty="0">
                <a:cs typeface="Calibri Light"/>
              </a:rPr>
              <a:t>*</a:t>
            </a:r>
            <a:r>
              <a:rPr lang="en-US" sz="2000" dirty="0">
                <a:cs typeface="Calibri Light"/>
              </a:rPr>
              <a:t>perfection isn't necessary, just get the shot</a:t>
            </a:r>
          </a:p>
        </p:txBody>
      </p:sp>
      <p:pic>
        <p:nvPicPr>
          <p:cNvPr id="4" name="Picture 4" descr="A tall building in a city&#10;&#10;Description generated with very high confidence">
            <a:extLst>
              <a:ext uri="{FF2B5EF4-FFF2-40B4-BE49-F238E27FC236}">
                <a16:creationId xmlns:a16="http://schemas.microsoft.com/office/drawing/2014/main" id="{AA5AD460-CAC3-40C0-B0CC-7205522AF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965" y="3259218"/>
            <a:ext cx="5195221" cy="30210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DF395-BABF-4131-BE04-793E4D6877F4}"/>
              </a:ext>
            </a:extLst>
          </p:cNvPr>
          <p:cNvSpPr txBox="1"/>
          <p:nvPr/>
        </p:nvSpPr>
        <p:spPr>
          <a:xfrm>
            <a:off x="836908" y="2399653"/>
            <a:ext cx="4215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Taken with cell phone, unedited</a:t>
            </a:r>
          </a:p>
        </p:txBody>
      </p:sp>
      <p:pic>
        <p:nvPicPr>
          <p:cNvPr id="6" name="Picture 6" descr="A building with a metal rack&#10;&#10;Description generated with very high confidence">
            <a:extLst>
              <a:ext uri="{FF2B5EF4-FFF2-40B4-BE49-F238E27FC236}">
                <a16:creationId xmlns:a16="http://schemas.microsoft.com/office/drawing/2014/main" id="{3E636D77-801B-4A36-8945-8FF89FD7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93" y="2492273"/>
            <a:ext cx="4809639" cy="378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5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F1005-5830-421D-A758-53F55C2A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cs typeface="Calibri Light"/>
              </a:rPr>
              <a:t>Show movement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AF8728-BBEF-4527-BC21-EE4982F4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*either through actual movement or expression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971035E9-2754-4B15-9BD3-D369E26AD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3" b="-2"/>
          <a:stretch/>
        </p:blipFill>
        <p:spPr>
          <a:xfrm>
            <a:off x="393308" y="2523915"/>
            <a:ext cx="5559480" cy="3749040"/>
          </a:xfrm>
          <a:prstGeom prst="rect">
            <a:avLst/>
          </a:prstGeom>
        </p:spPr>
      </p:pic>
      <p:pic>
        <p:nvPicPr>
          <p:cNvPr id="4" name="Picture 4" descr="A group of people standing in front of a mirror posing for the camera&#10;&#10;Description generated with very high confidence">
            <a:extLst>
              <a:ext uri="{FF2B5EF4-FFF2-40B4-BE49-F238E27FC236}">
                <a16:creationId xmlns:a16="http://schemas.microsoft.com/office/drawing/2014/main" id="{8C3228FE-913E-4F0B-8E96-B8BD06784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8" r="-3" b="-3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D6C73-24F1-46A9-8435-22DDFC871BC2}"/>
              </a:ext>
            </a:extLst>
          </p:cNvPr>
          <p:cNvSpPr txBox="1"/>
          <p:nvPr/>
        </p:nvSpPr>
        <p:spPr>
          <a:xfrm>
            <a:off x="955983" y="2564799"/>
            <a:ext cx="5429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Taken with DSLR and edited on cell phone, using Lightroom app</a:t>
            </a:r>
          </a:p>
        </p:txBody>
      </p:sp>
    </p:spTree>
    <p:extLst>
      <p:ext uri="{BB962C8B-B14F-4D97-AF65-F5344CB8AC3E}">
        <p14:creationId xmlns:p14="http://schemas.microsoft.com/office/powerpoint/2010/main" val="248754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AAE3F-941C-4CA4-959B-A877A8B0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Frame the image *</a:t>
            </a:r>
            <a:r>
              <a:rPr lang="en-US" sz="2000" dirty="0">
                <a:cs typeface="Calibri Light"/>
              </a:rPr>
              <a:t>tell people where you want them to look</a:t>
            </a:r>
          </a:p>
        </p:txBody>
      </p:sp>
      <p:pic>
        <p:nvPicPr>
          <p:cNvPr id="4" name="Picture 4" descr="A building with a store on the side of a road&#10;&#10;Description generated with very high confidence">
            <a:extLst>
              <a:ext uri="{FF2B5EF4-FFF2-40B4-BE49-F238E27FC236}">
                <a16:creationId xmlns:a16="http://schemas.microsoft.com/office/drawing/2014/main" id="{AF5FCEE1-ECB8-4159-A31B-B1884E23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093" y="2109761"/>
            <a:ext cx="4980084" cy="336977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42684-1DDD-44C9-B09F-9708B375CE85}"/>
              </a:ext>
            </a:extLst>
          </p:cNvPr>
          <p:cNvSpPr txBox="1"/>
          <p:nvPr/>
        </p:nvSpPr>
        <p:spPr>
          <a:xfrm>
            <a:off x="2567552" y="5705959"/>
            <a:ext cx="70698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Taken with DSLR edited on desktop using Lightroom</a:t>
            </a:r>
          </a:p>
        </p:txBody>
      </p:sp>
      <p:pic>
        <p:nvPicPr>
          <p:cNvPr id="6" name="Picture 6" descr="A picture containing building, indoor, table, room&#10;&#10;Description generated with very high confidence">
            <a:extLst>
              <a:ext uri="{FF2B5EF4-FFF2-40B4-BE49-F238E27FC236}">
                <a16:creationId xmlns:a16="http://schemas.microsoft.com/office/drawing/2014/main" id="{4B1E8118-66DF-4563-91AA-A72D6D185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756" y="2261028"/>
            <a:ext cx="5416656" cy="30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7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CEBF6-D1C6-43D6-8A13-7FD77219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cs typeface="Calibri Light"/>
              </a:rPr>
              <a:t>Connect with the audience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A789D2-000A-4729-9F89-4AE776915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*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either through light or eye contact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5" descr="A person standing in front of a window&#10;&#10;Description generated with high confidence">
            <a:extLst>
              <a:ext uri="{FF2B5EF4-FFF2-40B4-BE49-F238E27FC236}">
                <a16:creationId xmlns:a16="http://schemas.microsoft.com/office/drawing/2014/main" id="{5A0F7EEB-0891-4C7E-BE3B-61568AC7E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3" b="-2"/>
          <a:stretch/>
        </p:blipFill>
        <p:spPr>
          <a:xfrm>
            <a:off x="393308" y="2523915"/>
            <a:ext cx="5559480" cy="3749040"/>
          </a:xfrm>
          <a:prstGeom prst="rect">
            <a:avLst/>
          </a:prstGeom>
        </p:spPr>
      </p:pic>
      <p:pic>
        <p:nvPicPr>
          <p:cNvPr id="4" name="Picture 4" descr="A dog sitting on top of a car&#10;&#10;Description generated with very high confidence">
            <a:extLst>
              <a:ext uri="{FF2B5EF4-FFF2-40B4-BE49-F238E27FC236}">
                <a16:creationId xmlns:a16="http://schemas.microsoft.com/office/drawing/2014/main" id="{3AC61F09-19D8-4E85-8716-3E1CDF557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05" r="1" b="30905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08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560A-CB6D-4045-998C-2D4646E4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Use unusual angles *</a:t>
            </a:r>
            <a:r>
              <a:rPr lang="en-US" sz="2000" dirty="0">
                <a:cs typeface="Calibri Light"/>
              </a:rPr>
              <a:t>shoot from above or below</a:t>
            </a:r>
          </a:p>
        </p:txBody>
      </p:sp>
      <p:pic>
        <p:nvPicPr>
          <p:cNvPr id="4" name="Picture 4" descr="A horse with a rope&#10;&#10;Description generated with high confidence">
            <a:extLst>
              <a:ext uri="{FF2B5EF4-FFF2-40B4-BE49-F238E27FC236}">
                <a16:creationId xmlns:a16="http://schemas.microsoft.com/office/drawing/2014/main" id="{A6F44CD0-ABB5-4969-9FA4-C3B72DF16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300" y="1709388"/>
            <a:ext cx="2900892" cy="4351338"/>
          </a:xfrm>
        </p:spPr>
      </p:pic>
      <p:pic>
        <p:nvPicPr>
          <p:cNvPr id="5" name="Picture 5" descr="A group of people sitting at a table with a teddy bear&#10;&#10;Description generated with high confidence">
            <a:extLst>
              <a:ext uri="{FF2B5EF4-FFF2-40B4-BE49-F238E27FC236}">
                <a16:creationId xmlns:a16="http://schemas.microsoft.com/office/drawing/2014/main" id="{DF48DD7C-D19C-4E6C-A7ED-4139BAF5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994" y="2165889"/>
            <a:ext cx="5959097" cy="3946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B145E-2A53-49BB-8AA9-EF491F14E381}"/>
              </a:ext>
            </a:extLst>
          </p:cNvPr>
          <p:cNvSpPr txBox="1"/>
          <p:nvPr/>
        </p:nvSpPr>
        <p:spPr>
          <a:xfrm>
            <a:off x="5395994" y="1611823"/>
            <a:ext cx="59590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Taken with DSLR, edited on cell phone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20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52E7A7D0-55A3-415E-AE9F-B7C59E36E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5AD48-2228-461C-9FF1-7B6F6330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>
                <a:cs typeface="Calibri Light"/>
              </a:rPr>
              <a:t>How'd this start?</a:t>
            </a:r>
            <a:endParaRPr lang="en-US" sz="5200"/>
          </a:p>
        </p:txBody>
      </p:sp>
      <p:pic>
        <p:nvPicPr>
          <p:cNvPr id="5" name="Picture 5" descr="A person walking across a bridge&#10;&#10;Description generated with high confidence">
            <a:extLst>
              <a:ext uri="{FF2B5EF4-FFF2-40B4-BE49-F238E27FC236}">
                <a16:creationId xmlns:a16="http://schemas.microsoft.com/office/drawing/2014/main" id="{D9D6AFA3-3C72-49DA-BB89-D70FE61B0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" r="3" b="3"/>
          <a:stretch/>
        </p:blipFill>
        <p:spPr>
          <a:xfrm>
            <a:off x="457200" y="601133"/>
            <a:ext cx="4048125" cy="5575828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F4D9B-7AD6-49B2-9E95-2CF59D990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>
                <a:cs typeface="Calibri"/>
              </a:rPr>
              <a:t>My husband told me to</a:t>
            </a:r>
          </a:p>
          <a:p>
            <a:pPr lvl="1"/>
            <a:r>
              <a:rPr lang="en-US" sz="1500">
                <a:cs typeface="Calibri"/>
              </a:rPr>
              <a:t>Photos were noticed by the Cape Girardeau, MO Visitor's Bureau</a:t>
            </a:r>
          </a:p>
          <a:p>
            <a:pPr lvl="1"/>
            <a:r>
              <a:rPr lang="en-US" sz="1500">
                <a:cs typeface="Calibri"/>
              </a:rPr>
              <a:t>Church photographer</a:t>
            </a:r>
          </a:p>
          <a:p>
            <a:r>
              <a:rPr lang="en-US" sz="1500">
                <a:cs typeface="Calibri"/>
              </a:rPr>
              <a:t>Became the Darton State College/Albany State University Library photographer</a:t>
            </a:r>
          </a:p>
          <a:p>
            <a:pPr lvl="1"/>
            <a:r>
              <a:rPr lang="en-US" sz="1500">
                <a:cs typeface="Calibri"/>
              </a:rPr>
              <a:t>Library events</a:t>
            </a:r>
          </a:p>
          <a:p>
            <a:pPr lvl="1"/>
            <a:r>
              <a:rPr lang="en-US" sz="1500">
                <a:cs typeface="Calibri"/>
              </a:rPr>
              <a:t>Staff photos</a:t>
            </a:r>
          </a:p>
          <a:p>
            <a:r>
              <a:rPr lang="en-US" sz="1500">
                <a:cs typeface="Calibri"/>
              </a:rPr>
              <a:t>Chancellor Sawtelle had an idea</a:t>
            </a:r>
          </a:p>
          <a:p>
            <a:pPr lvl="1"/>
            <a:r>
              <a:rPr lang="en-US" sz="1500">
                <a:cs typeface="Calibri"/>
              </a:rPr>
              <a:t>Take photos at college events</a:t>
            </a:r>
          </a:p>
          <a:p>
            <a:pPr lvl="1"/>
            <a:r>
              <a:rPr lang="en-US" sz="1500">
                <a:cs typeface="Calibri"/>
              </a:rPr>
              <a:t>Social Media Coordinator</a:t>
            </a:r>
          </a:p>
        </p:txBody>
      </p:sp>
    </p:spTree>
    <p:extLst>
      <p:ext uri="{BB962C8B-B14F-4D97-AF65-F5344CB8AC3E}">
        <p14:creationId xmlns:p14="http://schemas.microsoft.com/office/powerpoint/2010/main" val="2288145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66889-81AC-46BF-8322-DF770FFE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  <a:cs typeface="Calibri Light"/>
              </a:rPr>
              <a:t>Focus on the details</a:t>
            </a:r>
            <a:endParaRPr lang="en-US" sz="300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0FB66-CDB7-4C75-BB72-E74BE685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cs typeface="Calibri"/>
              </a:rPr>
              <a:t>*Get in as close as possible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" name="Picture 4" descr="A picture containing indoor, sitting, black, table&#10;&#10;Description generated with very high confidence">
            <a:extLst>
              <a:ext uri="{FF2B5EF4-FFF2-40B4-BE49-F238E27FC236}">
                <a16:creationId xmlns:a16="http://schemas.microsoft.com/office/drawing/2014/main" id="{158ACC65-48DC-45A7-91B3-B50F246C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" r="-2" b="-2"/>
          <a:stretch/>
        </p:blipFill>
        <p:spPr>
          <a:xfrm>
            <a:off x="393308" y="2523915"/>
            <a:ext cx="5559480" cy="3749040"/>
          </a:xfrm>
          <a:prstGeom prst="rect">
            <a:avLst/>
          </a:prstGeom>
        </p:spPr>
      </p:pic>
      <p:pic>
        <p:nvPicPr>
          <p:cNvPr id="4" name="Picture 4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58C1EDAC-ACE4-4B3F-9DEA-B53663562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9" r="-3" b="19532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1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0DE7-F9C8-4A27-A855-805F45D0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Keep the "bad" images *</a:t>
            </a:r>
            <a:r>
              <a:rPr lang="en-US" sz="2000" dirty="0">
                <a:cs typeface="Calibri Light"/>
              </a:rPr>
              <a:t>memory making</a:t>
            </a:r>
          </a:p>
        </p:txBody>
      </p:sp>
      <p:pic>
        <p:nvPicPr>
          <p:cNvPr id="4" name="Picture 4" descr="A person taking a selfie in a dark room&#10;&#10;Description generated with high confidence">
            <a:extLst>
              <a:ext uri="{FF2B5EF4-FFF2-40B4-BE49-F238E27FC236}">
                <a16:creationId xmlns:a16="http://schemas.microsoft.com/office/drawing/2014/main" id="{FB71DC65-92AA-4CFB-A141-D85E6FFA4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912" y="2218915"/>
            <a:ext cx="5022401" cy="3331241"/>
          </a:xfrm>
        </p:spPr>
      </p:pic>
      <p:pic>
        <p:nvPicPr>
          <p:cNvPr id="5" name="Picture 5" descr="A black and white photo of a person&#10;&#10;Description generated with high confidence">
            <a:extLst>
              <a:ext uri="{FF2B5EF4-FFF2-40B4-BE49-F238E27FC236}">
                <a16:creationId xmlns:a16="http://schemas.microsoft.com/office/drawing/2014/main" id="{451E170E-E321-4476-9D46-A25331C9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820" y="2961327"/>
            <a:ext cx="4721941" cy="30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2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holding a camera&#10;&#10;Description generated with very high confidence">
            <a:extLst>
              <a:ext uri="{FF2B5EF4-FFF2-40B4-BE49-F238E27FC236}">
                <a16:creationId xmlns:a16="http://schemas.microsoft.com/office/drawing/2014/main" id="{1F6E507E-A290-4464-BB33-FAA09748D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6" r="9090" b="2014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0F46B-3FBF-4E21-9F80-9D0372E6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Tutorials</a:t>
            </a:r>
            <a:endParaRPr lang="en-US" sz="2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2C9F0-FDC3-4C60-87CA-6F5AD482E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cs typeface="Calibri"/>
                <a:hlinkClick r:id="rId3"/>
              </a:rPr>
              <a:t>Clickin Moms</a:t>
            </a:r>
          </a:p>
          <a:p>
            <a:r>
              <a:rPr lang="en-US" sz="1700">
                <a:cs typeface="Calibri"/>
                <a:hlinkClick r:id="rId4"/>
              </a:rPr>
              <a:t>Digital Photography School</a:t>
            </a:r>
            <a:endParaRPr lang="en-US" sz="1700">
              <a:cs typeface="Calibri"/>
            </a:endParaRPr>
          </a:p>
          <a:p>
            <a:r>
              <a:rPr lang="en-US" sz="1700">
                <a:cs typeface="Calibri"/>
                <a:hlinkClick r:id="rId5"/>
              </a:rPr>
              <a:t>iPhone Photography School</a:t>
            </a:r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732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7A87D8F-9102-4047-BDED-363F664A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6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072D-7A24-4A05-9614-79DAEE79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en-US" sz="2800">
                <a:cs typeface="Calibri Light"/>
              </a:rPr>
              <a:t>Questions?</a:t>
            </a:r>
            <a:endParaRPr lang="en-US" sz="2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480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3447E0-B7AD-49C1-96C4-4448D8FF0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6"/>
            <a:ext cx="3721608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cs typeface="Calibri" panose="020F0502020204030204"/>
              </a:rPr>
              <a:t>Dani Vaughn-Tucker</a:t>
            </a:r>
          </a:p>
          <a:p>
            <a:pPr marL="0" indent="0">
              <a:buNone/>
            </a:pPr>
            <a:r>
              <a:rPr lang="en-US" sz="1700" dirty="0">
                <a:cs typeface="Calibri" panose="020F0502020204030204"/>
              </a:rPr>
              <a:t>dvaughntucker@cltcc.edu</a:t>
            </a:r>
          </a:p>
        </p:txBody>
      </p:sp>
      <p:pic>
        <p:nvPicPr>
          <p:cNvPr id="7" name="Picture 7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85A0E9C-8C04-446F-990E-D61D90CD6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53" b="5"/>
          <a:stretch/>
        </p:blipFill>
        <p:spPr>
          <a:xfrm>
            <a:off x="5177428" y="633616"/>
            <a:ext cx="2975972" cy="2057400"/>
          </a:xfrm>
          <a:prstGeom prst="rect">
            <a:avLst/>
          </a:prstGeom>
        </p:spPr>
      </p:pic>
      <p:pic>
        <p:nvPicPr>
          <p:cNvPr id="9" name="Picture 9" descr="A group of people sitting around a living room&#10;&#10;Description generated with very high confidence">
            <a:extLst>
              <a:ext uri="{FF2B5EF4-FFF2-40B4-BE49-F238E27FC236}">
                <a16:creationId xmlns:a16="http://schemas.microsoft.com/office/drawing/2014/main" id="{AAEBC79E-2717-4166-8451-6B4474C05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2" r="31379" b="-2"/>
          <a:stretch/>
        </p:blipFill>
        <p:spPr>
          <a:xfrm>
            <a:off x="5177427" y="2791980"/>
            <a:ext cx="2975973" cy="3337560"/>
          </a:xfrm>
          <a:prstGeom prst="rect">
            <a:avLst/>
          </a:prstGeom>
        </p:spPr>
      </p:pic>
      <p:pic>
        <p:nvPicPr>
          <p:cNvPr id="6" name="Picture 6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3C4FE77E-F1E2-47A2-8D01-6F4BA4D09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6" r="15766" b="1"/>
          <a:stretch/>
        </p:blipFill>
        <p:spPr>
          <a:xfrm>
            <a:off x="8267379" y="633617"/>
            <a:ext cx="3515047" cy="3266970"/>
          </a:xfrm>
          <a:prstGeom prst="rect">
            <a:avLst/>
          </a:prstGeom>
        </p:spPr>
      </p:pic>
      <p:pic>
        <p:nvPicPr>
          <p:cNvPr id="8" name="Picture 8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5915ABD4-7E7B-4691-90F3-A30260D52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89" r="4" b="4"/>
          <a:stretch/>
        </p:blipFill>
        <p:spPr>
          <a:xfrm>
            <a:off x="8267379" y="4001192"/>
            <a:ext cx="3515047" cy="212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2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82990-FD5D-47D3-8C9C-F6F395F2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Happy Snapping!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4FA71-208D-4B6E-BD7A-1D6703AF7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rgbClr val="E88773"/>
                </a:solidFill>
                <a:latin typeface="+mn-lt"/>
                <a:ea typeface="+mn-ea"/>
                <a:cs typeface="+mn-cs"/>
              </a:rPr>
              <a:t>#goCLTCC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outdoor, building, snow, people&#10;&#10;Description generated with very high confidence">
            <a:extLst>
              <a:ext uri="{FF2B5EF4-FFF2-40B4-BE49-F238E27FC236}">
                <a16:creationId xmlns:a16="http://schemas.microsoft.com/office/drawing/2014/main" id="{7724CC93-795A-42AE-B003-FE390F04B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11" r="21801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Picture 7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A6BA3555-E641-4B47-9095-EAEE31B72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71" r="2" b="938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9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161E6-326F-48F5-B599-CB49A8EB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anchor="b">
            <a:normAutofit/>
          </a:bodyPr>
          <a:lstStyle/>
          <a:p>
            <a:r>
              <a:rPr lang="en-US" sz="3400">
                <a:cs typeface="Calibri Light"/>
              </a:rPr>
              <a:t>Why take pictures?</a:t>
            </a:r>
            <a:endParaRPr lang="en-US" sz="3400"/>
          </a:p>
        </p:txBody>
      </p:sp>
      <p:pic>
        <p:nvPicPr>
          <p:cNvPr id="5" name="Picture 5" descr="Two people standing next to a window&#10;&#10;Description generated with very high confidence">
            <a:extLst>
              <a:ext uri="{FF2B5EF4-FFF2-40B4-BE49-F238E27FC236}">
                <a16:creationId xmlns:a16="http://schemas.microsoft.com/office/drawing/2014/main" id="{1A9337E5-6A68-4DF7-B30D-06A2637E7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7" r="2" b="2"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C744-A883-47EA-A87C-CB316A056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46295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buAutoNum type="arabicPeriod"/>
            </a:pPr>
            <a:r>
              <a:rPr lang="en-US" sz="1800">
                <a:cs typeface="Calibri" panose="020F0502020204030204"/>
              </a:rPr>
              <a:t>Documents an event – you can capture anything you feel is worth remembering</a:t>
            </a:r>
          </a:p>
          <a:p>
            <a:pPr marL="514350" indent="-514350">
              <a:buAutoNum type="arabicPeriod"/>
            </a:pPr>
            <a:r>
              <a:rPr lang="en-US" sz="1800">
                <a:cs typeface="Calibri" panose="020F0502020204030204"/>
              </a:rPr>
              <a:t>Connects you with others – it's an easy way to interact with people</a:t>
            </a:r>
          </a:p>
          <a:p>
            <a:pPr marL="514350" indent="-514350">
              <a:buAutoNum type="arabicPeriod"/>
            </a:pPr>
            <a:r>
              <a:rPr lang="en-US" sz="1800">
                <a:cs typeface="Calibri" panose="020F0502020204030204"/>
              </a:rPr>
              <a:t>Moves you out of your comfort zone – you can connect while remaining on the periphery</a:t>
            </a:r>
          </a:p>
          <a:p>
            <a:pPr marL="514350" indent="-514350">
              <a:buAutoNum type="arabicPeriod"/>
            </a:pPr>
            <a:r>
              <a:rPr lang="en-US" sz="1800">
                <a:cs typeface="Calibri" panose="020F0502020204030204"/>
              </a:rPr>
              <a:t>Part of your personal or institutional legacy - #throwbackthursday</a:t>
            </a:r>
          </a:p>
          <a:p>
            <a:pPr marL="514350" indent="-514350">
              <a:buAutoNum type="arabicPeriod"/>
            </a:pPr>
            <a:endParaRPr lang="en-US" sz="1800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689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C9F02-A5A4-40EB-AEB6-1F2E01E7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What kind of gear do you need?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hand holding a camera&#10;&#10;Description generated with very high confidence">
            <a:extLst>
              <a:ext uri="{FF2B5EF4-FFF2-40B4-BE49-F238E27FC236}">
                <a16:creationId xmlns:a16="http://schemas.microsoft.com/office/drawing/2014/main" id="{0CBCB9BD-ED5B-43C9-ADA4-37820352E4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31" r="403" b="7278"/>
          <a:stretch/>
        </p:blipFill>
        <p:spPr>
          <a:xfrm>
            <a:off x="1624502" y="2426818"/>
            <a:ext cx="2870046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photo, car, man, holding&#10;&#10;Description generated with very high confidence">
            <a:extLst>
              <a:ext uri="{FF2B5EF4-FFF2-40B4-BE49-F238E27FC236}">
                <a16:creationId xmlns:a16="http://schemas.microsoft.com/office/drawing/2014/main" id="{CF832CDB-976C-487F-BB71-55BAB83AE3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2881" y="2426818"/>
            <a:ext cx="506030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dog, sitting, table&#10;&#10;Description generated with very high confidence">
            <a:extLst>
              <a:ext uri="{FF2B5EF4-FFF2-40B4-BE49-F238E27FC236}">
                <a16:creationId xmlns:a16="http://schemas.microsoft.com/office/drawing/2014/main" id="{4519A5D7-E163-4ABD-BBE7-C12802CA6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35" r="9089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0BFDD-1351-4FF1-8902-DCF7F7CD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45BB6-AABF-4975-893C-49455D47B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Uploading, Editing, &amp; Sharing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60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92E65-EABE-4227-87A8-786DD8D2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If you're using a DSLR...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9B4F9-9326-4B56-9510-3B42FB01F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132" y="1825625"/>
            <a:ext cx="76096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cs typeface="Calibri"/>
              </a:rPr>
              <a:t>SnapBridge</a:t>
            </a:r>
            <a:r>
              <a:rPr lang="en-US">
                <a:cs typeface="Calibri"/>
              </a:rPr>
              <a:t> – Transfers pictures with a Bluetooth/Wi-Fi enabled Nikon camera. Android and iOS versions.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Canon Camera Connect – Transfers pictures with a Bluetooth/Wi-Fi enabled Canon camera. Android and iOS versions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C595CBC1-AFCB-4843-B8B2-B050F28E6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329" y="2203907"/>
            <a:ext cx="2609850" cy="409575"/>
          </a:xfrm>
          <a:prstGeom prst="rect">
            <a:avLst/>
          </a:prstGeom>
        </p:spPr>
      </p:pic>
      <p:pic>
        <p:nvPicPr>
          <p:cNvPr id="5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831BC9C-9246-4F39-86CD-73C152A3D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94" y="3842690"/>
            <a:ext cx="1742754" cy="17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4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DCFA-FC27-47AA-A62C-A1531094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Editing tools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070AE-BBDD-411C-8853-445E26AF8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Desktop</a:t>
            </a:r>
            <a:endParaRPr lang="en-US"/>
          </a:p>
          <a:p>
            <a:pPr lvl="1"/>
            <a:r>
              <a:rPr lang="en-US">
                <a:cs typeface="Calibri"/>
              </a:rPr>
              <a:t>Lightroom</a:t>
            </a:r>
          </a:p>
          <a:p>
            <a:pPr lvl="2"/>
            <a:r>
              <a:rPr lang="en-US">
                <a:cs typeface="Calibri"/>
              </a:rPr>
              <a:t>$120/year</a:t>
            </a:r>
          </a:p>
          <a:p>
            <a:pPr lvl="1"/>
            <a:r>
              <a:rPr lang="en-US" err="1">
                <a:cs typeface="Calibri"/>
              </a:rPr>
              <a:t>PicMonkey</a:t>
            </a:r>
          </a:p>
          <a:p>
            <a:pPr lvl="2"/>
            <a:r>
              <a:rPr lang="en-US">
                <a:cs typeface="Calibri"/>
              </a:rPr>
              <a:t>Free</a:t>
            </a:r>
          </a:p>
          <a:p>
            <a:pPr lvl="2"/>
            <a:r>
              <a:rPr lang="en-US">
                <a:cs typeface="Calibri"/>
              </a:rPr>
              <a:t>Basic - $72/year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Mobile</a:t>
            </a:r>
          </a:p>
          <a:p>
            <a:pPr lvl="1"/>
            <a:r>
              <a:rPr lang="en-US">
                <a:cs typeface="Calibri"/>
              </a:rPr>
              <a:t>Lightroom</a:t>
            </a:r>
          </a:p>
          <a:p>
            <a:pPr lvl="2"/>
            <a:r>
              <a:rPr lang="en-US">
                <a:cs typeface="Calibri"/>
              </a:rPr>
              <a:t>Free</a:t>
            </a:r>
          </a:p>
          <a:p>
            <a:pPr lvl="1"/>
            <a:r>
              <a:rPr lang="en-US" err="1">
                <a:cs typeface="Calibri"/>
              </a:rPr>
              <a:t>PicMonkey</a:t>
            </a:r>
          </a:p>
          <a:p>
            <a:pPr lvl="2"/>
            <a:r>
              <a:rPr lang="en-US">
                <a:cs typeface="Calibri"/>
              </a:rPr>
              <a:t>Free</a:t>
            </a:r>
          </a:p>
          <a:p>
            <a:pPr lvl="1"/>
            <a:r>
              <a:rPr lang="en-US" err="1">
                <a:cs typeface="Calibri"/>
              </a:rPr>
              <a:t>Snapseed</a:t>
            </a:r>
          </a:p>
          <a:p>
            <a:pPr lvl="2"/>
            <a:r>
              <a:rPr lang="en-US">
                <a:cs typeface="Calibri"/>
              </a:rPr>
              <a:t>Free</a:t>
            </a:r>
          </a:p>
          <a:p>
            <a:pPr lvl="1"/>
            <a:r>
              <a:rPr lang="en-US">
                <a:cs typeface="Calibri"/>
              </a:rPr>
              <a:t>Photo Timer +</a:t>
            </a:r>
          </a:p>
          <a:p>
            <a:pPr lvl="2"/>
            <a:r>
              <a:rPr lang="en-US">
                <a:cs typeface="Calibri"/>
              </a:rPr>
              <a:t>Free</a:t>
            </a:r>
          </a:p>
        </p:txBody>
      </p:sp>
      <p:pic>
        <p:nvPicPr>
          <p:cNvPr id="4" name="Picture 4" descr="A picture containing photo, cellphone, phone, sitting&#10;&#10;Description generated with very high confidence">
            <a:extLst>
              <a:ext uri="{FF2B5EF4-FFF2-40B4-BE49-F238E27FC236}">
                <a16:creationId xmlns:a16="http://schemas.microsoft.com/office/drawing/2014/main" id="{22453B65-81E0-478A-B03E-886FB9072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8" y="1823634"/>
            <a:ext cx="1901258" cy="4114800"/>
          </a:xfrm>
          <a:prstGeom prst="rect">
            <a:avLst/>
          </a:prstGeom>
        </p:spPr>
      </p:pic>
      <p:pic>
        <p:nvPicPr>
          <p:cNvPr id="5" name="Picture 5" descr="A close up of a screen of a cell phone&#10;&#10;Description generated with high confidence">
            <a:extLst>
              <a:ext uri="{FF2B5EF4-FFF2-40B4-BE49-F238E27FC236}">
                <a16:creationId xmlns:a16="http://schemas.microsoft.com/office/drawing/2014/main" id="{C9D38F96-8FC7-47C5-A0D4-A7F821688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964" y="1823634"/>
            <a:ext cx="190125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9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5658-FFF0-4D61-A6BD-E9D87F68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  <a:cs typeface="Calibri Light"/>
              </a:rPr>
              <a:t>Unedited Photo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D7BFF-C65F-47F4-B71D-FCB45D545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/>
            <a:r>
              <a:rPr lang="en-US" sz="2000">
                <a:solidFill>
                  <a:schemeClr val="bg1"/>
                </a:solidFill>
                <a:cs typeface="Calibri" panose="020F0502020204030204"/>
              </a:rPr>
              <a:t>Flat color</a:t>
            </a:r>
          </a:p>
          <a:p>
            <a:pPr marL="457200" indent="-457200"/>
            <a:r>
              <a:rPr lang="en-US" sz="2000">
                <a:solidFill>
                  <a:schemeClr val="bg1"/>
                </a:solidFill>
                <a:cs typeface="Calibri" panose="020F0502020204030204"/>
              </a:rPr>
              <a:t>Kind of crooked</a:t>
            </a:r>
          </a:p>
          <a:p>
            <a:pPr marL="457200" indent="-457200"/>
            <a:r>
              <a:rPr lang="en-US" sz="2000">
                <a:solidFill>
                  <a:schemeClr val="bg1"/>
                </a:solidFill>
                <a:cs typeface="Calibri" panose="020F0502020204030204"/>
              </a:rPr>
              <a:t>No Branding</a:t>
            </a:r>
          </a:p>
          <a:p>
            <a:pPr marL="457200" indent="-457200"/>
            <a:endParaRPr lang="en-US" sz="20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5" name="Picture 5" descr="A person sitting on a bench talking on a cell phone&#10;&#10;Description generated with high confidence">
            <a:extLst>
              <a:ext uri="{FF2B5EF4-FFF2-40B4-BE49-F238E27FC236}">
                <a16:creationId xmlns:a16="http://schemas.microsoft.com/office/drawing/2014/main" id="{73A63B36-BE35-4D9F-8516-FF90A2218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515" y="484632"/>
            <a:ext cx="3826969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3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14FC6-3173-4B53-AC81-D202FCBB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  <a:cs typeface="Calibri Light"/>
              </a:rPr>
              <a:t>Edited Photo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B158F-F3EC-48E9-B58E-1768FEAE1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Image pops</a:t>
            </a: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Horizon is straightened</a:t>
            </a: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Logo/watermark added</a:t>
            </a:r>
          </a:p>
        </p:txBody>
      </p:sp>
      <p:pic>
        <p:nvPicPr>
          <p:cNvPr id="4" name="Picture 4" descr="A picture containing person, phone, cellphone, sitting&#10;&#10;Description generated with very high confidence">
            <a:extLst>
              <a:ext uri="{FF2B5EF4-FFF2-40B4-BE49-F238E27FC236}">
                <a16:creationId xmlns:a16="http://schemas.microsoft.com/office/drawing/2014/main" id="{E37C2CFA-864A-47EF-8888-0D7AED297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680" y="484632"/>
            <a:ext cx="3382639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8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Photography: DSLR &amp; Cell Phone</vt:lpstr>
      <vt:lpstr>How'd this start?</vt:lpstr>
      <vt:lpstr>Why take pictures?</vt:lpstr>
      <vt:lpstr>What kind of gear do you need?</vt:lpstr>
      <vt:lpstr>Tools</vt:lpstr>
      <vt:lpstr>If you're using a DSLR...</vt:lpstr>
      <vt:lpstr>Editing tools</vt:lpstr>
      <vt:lpstr>Unedited Photo</vt:lpstr>
      <vt:lpstr>Edited Photo</vt:lpstr>
      <vt:lpstr>Comparison</vt:lpstr>
      <vt:lpstr>Cardboard and Painter's Tape</vt:lpstr>
      <vt:lpstr>Sharing</vt:lpstr>
      <vt:lpstr>Tips</vt:lpstr>
      <vt:lpstr>Find the light</vt:lpstr>
      <vt:lpstr>Preserve memories *perfection isn't necessary, just get the shot</vt:lpstr>
      <vt:lpstr>Show movement </vt:lpstr>
      <vt:lpstr>Frame the image *tell people where you want them to look</vt:lpstr>
      <vt:lpstr>Connect with the audience </vt:lpstr>
      <vt:lpstr>Use unusual angles *shoot from above or below</vt:lpstr>
      <vt:lpstr>Focus on the details</vt:lpstr>
      <vt:lpstr>Keep the "bad" images *memory making</vt:lpstr>
      <vt:lpstr>Tutorials</vt:lpstr>
      <vt:lpstr>Questions?</vt:lpstr>
      <vt:lpstr>Happy Snapping!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141</cp:revision>
  <dcterms:created xsi:type="dcterms:W3CDTF">2020-06-15T18:46:21Z</dcterms:created>
  <dcterms:modified xsi:type="dcterms:W3CDTF">2020-06-16T17:02:45Z</dcterms:modified>
</cp:coreProperties>
</file>