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2"/>
  </p:notesMasterIdLst>
  <p:sldIdLst>
    <p:sldId id="256" r:id="rId2"/>
    <p:sldId id="258" r:id="rId3"/>
    <p:sldId id="342" r:id="rId4"/>
    <p:sldId id="344" r:id="rId5"/>
    <p:sldId id="345" r:id="rId6"/>
    <p:sldId id="348" r:id="rId7"/>
    <p:sldId id="349" r:id="rId8"/>
    <p:sldId id="316" r:id="rId9"/>
    <p:sldId id="292" r:id="rId10"/>
    <p:sldId id="283" r:id="rId11"/>
    <p:sldId id="317" r:id="rId12"/>
    <p:sldId id="284" r:id="rId13"/>
    <p:sldId id="318" r:id="rId14"/>
    <p:sldId id="285" r:id="rId15"/>
    <p:sldId id="286" r:id="rId16"/>
    <p:sldId id="347" r:id="rId17"/>
    <p:sldId id="346" r:id="rId18"/>
    <p:sldId id="287" r:id="rId19"/>
    <p:sldId id="319" r:id="rId20"/>
    <p:sldId id="331" r:id="rId21"/>
    <p:sldId id="332" r:id="rId22"/>
    <p:sldId id="261" r:id="rId23"/>
    <p:sldId id="273" r:id="rId24"/>
    <p:sldId id="274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41" r:id="rId34"/>
    <p:sldId id="334" r:id="rId35"/>
    <p:sldId id="336" r:id="rId36"/>
    <p:sldId id="330" r:id="rId37"/>
    <p:sldId id="337" r:id="rId38"/>
    <p:sldId id="338" r:id="rId39"/>
    <p:sldId id="339" r:id="rId40"/>
    <p:sldId id="340" r:id="rId4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hra Zamin" initials="ZZ" lastIdx="1" clrIdx="0">
    <p:extLst>
      <p:ext uri="{19B8F6BF-5375-455C-9EA6-DF929625EA0E}">
        <p15:presenceInfo xmlns:p15="http://schemas.microsoft.com/office/powerpoint/2012/main" userId="S::Zehra.Zamin@laregents.edu::8976a38c-3f33-41b4-ade9-8180bb4c0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1483" autoAdjust="0"/>
  </p:normalViewPr>
  <p:slideViewPr>
    <p:cSldViewPr>
      <p:cViewPr varScale="1">
        <p:scale>
          <a:sx n="81" d="100"/>
          <a:sy n="81" d="100"/>
        </p:scale>
        <p:origin x="12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1T11:54:03.171" idx="1">
    <p:pos x="10" y="10"/>
    <p:text>Subfield 5:  You may want to retain some local notes, especially in regards to series tracing or classification practices
Enter the NUC [Natl Union Cat i.e. oclc symbol] for which you do not wish to overlay the fields. If the code matches subfield 5 from a field in an existing authority record, this field will not be deleted, instead will be merged with the incoming record.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EB392-BDEA-40AA-9091-E86671730B9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D8BEF-3EC9-4886-8108-34E01E182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45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Admins have access to Config Toolbar and will probably do this for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show how to add 034 tag to </a:t>
            </a:r>
            <a:r>
              <a:rPr lang="en-US" dirty="0" err="1"/>
              <a:t>Geograph</a:t>
            </a:r>
            <a:r>
              <a:rPr lang="en-US" dirty="0"/>
              <a:t> Format.   It is often called just ‘Geographic’   but is actually: Coded Cartographic Mathematical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2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0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Confirm that the same number of records have loaded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Subfield 5: If you want to retain some local notes, for example:  series tracing or classification practices</a:t>
            </a:r>
          </a:p>
          <a:p>
            <a:r>
              <a:rPr lang="en-US" dirty="0"/>
              <a:t>Enter your OCLC code in subfield 5 field.</a:t>
            </a:r>
          </a:p>
          <a:p>
            <a:r>
              <a:rPr lang="en-US" dirty="0"/>
              <a:t>If an incoming rec matches the </a:t>
            </a:r>
            <a:r>
              <a:rPr lang="en-US" dirty="0" err="1"/>
              <a:t>oclc</a:t>
            </a:r>
            <a:r>
              <a:rPr lang="en-US" dirty="0"/>
              <a:t> symbol in subfield 5 </a:t>
            </a:r>
            <a:r>
              <a:rPr lang="en-US"/>
              <a:t>ofan</a:t>
            </a:r>
            <a:r>
              <a:rPr lang="en-US" dirty="0"/>
              <a:t> existing authority record, this field will not be deleted, instead will be merged with the incoming record.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644 shows</a:t>
            </a:r>
            <a:r>
              <a:rPr lang="en-US" baseline="0" dirty="0"/>
              <a:t> how you analyzed the Series:  f= full   &amp; p=partial</a:t>
            </a:r>
          </a:p>
          <a:p>
            <a:r>
              <a:rPr lang="en-US" baseline="0" dirty="0"/>
              <a:t>645 shows if you traced         the Series:  t = traced 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646  Series classification practice (The code specifies whether the volumes in the series are classified as a collection, with the main series, or separately)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–  Volumes are classified separately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  Volumes are classified as a collection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– Volumes are classified with main or other series</a:t>
            </a:r>
          </a:p>
          <a:p>
            <a:endParaRPr lang="en-US" dirty="0"/>
          </a:p>
          <a:p>
            <a:r>
              <a:rPr lang="en-US" dirty="0"/>
              <a:t>644 shows</a:t>
            </a:r>
            <a:r>
              <a:rPr lang="en-US" baseline="0" dirty="0"/>
              <a:t> how you analyzed the Series:  f= full   &amp; p=partial</a:t>
            </a:r>
          </a:p>
          <a:p>
            <a:r>
              <a:rPr lang="en-US" baseline="0" dirty="0"/>
              <a:t>645 shows if you traced         the Series:  t = traced 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4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644 shows</a:t>
            </a:r>
            <a:r>
              <a:rPr lang="en-US" baseline="0" dirty="0"/>
              <a:t> how you analyzed the Series:  f= full   &amp; p=partial</a:t>
            </a:r>
          </a:p>
          <a:p>
            <a:r>
              <a:rPr lang="en-US" baseline="0" dirty="0"/>
              <a:t>645 shows if you traced         the Series:  t = traced 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this happens,  then the report log is missing the listing</a:t>
            </a:r>
            <a:r>
              <a:rPr lang="en-US" baseline="0" dirty="0"/>
              <a:t> of ‘Manual intervention required’ records.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D8BEF-3EC9-4886-8108-34E01E1821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D2D92F-5220-4514-B0C0-91134AB9E2D2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3F3EB4-8A99-4570-A4F7-A751E19A7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tp://ftp.marcive.com/output/ftp/suboft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eb.marcive.com/httpdownload/?l=ftp&amp;s=suboftpx" TargetMode="External"/><Relationship Id="rId4" Type="http://schemas.openxmlformats.org/officeDocument/2006/relationships/hyperlink" Target="http://home.marcive.com/ftp-option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5184775"/>
            <a:ext cx="7123113" cy="1673225"/>
          </a:xfrm>
        </p:spPr>
        <p:txBody>
          <a:bodyPr/>
          <a:lstStyle/>
          <a:p>
            <a:r>
              <a:rPr lang="en-US" dirty="0" err="1"/>
              <a:t>LwL</a:t>
            </a:r>
            <a:r>
              <a:rPr lang="en-US" dirty="0"/>
              <a:t> – Learning with LOUIS: Authority Loads</a:t>
            </a:r>
          </a:p>
          <a:p>
            <a:r>
              <a:rPr lang="en-US" dirty="0"/>
              <a:t>June 25, 2020</a:t>
            </a:r>
          </a:p>
          <a:p>
            <a:r>
              <a:rPr lang="en-US" dirty="0"/>
              <a:t>Zehra ‘ZeeZee’ Zamin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599" y="1371600"/>
            <a:ext cx="6970713" cy="2133600"/>
          </a:xfrm>
        </p:spPr>
        <p:txBody>
          <a:bodyPr>
            <a:normAutofit/>
          </a:bodyPr>
          <a:lstStyle/>
          <a:p>
            <a:r>
              <a:rPr lang="en-US" sz="4000" dirty="0"/>
              <a:t>I have received the Marcive Authorities file, now what do I do </a:t>
            </a:r>
            <a:r>
              <a:rPr lang="en-US" sz="4000" dirty="0" err="1"/>
              <a:t>Io</a:t>
            </a:r>
            <a:r>
              <a:rPr lang="en-US" dirty="0" err="1"/>
              <a:t>do</a:t>
            </a:r>
            <a:r>
              <a:rPr lang="en-US" dirty="0"/>
              <a:t>?”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Utilities – MARC Import wizard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330CE9-228C-4767-861B-39FC2F98FD9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AB22D-96AC-4567-86F9-D31544F7B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" y="1600200"/>
            <a:ext cx="8839200" cy="500715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8704BB-2516-49FC-A067-1AEFB9D92F28}"/>
              </a:ext>
            </a:extLst>
          </p:cNvPr>
          <p:cNvCxnSpPr>
            <a:cxnSpLocks/>
          </p:cNvCxnSpPr>
          <p:nvPr/>
        </p:nvCxnSpPr>
        <p:spPr>
          <a:xfrm>
            <a:off x="0" y="2743200"/>
            <a:ext cx="53845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BB5F28-2AA4-4187-9EB6-2824F7683384}"/>
              </a:ext>
            </a:extLst>
          </p:cNvPr>
          <p:cNvCxnSpPr>
            <a:cxnSpLocks/>
          </p:cNvCxnSpPr>
          <p:nvPr/>
        </p:nvCxnSpPr>
        <p:spPr>
          <a:xfrm flipV="1">
            <a:off x="8686800" y="2057400"/>
            <a:ext cx="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Utilities – MARC Import wizard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-76200" y="6172200"/>
            <a:ext cx="76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330CE9-228C-4767-861B-39FC2F98FD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753" y="1828799"/>
            <a:ext cx="8153400" cy="5029199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Click the gadget for Source  - browse to the saved the </a:t>
            </a:r>
            <a:r>
              <a:rPr lang="en-US" sz="3200" dirty="0" err="1"/>
              <a:t>Marcive</a:t>
            </a:r>
            <a:r>
              <a:rPr lang="en-US" sz="3200" dirty="0"/>
              <a:t> file</a:t>
            </a:r>
          </a:p>
          <a:p>
            <a:r>
              <a:rPr lang="en-US" sz="3200" dirty="0"/>
              <a:t>Destination –enter a file name that is meaningful.  This is the name you will see it in the Load Authorities Records report</a:t>
            </a:r>
          </a:p>
          <a:p>
            <a:r>
              <a:rPr lang="en-US" sz="3200" dirty="0"/>
              <a:t>Click:  Import </a:t>
            </a:r>
          </a:p>
          <a:p>
            <a:r>
              <a:rPr lang="en-US" sz="3200" dirty="0"/>
              <a:t>The system will ask if you have more files to load, say:  NO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    </a:t>
            </a:r>
          </a:p>
          <a:p>
            <a:r>
              <a:rPr lang="en-US" sz="3200" dirty="0"/>
              <a:t>The system will provide a doc showing the import has taken place.   Note the number of records imported.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FC5D1-A194-4F8F-92DC-9391142D0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284176"/>
            <a:ext cx="2590800" cy="935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EFEB8A-B653-41B1-9898-B305DC8ED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655775"/>
            <a:ext cx="519918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Utilities – Import Log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DAAC9E-682E-4D80-A819-87306E9AFA8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28600" y="1600200"/>
            <a:ext cx="7218357" cy="5029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3075778" y="60198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Reports – Load Authority Records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rot="10800000">
            <a:off x="5867400" y="40386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C7B86F-B267-4204-AD2F-71C208638E8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732" y="1601790"/>
            <a:ext cx="8680443" cy="41132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5669D1-CF66-44DD-96AF-D77C69370FF3}"/>
              </a:ext>
            </a:extLst>
          </p:cNvPr>
          <p:cNvCxnSpPr/>
          <p:nvPr/>
        </p:nvCxnSpPr>
        <p:spPr>
          <a:xfrm rot="10800000">
            <a:off x="5424813" y="27432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9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Load Report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7620000" y="3427412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1EE72-4894-4AA2-ABAE-BA8012474B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Click:  Run Now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E11446-2930-4E49-ABCE-6F1A4EB6C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95115"/>
            <a:ext cx="8028783" cy="33626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Load Report – subfield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F178B0-52FD-4354-B769-2CDC0C98D86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19200" y="2181224"/>
            <a:ext cx="5334000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Load Report – subfield 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10F490-4CE3-41D7-A958-9BB27CC6725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2400" y="1447800"/>
            <a:ext cx="8991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1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Load Report - finished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D0CE5-A661-445D-8137-73435680D82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2775" y="1905001"/>
            <a:ext cx="8153400" cy="28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8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Authority Load Report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77CBF6-525C-4A93-A23C-BCDA469C33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308848" cy="52214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DD3402-33CC-45E8-82E2-CB27023BCEA3}"/>
              </a:ext>
            </a:extLst>
          </p:cNvPr>
          <p:cNvCxnSpPr>
            <a:cxnSpLocks/>
          </p:cNvCxnSpPr>
          <p:nvPr/>
        </p:nvCxnSpPr>
        <p:spPr>
          <a:xfrm>
            <a:off x="1447800" y="6324600"/>
            <a:ext cx="8382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Authority Load Report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B37B42-E314-49AD-BF58-D44CD882132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00199"/>
            <a:ext cx="6245352" cy="44862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160F82-84A0-46AF-9C16-BEB5AFF83FC0}"/>
              </a:ext>
            </a:extLst>
          </p:cNvPr>
          <p:cNvCxnSpPr/>
          <p:nvPr/>
        </p:nvCxnSpPr>
        <p:spPr>
          <a:xfrm rot="10800000">
            <a:off x="6412089" y="35052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609648-5AC0-426B-88F9-475B2C069516}"/>
              </a:ext>
            </a:extLst>
          </p:cNvPr>
          <p:cNvCxnSpPr/>
          <p:nvPr/>
        </p:nvCxnSpPr>
        <p:spPr>
          <a:xfrm rot="10800000">
            <a:off x="4343400" y="57150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06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get Authority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 Use </a:t>
            </a:r>
            <a:r>
              <a:rPr lang="en-US" dirty="0" err="1"/>
              <a:t>SmartPort</a:t>
            </a:r>
            <a:r>
              <a:rPr lang="en-US" dirty="0"/>
              <a:t> to get records from:</a:t>
            </a:r>
          </a:p>
          <a:p>
            <a:pPr>
              <a:buNone/>
            </a:pPr>
            <a:r>
              <a:rPr lang="en-US" dirty="0"/>
              <a:t>	 OCLC</a:t>
            </a:r>
          </a:p>
          <a:p>
            <a:pPr>
              <a:buNone/>
            </a:pPr>
            <a:r>
              <a:rPr lang="en-US" dirty="0"/>
              <a:t>	 LC</a:t>
            </a:r>
          </a:p>
          <a:p>
            <a:pPr>
              <a:buNone/>
            </a:pPr>
            <a:r>
              <a:rPr lang="en-US" dirty="0"/>
              <a:t>	 Another LOUIS site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2. Authority service from a vendor </a:t>
            </a:r>
          </a:p>
          <a:p>
            <a:pPr>
              <a:buNone/>
            </a:pPr>
            <a:r>
              <a:rPr lang="en-US" dirty="0"/>
              <a:t>    e.g. SirsiDynix, </a:t>
            </a:r>
            <a:r>
              <a:rPr lang="en-US" dirty="0" err="1"/>
              <a:t>Marcive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B44F-D545-4DA7-AE3F-88663365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 Authority record in catalog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5C826-2982-42AC-BEC2-3A54A396D9E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EF173-F43E-4380-B864-99D716AA8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5849304" cy="5410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D3F290-FCFE-4D58-AF29-BE3B941FA588}"/>
              </a:ext>
            </a:extLst>
          </p:cNvPr>
          <p:cNvCxnSpPr/>
          <p:nvPr/>
        </p:nvCxnSpPr>
        <p:spPr>
          <a:xfrm rot="10800000">
            <a:off x="3352800" y="44958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99541A-9FA9-4D90-A66D-E6C49D91FBF6}"/>
              </a:ext>
            </a:extLst>
          </p:cNvPr>
          <p:cNvCxnSpPr/>
          <p:nvPr/>
        </p:nvCxnSpPr>
        <p:spPr>
          <a:xfrm rot="10800000">
            <a:off x="5486400" y="6041176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72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B44F-D545-4DA7-AE3F-88663365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 Authority record in catalog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B5B548-1534-4E57-A438-ADA402E1B45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324600" cy="5029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71CC56-B89C-4628-8E19-A937852AC36D}"/>
              </a:ext>
            </a:extLst>
          </p:cNvPr>
          <p:cNvCxnSpPr/>
          <p:nvPr/>
        </p:nvCxnSpPr>
        <p:spPr>
          <a:xfrm rot="10800000">
            <a:off x="4076700" y="48006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1592C7-CAD1-4CD6-A71E-2AABB80D29CE}"/>
              </a:ext>
            </a:extLst>
          </p:cNvPr>
          <p:cNvCxnSpPr/>
          <p:nvPr/>
        </p:nvCxnSpPr>
        <p:spPr>
          <a:xfrm rot="10800000">
            <a:off x="4343400" y="59436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48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After the file is loaded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160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Ideal scenario - perfect records,  all matched and overlaid.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Or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dirty="0"/>
              <a:t>the Load Report Log indicates actions you need to take.</a:t>
            </a:r>
          </a:p>
          <a:p>
            <a:pPr lvl="2">
              <a:buNone/>
            </a:pPr>
            <a:r>
              <a:rPr lang="en-US" dirty="0"/>
              <a:t>	Lists records loaded -  which you can ignore</a:t>
            </a:r>
          </a:p>
          <a:p>
            <a:pPr lvl="2">
              <a:buNone/>
            </a:pPr>
            <a:r>
              <a:rPr lang="en-US" dirty="0"/>
              <a:t>	Lists deleted authority records that need to be removed</a:t>
            </a:r>
          </a:p>
          <a:p>
            <a:pPr marL="685800" lvl="2" indent="0">
              <a:buNone/>
            </a:pPr>
            <a:r>
              <a:rPr lang="en-US" dirty="0"/>
              <a:t>   Lists records requiring manual intervention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‘</a:t>
            </a:r>
            <a:r>
              <a:rPr lang="en-US" b="1" dirty="0" err="1"/>
              <a:t>EntryID</a:t>
            </a:r>
            <a:r>
              <a:rPr lang="en-US" b="1" dirty="0"/>
              <a:t> not found’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At times after an Authority file load, get the following error message :</a:t>
            </a:r>
          </a:p>
          <a:p>
            <a:endParaRPr lang="en-US" dirty="0"/>
          </a:p>
          <a:p>
            <a:r>
              <a:rPr lang="en-US" dirty="0"/>
              <a:t>Error:  **Entry ID not found in format </a:t>
            </a:r>
          </a:p>
          <a:p>
            <a:pPr>
              <a:buNone/>
            </a:pPr>
            <a:r>
              <a:rPr lang="en-US" dirty="0"/>
              <a:t>	Entry number: 034; format GEOGRAPH</a:t>
            </a:r>
          </a:p>
          <a:p>
            <a:endParaRPr lang="en-US" dirty="0"/>
          </a:p>
          <a:p>
            <a:r>
              <a:rPr lang="en-US" dirty="0"/>
              <a:t>May list different Entry IDs, for example: </a:t>
            </a:r>
          </a:p>
          <a:p>
            <a:pPr>
              <a:buNone/>
            </a:pPr>
            <a:r>
              <a:rPr lang="en-US" dirty="0"/>
              <a:t>	086; format TITLE      [Gov Docs number]</a:t>
            </a:r>
          </a:p>
          <a:p>
            <a:pPr>
              <a:buNone/>
            </a:pPr>
            <a:r>
              <a:rPr lang="en-US" dirty="0"/>
              <a:t>	370; format Personal [Associated Place]</a:t>
            </a:r>
          </a:p>
          <a:p>
            <a:pPr>
              <a:buNone/>
            </a:pPr>
            <a:r>
              <a:rPr lang="en-US" dirty="0"/>
              <a:t>	374; format Personal [Occupation]</a:t>
            </a:r>
          </a:p>
          <a:p>
            <a:pPr>
              <a:buNone/>
            </a:pPr>
            <a:r>
              <a:rPr lang="en-US" dirty="0"/>
              <a:t>	386; format Personal [Gender]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contd</a:t>
            </a:r>
            <a:r>
              <a:rPr lang="en-US" dirty="0"/>
              <a:t>: Entry ID not 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sz="2500" dirty="0"/>
              <a:t>The reason - Entry IDs (e.g. 034) incoming record has a value which is not defined in in the Geographic Authority format policy.  </a:t>
            </a:r>
          </a:p>
          <a:p>
            <a:endParaRPr lang="en-US" sz="2500" dirty="0"/>
          </a:p>
          <a:p>
            <a:r>
              <a:rPr lang="en-US" sz="2500" dirty="0"/>
              <a:t>Use Configuration toolbar to add the entry id 034 for the authority entries, then define the 034  in the </a:t>
            </a:r>
            <a:r>
              <a:rPr lang="en-US" sz="2500" dirty="0" err="1"/>
              <a:t>Geograph</a:t>
            </a:r>
            <a:r>
              <a:rPr lang="en-US" sz="2500" dirty="0"/>
              <a:t> format policy,  and finally add it to the synonym list.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After a Halt/Run of the workstation server is performed, you will be able to re-load the records without error.</a:t>
            </a:r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r>
              <a:rPr lang="en-US" sz="2400" i="1" dirty="0"/>
              <a:t>Put in a Task Ticket and LOUIS will be glad to help.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Entry ID to an Auth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4696" y="1600200"/>
            <a:ext cx="8531352" cy="5257800"/>
          </a:xfrm>
        </p:spPr>
        <p:txBody>
          <a:bodyPr>
            <a:normAutofit/>
          </a:bodyPr>
          <a:lstStyle/>
          <a:p>
            <a:r>
              <a:rPr lang="en-US" dirty="0"/>
              <a:t>Check the Entry ID policy list, within a format, to see if the entry you want to add is available.</a:t>
            </a:r>
          </a:p>
          <a:p>
            <a:r>
              <a:rPr lang="en-US" dirty="0"/>
              <a:t> If not, create a new Entry ID policy.</a:t>
            </a:r>
          </a:p>
          <a:p>
            <a:br>
              <a:rPr lang="en-US" dirty="0"/>
            </a:br>
            <a:r>
              <a:rPr lang="en-US" dirty="0"/>
              <a:t>Select Format </a:t>
            </a:r>
            <a:r>
              <a:rPr lang="en-US" dirty="0" err="1"/>
              <a:t>Geograph</a:t>
            </a:r>
            <a:r>
              <a:rPr lang="en-US" dirty="0"/>
              <a:t>, Modify, click: Entries tab,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E4B2B-8DFC-4A32-B4F8-349BFF4D8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47541"/>
            <a:ext cx="6477000" cy="256897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0B7BF6-AE41-4A67-80AE-1D6A415B48CA}"/>
              </a:ext>
            </a:extLst>
          </p:cNvPr>
          <p:cNvCxnSpPr/>
          <p:nvPr/>
        </p:nvCxnSpPr>
        <p:spPr>
          <a:xfrm rot="10800000">
            <a:off x="1447800" y="66294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CA5D-2641-440E-BDA5-C03DC287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C64E-6829-428B-8369-DD02553085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Click the Entries tab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3D0BB1-FC99-4AAB-BEF0-01C13DC1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7888941" cy="3581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EA5DA7-EDEA-45A8-90FE-F39C6FE6407E}"/>
              </a:ext>
            </a:extLst>
          </p:cNvPr>
          <p:cNvCxnSpPr>
            <a:cxnSpLocks/>
          </p:cNvCxnSpPr>
          <p:nvPr/>
        </p:nvCxnSpPr>
        <p:spPr>
          <a:xfrm flipH="1">
            <a:off x="1143000" y="2895600"/>
            <a:ext cx="334026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614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D21C-2B8C-4CE3-9C60-75A94C7F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3EFBA-ECE9-412A-9FE5-48EB7E1F7C7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Scroll to see if Entry ID 034 is available.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not, click Entry Helper (yellow label tag on top left)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E1034-E5FA-4010-AB8A-CBEF12755C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4025926"/>
            <a:ext cx="5410200" cy="200654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CBEB2F-EC98-4CA7-86A0-D2C3E6995609}"/>
              </a:ext>
            </a:extLst>
          </p:cNvPr>
          <p:cNvCxnSpPr>
            <a:cxnSpLocks/>
          </p:cNvCxnSpPr>
          <p:nvPr/>
        </p:nvCxnSpPr>
        <p:spPr>
          <a:xfrm flipH="1">
            <a:off x="2057400" y="47244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136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44BB-04A7-4E3A-86EF-7F583B41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A9DCB-B90F-48E8-8164-57988932D9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r>
              <a:rPr lang="en-US" dirty="0"/>
              <a:t>Check to see if 034 is there, else needs to be created </a:t>
            </a:r>
          </a:p>
          <a:p>
            <a:r>
              <a:rPr lang="en-US" dirty="0"/>
              <a:t>Click Create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3807C-A840-42A8-9F9D-D9D1A90F3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590800"/>
            <a:ext cx="3517608" cy="38862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10F70E-385B-4148-A52A-B6EF76676B12}"/>
              </a:ext>
            </a:extLst>
          </p:cNvPr>
          <p:cNvCxnSpPr>
            <a:cxnSpLocks/>
          </p:cNvCxnSpPr>
          <p:nvPr/>
        </p:nvCxnSpPr>
        <p:spPr>
          <a:xfrm>
            <a:off x="2590800" y="5715000"/>
            <a:ext cx="8382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684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8B76-3E8B-4020-BCEC-0EDCB1F7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6B35-2872-4F54-B2C7-03358FBEB4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Enter Name (can enter the tag value e.g. 034) and Enter Description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Retain the rest of the default values. 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If you are creating an Entry ID  for a single tag, </a:t>
            </a:r>
          </a:p>
          <a:p>
            <a:pPr marL="0" indent="0">
              <a:buNone/>
            </a:pPr>
            <a:r>
              <a:rPr lang="en-US" dirty="0"/>
              <a:t>    the Purpose should be Authority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4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SIRSIDYNIX:  FULL &amp; LITE options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FCD248-3E69-479C-AF6E-ED663A73BF7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2500" y="1447800"/>
            <a:ext cx="7239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75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AFDF-29B3-4C4F-A67E-BE1F9E0E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86C14F-A2C7-4D7B-9E94-0434F3FF45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438400"/>
            <a:ext cx="8153400" cy="24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2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78CA-BEEE-4F6A-A2D0-0F5A0ABB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9F0A-F37E-4860-B32A-5E3310827F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1600"/>
          </a:xfrm>
        </p:spPr>
        <p:txBody>
          <a:bodyPr/>
          <a:lstStyle/>
          <a:p>
            <a:r>
              <a:rPr lang="en-US" dirty="0"/>
              <a:t>Return to the Entries Helper list. </a:t>
            </a:r>
          </a:p>
          <a:p>
            <a:r>
              <a:rPr lang="en-US" dirty="0"/>
              <a:t>Scroll to confirm the new Entry is there.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54404-7EE0-4072-A0FA-C9D9D6F33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48823"/>
            <a:ext cx="4724400" cy="37576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2D5945-0086-4136-AE2B-7840C6240876}"/>
              </a:ext>
            </a:extLst>
          </p:cNvPr>
          <p:cNvCxnSpPr>
            <a:cxnSpLocks/>
          </p:cNvCxnSpPr>
          <p:nvPr/>
        </p:nvCxnSpPr>
        <p:spPr>
          <a:xfrm>
            <a:off x="1689970" y="6096000"/>
            <a:ext cx="8382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33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F728-3D16-413B-8BB6-FBCC7944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4652B-AEDA-43AC-B700-28FBEFACE6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1600"/>
          </a:xfrm>
        </p:spPr>
        <p:txBody>
          <a:bodyPr>
            <a:normAutofit/>
          </a:bodyPr>
          <a:lstStyle/>
          <a:p>
            <a:r>
              <a:rPr lang="en-US" dirty="0"/>
              <a:t>Now create the policies that define how the tag should be indexed and displayed.   </a:t>
            </a:r>
          </a:p>
          <a:p>
            <a:r>
              <a:rPr lang="en-US" dirty="0" err="1"/>
              <a:t>Geograph</a:t>
            </a:r>
            <a:r>
              <a:rPr lang="en-US" dirty="0"/>
              <a:t> Format – Modify – Entries tab - Create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In the Entry ID field, choose the new entry you created.</a:t>
            </a:r>
          </a:p>
          <a:p>
            <a:r>
              <a:rPr lang="en-US" dirty="0"/>
              <a:t>Fill in the values you need.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Information on making these selections is in </a:t>
            </a:r>
          </a:p>
          <a:p>
            <a:pPr marL="0" indent="0">
              <a:buNone/>
            </a:pPr>
            <a:r>
              <a:rPr lang="en-US" dirty="0"/>
              <a:t>WF Help topic, "</a:t>
            </a:r>
            <a:r>
              <a:rPr lang="en-US" b="1" dirty="0"/>
              <a:t>Defining Format Variations</a:t>
            </a:r>
            <a:r>
              <a:rPr lang="en-US" dirty="0"/>
              <a:t>."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39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F728-3D16-413B-8BB6-FBCC7944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7F09C-7FD0-4F7D-A311-DBD2503B26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Select format and click Modify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A2173-C434-4032-A174-652F4B4B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73058"/>
            <a:ext cx="6096000" cy="45136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682052-0E6A-4949-8F5F-CF3D1502E43B}"/>
              </a:ext>
            </a:extLst>
          </p:cNvPr>
          <p:cNvCxnSpPr>
            <a:cxnSpLocks/>
          </p:cNvCxnSpPr>
          <p:nvPr/>
        </p:nvCxnSpPr>
        <p:spPr>
          <a:xfrm>
            <a:off x="5715000" y="5562600"/>
            <a:ext cx="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910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F728-3D16-413B-8BB6-FBCC7944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C7BCE-84E8-496E-BED2-8AACD8AA46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1600"/>
          </a:xfrm>
        </p:spPr>
        <p:txBody>
          <a:bodyPr/>
          <a:lstStyle/>
          <a:p>
            <a:r>
              <a:rPr lang="en-US" dirty="0"/>
              <a:t>In the Entry ID field, choose the new entry you created.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D7DCF9-10F9-4D6C-A49F-FC5F6B39021A}"/>
              </a:ext>
            </a:extLst>
          </p:cNvPr>
          <p:cNvCxnSpPr/>
          <p:nvPr/>
        </p:nvCxnSpPr>
        <p:spPr>
          <a:xfrm>
            <a:off x="2590800" y="6240551"/>
            <a:ext cx="1219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416C4CF-ED33-4367-B67C-9D0C9DB3F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33602"/>
            <a:ext cx="5768311" cy="464819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E8EA3F-27D6-494B-B556-CC3486DFFB71}"/>
              </a:ext>
            </a:extLst>
          </p:cNvPr>
          <p:cNvCxnSpPr>
            <a:cxnSpLocks/>
          </p:cNvCxnSpPr>
          <p:nvPr/>
        </p:nvCxnSpPr>
        <p:spPr>
          <a:xfrm flipH="1">
            <a:off x="7315200" y="3200400"/>
            <a:ext cx="46868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650D86-7249-46A4-845D-0BC8355E9B89}"/>
              </a:ext>
            </a:extLst>
          </p:cNvPr>
          <p:cNvCxnSpPr>
            <a:cxnSpLocks/>
          </p:cNvCxnSpPr>
          <p:nvPr/>
        </p:nvCxnSpPr>
        <p:spPr>
          <a:xfrm>
            <a:off x="4191000" y="6545351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381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3668-8C12-4D8B-AB8B-FFDDF475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D082-20A0-4347-A7E5-B75C7F3EF4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b="1" i="1" dirty="0"/>
              <a:t>Optional – </a:t>
            </a:r>
          </a:p>
          <a:p>
            <a:r>
              <a:rPr lang="en-US" dirty="0"/>
              <a:t>Add this tag to the Template list. </a:t>
            </a:r>
          </a:p>
          <a:p>
            <a:pPr marL="0" indent="0">
              <a:buNone/>
            </a:pPr>
            <a:r>
              <a:rPr lang="en-US" dirty="0"/>
              <a:t>   It displays in the </a:t>
            </a:r>
            <a:r>
              <a:rPr lang="en-US" b="1" dirty="0"/>
              <a:t>Add Authority </a:t>
            </a:r>
            <a:r>
              <a:rPr lang="en-US" dirty="0"/>
              <a:t>wizard.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92474-AD97-4991-B9CA-11E64FFD3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8001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2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B44F-D545-4DA7-AE3F-88663365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5C826-2982-42AC-BEC2-3A54A396D9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1600"/>
          </a:xfrm>
        </p:spPr>
        <p:txBody>
          <a:bodyPr/>
          <a:lstStyle/>
          <a:p>
            <a:r>
              <a:rPr lang="en-US" dirty="0"/>
              <a:t>Format:</a:t>
            </a:r>
          </a:p>
          <a:p>
            <a:pPr marL="0" indent="0">
              <a:buNone/>
            </a:pPr>
            <a:r>
              <a:rPr lang="en-US" dirty="0" err="1"/>
              <a:t>Geograph</a:t>
            </a:r>
            <a:r>
              <a:rPr lang="en-US" dirty="0"/>
              <a:t> – Entries tab – Entries (yellow tag) – Find </a:t>
            </a:r>
            <a:r>
              <a:rPr lang="en-US" dirty="0" err="1"/>
              <a:t>Geograph</a:t>
            </a:r>
            <a:r>
              <a:rPr lang="en-US" dirty="0"/>
              <a:t>-T - Use Gadget to add 034  - Save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C75D7-3257-4427-8CF4-649FCB688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48904"/>
            <a:ext cx="6705600" cy="249469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0C5C32-4D94-487D-B5CF-57F9BE25C3B0}"/>
              </a:ext>
            </a:extLst>
          </p:cNvPr>
          <p:cNvCxnSpPr/>
          <p:nvPr/>
        </p:nvCxnSpPr>
        <p:spPr>
          <a:xfrm rot="10800000">
            <a:off x="1203542" y="38100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4936EF-A3FE-47AD-A3BA-38BCA2882AF1}"/>
              </a:ext>
            </a:extLst>
          </p:cNvPr>
          <p:cNvCxnSpPr>
            <a:cxnSpLocks/>
          </p:cNvCxnSpPr>
          <p:nvPr/>
        </p:nvCxnSpPr>
        <p:spPr>
          <a:xfrm>
            <a:off x="3276600" y="533400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75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B44F-D545-4DA7-AE3F-88663365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540E31-E170-443A-8D2F-6AFEBFBEB5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0" y="1676400"/>
            <a:ext cx="4222978" cy="51816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4D29F7-6DCA-488D-8CBE-B911D5E68065}"/>
              </a:ext>
            </a:extLst>
          </p:cNvPr>
          <p:cNvCxnSpPr>
            <a:cxnSpLocks/>
          </p:cNvCxnSpPr>
          <p:nvPr/>
        </p:nvCxnSpPr>
        <p:spPr>
          <a:xfrm>
            <a:off x="3962400" y="563880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A0DA59-3B35-4D2C-BEBD-3E9AD10CDCB5}"/>
              </a:ext>
            </a:extLst>
          </p:cNvPr>
          <p:cNvCxnSpPr>
            <a:cxnSpLocks/>
          </p:cNvCxnSpPr>
          <p:nvPr/>
        </p:nvCxnSpPr>
        <p:spPr>
          <a:xfrm>
            <a:off x="5562600" y="670560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7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B44F-D545-4DA7-AE3F-88663365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BF552C-62A4-434B-B3DB-6E9AFC236230}"/>
              </a:ext>
            </a:extLst>
          </p:cNvPr>
          <p:cNvCxnSpPr>
            <a:cxnSpLocks/>
          </p:cNvCxnSpPr>
          <p:nvPr/>
        </p:nvCxnSpPr>
        <p:spPr>
          <a:xfrm flipH="1">
            <a:off x="6248400" y="42672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E6686-B8B3-4075-966E-E12E0D53C6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Click Entries gadget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D7B41-B896-43C5-BB89-BA685955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96" y="2420263"/>
            <a:ext cx="8756503" cy="36099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9DA9CE-21F8-4542-80B6-27EA3F2F565C}"/>
              </a:ext>
            </a:extLst>
          </p:cNvPr>
          <p:cNvCxnSpPr>
            <a:cxnSpLocks/>
          </p:cNvCxnSpPr>
          <p:nvPr/>
        </p:nvCxnSpPr>
        <p:spPr>
          <a:xfrm flipH="1">
            <a:off x="7162800" y="50292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536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B44F-D545-4DA7-AE3F-88663365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504AA-F135-4732-8101-C1DCEAC351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en-US" dirty="0"/>
              <a:t>Select 034 and move it to ‘List selected’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CA8AEB-D717-4421-845C-3C5B0CCDF1EC}"/>
              </a:ext>
            </a:extLst>
          </p:cNvPr>
          <p:cNvCxnSpPr>
            <a:cxnSpLocks/>
          </p:cNvCxnSpPr>
          <p:nvPr/>
        </p:nvCxnSpPr>
        <p:spPr>
          <a:xfrm flipH="1">
            <a:off x="1981200" y="38100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8228750-49DE-4E87-97EE-AE32D481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76501"/>
            <a:ext cx="6705600" cy="369569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535755-1FF2-4120-986F-FDC7DA8B9F86}"/>
              </a:ext>
            </a:extLst>
          </p:cNvPr>
          <p:cNvCxnSpPr>
            <a:cxnSpLocks/>
          </p:cNvCxnSpPr>
          <p:nvPr/>
        </p:nvCxnSpPr>
        <p:spPr>
          <a:xfrm flipH="1">
            <a:off x="6477000" y="56388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4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MARCIVE: Authority options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BEF65E-1648-494B-A7DF-91B53CDAFA5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447800"/>
            <a:ext cx="85343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95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B44F-D545-4DA7-AE3F-88663365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contd</a:t>
            </a:r>
            <a:r>
              <a:rPr lang="en-US" dirty="0"/>
              <a:t>: Add Entry ID to an Auth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5C826-2982-42AC-BEC2-3A54A396D9E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Need a Halt/Run of the system </a:t>
            </a:r>
          </a:p>
          <a:p>
            <a:pPr marL="0" indent="0">
              <a:buNone/>
            </a:pPr>
            <a:r>
              <a:rPr lang="en-US" b="1" dirty="0"/>
              <a:t>for the Entry to display in the Format policy, </a:t>
            </a:r>
            <a:r>
              <a:rPr lang="en-US" dirty="0"/>
              <a:t>before you can start using it in your authority records. </a:t>
            </a:r>
          </a:p>
          <a:p>
            <a:endParaRPr lang="en-US" dirty="0"/>
          </a:p>
          <a:p>
            <a:r>
              <a:rPr lang="en-US" dirty="0"/>
              <a:t>Reload the Authority file, and there should be no errors this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2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MARCIVE: Authority options – </a:t>
            </a:r>
            <a:r>
              <a:rPr lang="en-US" b="1" dirty="0" err="1"/>
              <a:t>contd</a:t>
            </a:r>
            <a:r>
              <a:rPr lang="en-US" b="1"/>
              <a:t>: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89DCBA-86BA-4E07-9400-E82F2241320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7779" y="1600200"/>
            <a:ext cx="761224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2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Authority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b="1" dirty="0"/>
              <a:t>Cost</a:t>
            </a:r>
            <a:r>
              <a:rPr lang="en-US" dirty="0"/>
              <a:t> – based on number of bibliographic records</a:t>
            </a:r>
          </a:p>
          <a:p>
            <a:r>
              <a:rPr lang="en-US" b="1" dirty="0"/>
              <a:t>SirsiDynix – </a:t>
            </a:r>
          </a:p>
          <a:p>
            <a:pPr lvl="1"/>
            <a:r>
              <a:rPr lang="en-US" dirty="0"/>
              <a:t>Extract and Reload records</a:t>
            </a:r>
          </a:p>
          <a:p>
            <a:pPr lvl="1"/>
            <a:r>
              <a:rPr lang="en-US" dirty="0"/>
              <a:t>Run Rebuild Heading and Rebuild Text reports</a:t>
            </a:r>
          </a:p>
          <a:p>
            <a:pPr lvl="1"/>
            <a:r>
              <a:rPr lang="en-US" dirty="0"/>
              <a:t>Resolve ‘Unauthorized Heading’ in Workflows</a:t>
            </a:r>
          </a:p>
          <a:p>
            <a:pPr marL="502920" indent="-457200">
              <a:buFont typeface="Wingdings" panose="05000000000000000000" pitchFamily="2" charset="2"/>
              <a:buChar char="q"/>
            </a:pPr>
            <a:r>
              <a:rPr lang="en-US" b="1" dirty="0" err="1"/>
              <a:t>Marcive</a:t>
            </a:r>
            <a:r>
              <a:rPr lang="en-US" dirty="0"/>
              <a:t> </a:t>
            </a:r>
          </a:p>
          <a:p>
            <a:pPr marL="822960" lvl="1" indent="-457200">
              <a:buFont typeface="Wingdings" panose="05000000000000000000" pitchFamily="2" charset="2"/>
              <a:buChar char="q"/>
            </a:pPr>
            <a:r>
              <a:rPr lang="en-US" dirty="0"/>
              <a:t>Extract and Reload records yourself or LOUIS helps</a:t>
            </a:r>
          </a:p>
          <a:p>
            <a:pPr marL="822960" lvl="1" indent="-457200">
              <a:buFont typeface="Wingdings" panose="05000000000000000000" pitchFamily="2" charset="2"/>
              <a:buChar char="q"/>
            </a:pPr>
            <a:r>
              <a:rPr lang="en-US" dirty="0"/>
              <a:t>Schedule Rebuild Heading and Rebuild Text reports</a:t>
            </a:r>
          </a:p>
          <a:p>
            <a:pPr marL="822960" lvl="1" indent="-457200">
              <a:buFont typeface="Wingdings" panose="05000000000000000000" pitchFamily="2" charset="2"/>
              <a:buChar char="q"/>
            </a:pPr>
            <a:r>
              <a:rPr lang="en-US" dirty="0"/>
              <a:t>Full level authority for Update &amp; Overnight Services</a:t>
            </a:r>
          </a:p>
          <a:p>
            <a:pPr marL="822960" lvl="1" indent="-457200">
              <a:buFont typeface="Wingdings" panose="05000000000000000000" pitchFamily="2" charset="2"/>
              <a:buChar char="q"/>
            </a:pPr>
            <a:r>
              <a:rPr lang="en-US" dirty="0"/>
              <a:t>Free authority records for </a:t>
            </a:r>
            <a:r>
              <a:rPr lang="en-US" dirty="0" err="1"/>
              <a:t>GovDocs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8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Authority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5334000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/>
              <a:t>SirsiDynix:</a:t>
            </a:r>
          </a:p>
          <a:p>
            <a:pPr marL="982980" lvl="2" indent="-342900">
              <a:buFont typeface="Wingdings" panose="05000000000000000000" pitchFamily="2" charset="2"/>
              <a:buChar char="§"/>
            </a:pPr>
            <a:r>
              <a:rPr lang="en-US" sz="2000" dirty="0"/>
              <a:t>Bossier Parish Community College 	Lite</a:t>
            </a:r>
          </a:p>
          <a:p>
            <a:pPr marL="982980" lvl="2" indent="-342900">
              <a:buFont typeface="Wingdings" panose="05000000000000000000" pitchFamily="2" charset="2"/>
              <a:buChar char="§"/>
            </a:pPr>
            <a:r>
              <a:rPr lang="en-US" sz="2000" dirty="0"/>
              <a:t>Nicholls                                        	Lite</a:t>
            </a:r>
          </a:p>
          <a:p>
            <a:pPr marL="982980" lvl="2" indent="-342900">
              <a:buFont typeface="Wingdings" panose="05000000000000000000" pitchFamily="2" charset="2"/>
              <a:buChar char="§"/>
            </a:pPr>
            <a:r>
              <a:rPr lang="en-US" sz="2000" dirty="0"/>
              <a:t>Northwestern                               	Lite</a:t>
            </a:r>
          </a:p>
          <a:p>
            <a:pPr marL="982980" lvl="2" indent="-342900">
              <a:buFont typeface="Wingdings" panose="05000000000000000000" pitchFamily="2" charset="2"/>
              <a:buChar char="§"/>
            </a:pPr>
            <a:r>
              <a:rPr lang="en-US" sz="2000" dirty="0"/>
              <a:t>Southern Univ. New Orleans 	Lite</a:t>
            </a:r>
          </a:p>
          <a:p>
            <a:pPr marL="982980" lvl="2" indent="-342900">
              <a:buFont typeface="Wingdings" panose="05000000000000000000" pitchFamily="2" charset="2"/>
              <a:buChar char="§"/>
            </a:pPr>
            <a:r>
              <a:rPr lang="en-US" sz="2000" dirty="0"/>
              <a:t>Univ. of Holy Cross                        	Lite</a:t>
            </a:r>
          </a:p>
          <a:p>
            <a:pPr marL="982980" lvl="2" indent="-342900">
              <a:buFont typeface="Wingdings" panose="05000000000000000000" pitchFamily="2" charset="2"/>
              <a:buChar char="§"/>
            </a:pPr>
            <a:r>
              <a:rPr lang="en-US" sz="2000" dirty="0"/>
              <a:t>Univ. of Louisiana at Lafayette  	Full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 err="1"/>
              <a:t>Marcive</a:t>
            </a:r>
            <a:r>
              <a:rPr lang="en-US" sz="2000" b="1" dirty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Franciscan Missionaries of Our Lady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La. Tech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LSU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LSU Law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McNeese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Southeastern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Southern Baton Rouge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Southern Law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Univ. of New Orleans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8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Marcive send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Email with download instructions:</a:t>
            </a:r>
          </a:p>
          <a:p>
            <a:endParaRPr lang="en-US" dirty="0"/>
          </a:p>
          <a:p>
            <a:r>
              <a:rPr lang="en-US" sz="2600" dirty="0"/>
              <a:t>A data file produced for you by </a:t>
            </a:r>
            <a:r>
              <a:rPr lang="en-US" sz="2600" dirty="0" err="1"/>
              <a:t>Marcive</a:t>
            </a:r>
            <a:r>
              <a:rPr lang="en-US" sz="2600" dirty="0"/>
              <a:t> is available for pickup over the Internet at</a:t>
            </a:r>
          </a:p>
          <a:p>
            <a:r>
              <a:rPr lang="en-US" sz="2600" u="sng" dirty="0">
                <a:hlinkClick r:id="rId3"/>
              </a:rPr>
              <a:t>ftp://ftp.marcive.com/output/ftp/suboftpx</a:t>
            </a:r>
            <a:endParaRPr lang="en-US" sz="2600" dirty="0"/>
          </a:p>
          <a:p>
            <a:r>
              <a:rPr lang="en-US" sz="2600" dirty="0"/>
              <a:t>For detailed instructions see </a:t>
            </a:r>
            <a:r>
              <a:rPr lang="en-US" sz="2600" u="sng" dirty="0">
                <a:hlinkClick r:id="rId4"/>
              </a:rPr>
              <a:t>http://home.marcive.com/ftp-options/</a:t>
            </a:r>
            <a:endParaRPr lang="en-US" sz="2600" dirty="0"/>
          </a:p>
          <a:p>
            <a:pPr lvl="1"/>
            <a:r>
              <a:rPr lang="en-US" dirty="0"/>
              <a:t> Description: Authority Notification</a:t>
            </a:r>
          </a:p>
          <a:p>
            <a:pPr lvl="1"/>
            <a:r>
              <a:rPr lang="en-US" dirty="0"/>
              <a:t>Directory: /output/ftp/</a:t>
            </a:r>
            <a:r>
              <a:rPr lang="en-US" dirty="0" err="1"/>
              <a:t>sitenameftpx</a:t>
            </a:r>
            <a:endParaRPr lang="en-US" dirty="0"/>
          </a:p>
          <a:p>
            <a:pPr lvl="1"/>
            <a:r>
              <a:rPr lang="en-US" dirty="0"/>
              <a:t> File name: sitenameALL.306</a:t>
            </a:r>
          </a:p>
          <a:p>
            <a:pPr lvl="1"/>
            <a:r>
              <a:rPr lang="en-US" dirty="0"/>
              <a:t>File size: 1210395 bytes</a:t>
            </a:r>
          </a:p>
          <a:p>
            <a:pPr lvl="1"/>
            <a:r>
              <a:rPr lang="en-US" dirty="0"/>
              <a:t>Record count: 168</a:t>
            </a:r>
          </a:p>
          <a:p>
            <a:endParaRPr lang="en-US" sz="2600" dirty="0"/>
          </a:p>
          <a:p>
            <a:r>
              <a:rPr lang="en-US" sz="2600" dirty="0"/>
              <a:t>Alternatively, you may download your file via http by following this link:</a:t>
            </a:r>
          </a:p>
          <a:p>
            <a:r>
              <a:rPr lang="en-US" u="sng" dirty="0">
                <a:hlinkClick r:id="rId5"/>
              </a:rPr>
              <a:t>http://web.marcive.com/httpdownload/?l=ftp&amp;s=suboftpx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352800" y="44958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00569B2-A9FB-4BE2-9097-D9E7F49FD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5562600"/>
            <a:ext cx="5105400" cy="12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3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Now what do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Get</a:t>
            </a:r>
            <a:r>
              <a:rPr lang="en-US" dirty="0"/>
              <a:t> the Authority file</a:t>
            </a:r>
          </a:p>
          <a:p>
            <a:pPr lvl="1"/>
            <a:r>
              <a:rPr lang="en-US" dirty="0"/>
              <a:t>Use the Marcive email</a:t>
            </a:r>
          </a:p>
          <a:p>
            <a:endParaRPr lang="en-US" dirty="0"/>
          </a:p>
          <a:p>
            <a:r>
              <a:rPr lang="en-US" b="1" dirty="0"/>
              <a:t>Add</a:t>
            </a:r>
            <a:r>
              <a:rPr lang="en-US" dirty="0"/>
              <a:t> it to the server (Production or Test)</a:t>
            </a:r>
          </a:p>
          <a:p>
            <a:pPr lvl="1"/>
            <a:r>
              <a:rPr lang="en-US" dirty="0"/>
              <a:t>Use Utilities wizard</a:t>
            </a:r>
          </a:p>
          <a:p>
            <a:endParaRPr lang="en-US" dirty="0"/>
          </a:p>
          <a:p>
            <a:r>
              <a:rPr lang="en-US" b="1" dirty="0"/>
              <a:t>Load</a:t>
            </a:r>
            <a:r>
              <a:rPr lang="en-US" dirty="0"/>
              <a:t> it into the catalog</a:t>
            </a:r>
          </a:p>
          <a:p>
            <a:pPr lvl="1"/>
            <a:r>
              <a:rPr lang="en-US" dirty="0"/>
              <a:t>Use the Report – ‘Authority Load’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9984</TotalTime>
  <Words>1090</Words>
  <Application>Microsoft Office PowerPoint</Application>
  <PresentationFormat>On-screen Show (4:3)</PresentationFormat>
  <Paragraphs>226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Tw Cen MT</vt:lpstr>
      <vt:lpstr>Wingdings</vt:lpstr>
      <vt:lpstr>Wingdings 2</vt:lpstr>
      <vt:lpstr>Median</vt:lpstr>
      <vt:lpstr>I have received the Marcive Authorities file, now what do I do Iodo?”</vt:lpstr>
      <vt:lpstr>How to get Authority records</vt:lpstr>
      <vt:lpstr>SIRSIDYNIX:  FULL &amp; LITE options</vt:lpstr>
      <vt:lpstr>MARCIVE: Authority options</vt:lpstr>
      <vt:lpstr>MARCIVE: Authority options – contd:</vt:lpstr>
      <vt:lpstr>Authority options</vt:lpstr>
      <vt:lpstr>Authority options</vt:lpstr>
      <vt:lpstr>What does Marcive send</vt:lpstr>
      <vt:lpstr>Now what do I do?</vt:lpstr>
      <vt:lpstr>Utilities – MARC Import wizard</vt:lpstr>
      <vt:lpstr>Utilities – MARC Import wizard</vt:lpstr>
      <vt:lpstr>Utilities – Import Log</vt:lpstr>
      <vt:lpstr>Reports – Load Authority Records</vt:lpstr>
      <vt:lpstr>Authority Load Report</vt:lpstr>
      <vt:lpstr>Authority Load Report – subfield 5</vt:lpstr>
      <vt:lpstr>Authority Load Report – subfield 5</vt:lpstr>
      <vt:lpstr>Authority Load Report - finished</vt:lpstr>
      <vt:lpstr>Authority Load Report Results</vt:lpstr>
      <vt:lpstr>Authority Load Report Results</vt:lpstr>
      <vt:lpstr>Name Authority record in catalog</vt:lpstr>
      <vt:lpstr>Subject Authority record in catalog</vt:lpstr>
      <vt:lpstr>After the file is loaded</vt:lpstr>
      <vt:lpstr>‘EntryID not found’</vt:lpstr>
      <vt:lpstr>contd: Entry ID not found</vt:lpstr>
      <vt:lpstr>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  <vt:lpstr>contd: Add Entry ID to an Auth Format</vt:lpstr>
    </vt:vector>
  </TitlesOfParts>
  <Company>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have received the Marcive Authority file, now what do I do ?”</dc:title>
  <dc:creator>zehra</dc:creator>
  <cp:lastModifiedBy>Zehra Zamin</cp:lastModifiedBy>
  <cp:revision>243</cp:revision>
  <dcterms:created xsi:type="dcterms:W3CDTF">2010-09-29T15:31:30Z</dcterms:created>
  <dcterms:modified xsi:type="dcterms:W3CDTF">2020-06-25T19:53:21Z</dcterms:modified>
</cp:coreProperties>
</file>