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30"/>
  </p:notesMasterIdLst>
  <p:sldIdLst>
    <p:sldId id="256" r:id="rId2"/>
    <p:sldId id="275" r:id="rId3"/>
    <p:sldId id="276" r:id="rId4"/>
    <p:sldId id="270" r:id="rId5"/>
    <p:sldId id="271" r:id="rId6"/>
    <p:sldId id="272" r:id="rId7"/>
    <p:sldId id="273" r:id="rId8"/>
    <p:sldId id="274" r:id="rId9"/>
    <p:sldId id="277" r:id="rId10"/>
    <p:sldId id="284" r:id="rId11"/>
    <p:sldId id="262" r:id="rId12"/>
    <p:sldId id="260" r:id="rId13"/>
    <p:sldId id="259" r:id="rId14"/>
    <p:sldId id="257" r:id="rId15"/>
    <p:sldId id="278" r:id="rId16"/>
    <p:sldId id="279" r:id="rId17"/>
    <p:sldId id="280" r:id="rId18"/>
    <p:sldId id="281" r:id="rId19"/>
    <p:sldId id="285" r:id="rId20"/>
    <p:sldId id="286" r:id="rId21"/>
    <p:sldId id="287" r:id="rId22"/>
    <p:sldId id="288" r:id="rId23"/>
    <p:sldId id="265" r:id="rId24"/>
    <p:sldId id="266" r:id="rId25"/>
    <p:sldId id="267" r:id="rId26"/>
    <p:sldId id="268" r:id="rId27"/>
    <p:sldId id="269"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B5B"/>
    <a:srgbClr val="3B5D91"/>
    <a:srgbClr val="EDF1F8"/>
    <a:srgbClr val="2E4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1761" autoAdjust="0"/>
  </p:normalViewPr>
  <p:slideViewPr>
    <p:cSldViewPr snapToGrid="0">
      <p:cViewPr varScale="1">
        <p:scale>
          <a:sx n="58" d="100"/>
          <a:sy n="58" d="100"/>
        </p:scale>
        <p:origin x="96" y="84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7EF23-7D63-4DB1-8204-B3FFB3E07AE4}"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6C7FF-A507-4803-8E87-37C74803AC19}" type="slidenum">
              <a:rPr lang="en-US" smtClean="0"/>
              <a:t>‹#›</a:t>
            </a:fld>
            <a:endParaRPr lang="en-US"/>
          </a:p>
        </p:txBody>
      </p:sp>
    </p:spTree>
    <p:extLst>
      <p:ext uri="{BB962C8B-B14F-4D97-AF65-F5344CB8AC3E}">
        <p14:creationId xmlns:p14="http://schemas.microsoft.com/office/powerpoint/2010/main" val="383781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panel will discuss how interlibrary loan librarians and staff across the state kept academic research going during the pandemic. Our panelists will talk about the personal and technical challenges we faced, how we communicated changes to ILL services to our patrons., and special projects we did. We want to start a conversation. So after our presentations, we’d like ILL folks in the audience to ask questions and share your stories!</a:t>
            </a:r>
          </a:p>
        </p:txBody>
      </p:sp>
      <p:sp>
        <p:nvSpPr>
          <p:cNvPr id="4" name="Slide Number Placeholder 3"/>
          <p:cNvSpPr>
            <a:spLocks noGrp="1"/>
          </p:cNvSpPr>
          <p:nvPr>
            <p:ph type="sldNum" sz="quarter" idx="5"/>
          </p:nvPr>
        </p:nvSpPr>
        <p:spPr/>
        <p:txBody>
          <a:bodyPr/>
          <a:lstStyle/>
          <a:p>
            <a:fld id="{E756C7FF-A507-4803-8E87-37C74803AC19}" type="slidenum">
              <a:rPr lang="en-US" smtClean="0"/>
              <a:t>1</a:t>
            </a:fld>
            <a:endParaRPr lang="en-US"/>
          </a:p>
        </p:txBody>
      </p:sp>
    </p:spTree>
    <p:extLst>
      <p:ext uri="{BB962C8B-B14F-4D97-AF65-F5344CB8AC3E}">
        <p14:creationId xmlns:p14="http://schemas.microsoft.com/office/powerpoint/2010/main" val="338521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a84676c85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a84676c8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US" dirty="0"/>
              <a:t>The default look is fine, but if you want to match your university colors you may want to ask your web department for guidance</a:t>
            </a:r>
            <a:endParaRPr dirty="0"/>
          </a:p>
          <a:p>
            <a:pPr marL="457200" lvl="0" indent="-298450" algn="l" rtl="0">
              <a:spcBef>
                <a:spcPts val="0"/>
              </a:spcBef>
              <a:spcAft>
                <a:spcPts val="0"/>
              </a:spcAft>
              <a:buSzPts val="1100"/>
              <a:buAutoNum type="arabicPeriod"/>
            </a:pPr>
            <a:r>
              <a:rPr lang="en-US" dirty="0"/>
              <a:t>We still had an old setting that made the default delivery of articles print instead of electronic. The departments were also not accurate. I manually deleted all text/SMS notification options since we don’t offer that service.</a:t>
            </a:r>
            <a:endParaRPr dirty="0"/>
          </a:p>
          <a:p>
            <a:pPr marL="457200" lvl="0" indent="-298450" algn="l" rtl="0">
              <a:spcBef>
                <a:spcPts val="0"/>
              </a:spcBef>
              <a:spcAft>
                <a:spcPts val="0"/>
              </a:spcAft>
              <a:buSzPts val="1100"/>
              <a:buAutoNum type="arabicPeriod"/>
            </a:pPr>
            <a:r>
              <a:rPr lang="en-US" dirty="0"/>
              <a:t>I still wanted to use Accept Non English, so I had to add it back in</a:t>
            </a:r>
            <a:endParaRPr dirty="0"/>
          </a:p>
        </p:txBody>
      </p:sp>
      <p:sp>
        <p:nvSpPr>
          <p:cNvPr id="94" name="Google Shape;9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C7FF-A507-4803-8E87-37C74803AC19}" type="slidenum">
              <a:rPr lang="en-US" smtClean="0"/>
              <a:t>3</a:t>
            </a:fld>
            <a:endParaRPr lang="en-US"/>
          </a:p>
        </p:txBody>
      </p:sp>
    </p:spTree>
    <p:extLst>
      <p:ext uri="{BB962C8B-B14F-4D97-AF65-F5344CB8AC3E}">
        <p14:creationId xmlns:p14="http://schemas.microsoft.com/office/powerpoint/2010/main" val="195359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making a custom holdings group in your ILL system with EBOK libraries.</a:t>
            </a:r>
          </a:p>
        </p:txBody>
      </p:sp>
      <p:sp>
        <p:nvSpPr>
          <p:cNvPr id="4" name="Slide Number Placeholder 3"/>
          <p:cNvSpPr>
            <a:spLocks noGrp="1"/>
          </p:cNvSpPr>
          <p:nvPr>
            <p:ph type="sldNum" sz="quarter" idx="5"/>
          </p:nvPr>
        </p:nvSpPr>
        <p:spPr/>
        <p:txBody>
          <a:bodyPr/>
          <a:lstStyle/>
          <a:p>
            <a:fld id="{E756C7FF-A507-4803-8E87-37C74803AC19}" type="slidenum">
              <a:rPr lang="en-US" smtClean="0"/>
              <a:t>11</a:t>
            </a:fld>
            <a:endParaRPr lang="en-US"/>
          </a:p>
        </p:txBody>
      </p:sp>
    </p:spTree>
    <p:extLst>
      <p:ext uri="{BB962C8B-B14F-4D97-AF65-F5344CB8AC3E}">
        <p14:creationId xmlns:p14="http://schemas.microsoft.com/office/powerpoint/2010/main" val="146650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6C7FF-A507-4803-8E87-37C74803AC19}" type="slidenum">
              <a:rPr lang="en-US" smtClean="0"/>
              <a:t>13</a:t>
            </a:fld>
            <a:endParaRPr lang="en-US"/>
          </a:p>
        </p:txBody>
      </p:sp>
    </p:spTree>
    <p:extLst>
      <p:ext uri="{BB962C8B-B14F-4D97-AF65-F5344CB8AC3E}">
        <p14:creationId xmlns:p14="http://schemas.microsoft.com/office/powerpoint/2010/main" val="3168048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Edited lots of templates: Due Soon, Overdue – to tell patrons to drop off but NOT at desk, or mail it back. Also mentioned quarantining books. Pickup Notifications – to explain new pickup procedures</a:t>
            </a:r>
          </a:p>
          <a:p>
            <a:r>
              <a:rPr lang="en-US" dirty="0"/>
              <a:t>We had about 650 items checked out to customer. Emailed all patrons with overdue books before. Many were due before or just after the pandemic closure. We created an </a:t>
            </a:r>
            <a:r>
              <a:rPr lang="en-US" dirty="0" err="1"/>
              <a:t>ILLiad</a:t>
            </a:r>
            <a:r>
              <a:rPr lang="en-US" dirty="0"/>
              <a:t> email template to </a:t>
            </a:r>
            <a:r>
              <a:rPr lang="en-US" dirty="0" err="1"/>
              <a:t>notic</a:t>
            </a:r>
            <a:endParaRPr lang="en-US" dirty="0"/>
          </a:p>
        </p:txBody>
      </p:sp>
      <p:sp>
        <p:nvSpPr>
          <p:cNvPr id="4" name="Slide Number Placeholder 3"/>
          <p:cNvSpPr>
            <a:spLocks noGrp="1"/>
          </p:cNvSpPr>
          <p:nvPr>
            <p:ph type="sldNum" sz="quarter" idx="5"/>
          </p:nvPr>
        </p:nvSpPr>
        <p:spPr/>
        <p:txBody>
          <a:bodyPr/>
          <a:lstStyle/>
          <a:p>
            <a:fld id="{E756C7FF-A507-4803-8E87-37C74803AC19}" type="slidenum">
              <a:rPr lang="en-US" smtClean="0"/>
              <a:t>14</a:t>
            </a:fld>
            <a:endParaRPr lang="en-US"/>
          </a:p>
        </p:txBody>
      </p:sp>
    </p:spTree>
    <p:extLst>
      <p:ext uri="{BB962C8B-B14F-4D97-AF65-F5344CB8AC3E}">
        <p14:creationId xmlns:p14="http://schemas.microsoft.com/office/powerpoint/2010/main" val="401589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a84676c8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a84676c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00800"/>
            <a:ext cx="1219200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endParaRPr lang="en-US" dirty="0"/>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10400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79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12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180" y="6400800"/>
            <a:ext cx="12188825" cy="4572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9" y="4343400"/>
            <a:ext cx="987552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5453" y="5386674"/>
            <a:ext cx="1781299" cy="914400"/>
          </a:xfrm>
          <a:prstGeom prst="rect">
            <a:avLst/>
          </a:prstGeom>
        </p:spPr>
      </p:pic>
    </p:spTree>
    <p:extLst>
      <p:ext uri="{BB962C8B-B14F-4D97-AF65-F5344CB8AC3E}">
        <p14:creationId xmlns:p14="http://schemas.microsoft.com/office/powerpoint/2010/main" val="26546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1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59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4427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ectangle 11"/>
          <p:cNvSpPr/>
          <p:nvPr userDrawn="1"/>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16850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a:prstGeom prst="rect">
            <a:avLst/>
          </a:prstGeom>
        </p:spPr>
        <p:txBody>
          <a:bodyPr/>
          <a:lstStyle>
            <a:lvl1pPr algn="l">
              <a:defRPr/>
            </a:lvl1pPr>
          </a:lstStyle>
          <a:p>
            <a:fld id="{42A54C80-263E-416B-A8E0-580EDEADCBDC}" type="datetimeFigureOut">
              <a:rPr lang="en-US" smtClean="0"/>
              <a:t>10/7/2020</a:t>
            </a:fld>
            <a:endParaRPr lang="en-US" dirty="0"/>
          </a:p>
        </p:txBody>
      </p:sp>
      <p:sp>
        <p:nvSpPr>
          <p:cNvPr id="14" name="TextBox 13"/>
          <p:cNvSpPr txBox="1"/>
          <p:nvPr userDrawn="1"/>
        </p:nvSpPr>
        <p:spPr>
          <a:xfrm>
            <a:off x="95253" y="5520711"/>
            <a:ext cx="2657475" cy="646331"/>
          </a:xfrm>
          <a:prstGeom prst="rect">
            <a:avLst/>
          </a:prstGeom>
          <a:noFill/>
        </p:spPr>
        <p:txBody>
          <a:bodyPr wrap="square" rtlCol="0" anchor="ctr">
            <a:spAutoFit/>
          </a:bodyPr>
          <a:lstStyle/>
          <a:p>
            <a:pPr algn="ctr"/>
            <a:r>
              <a:rPr lang="en-US" sz="1800" dirty="0"/>
              <a:t>October 5-6, 2016</a:t>
            </a:r>
          </a:p>
          <a:p>
            <a:pPr algn="ctr"/>
            <a:r>
              <a:rPr lang="en-US" sz="1800" dirty="0"/>
              <a:t>Baton Rouge, Louisiana</a:t>
            </a:r>
          </a:p>
        </p:txBody>
      </p:sp>
      <p:sp>
        <p:nvSpPr>
          <p:cNvPr id="15" name="TextBox 14"/>
          <p:cNvSpPr txBox="1"/>
          <p:nvPr userDrawn="1"/>
        </p:nvSpPr>
        <p:spPr>
          <a:xfrm>
            <a:off x="10131745" y="6413964"/>
            <a:ext cx="2047875" cy="430887"/>
          </a:xfrm>
          <a:prstGeom prst="rect">
            <a:avLst/>
          </a:prstGeom>
          <a:noFill/>
        </p:spPr>
        <p:txBody>
          <a:bodyPr wrap="square" rtlCol="0" anchor="ctr">
            <a:spAutoFit/>
          </a:bodyPr>
          <a:lstStyle/>
          <a:p>
            <a:pPr algn="ctr"/>
            <a:r>
              <a:rPr lang="en-US" sz="1100" b="1" dirty="0">
                <a:solidFill>
                  <a:schemeClr val="bg2"/>
                </a:solidFill>
                <a:latin typeface="+mj-lt"/>
              </a:rPr>
              <a:t>October 5-6, 2016</a:t>
            </a:r>
          </a:p>
          <a:p>
            <a:pPr algn="ctr"/>
            <a:r>
              <a:rPr lang="en-US" sz="1100" b="1" dirty="0">
                <a:solidFill>
                  <a:schemeClr val="bg2"/>
                </a:solidFill>
                <a:latin typeface="+mj-lt"/>
              </a:rPr>
              <a:t>Baton Rouge, Louisiana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7238" y="5843876"/>
            <a:ext cx="1956887" cy="914400"/>
          </a:xfrm>
          <a:prstGeom prst="rect">
            <a:avLst/>
          </a:prstGeom>
        </p:spPr>
      </p:pic>
    </p:spTree>
    <p:extLst>
      <p:ext uri="{BB962C8B-B14F-4D97-AF65-F5344CB8AC3E}">
        <p14:creationId xmlns:p14="http://schemas.microsoft.com/office/powerpoint/2010/main" val="402042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 y="4953000"/>
            <a:ext cx="12188825" cy="1905000"/>
          </a:xfrm>
          <a:prstGeom prst="rect">
            <a:avLst/>
          </a:prstGeom>
          <a:solidFill>
            <a:srgbClr val="253B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solidFill>
            <a:srgbClr val="EDF1F8"/>
          </a:solidFill>
        </p:spPr>
        <p:txBody>
          <a:bodyPr lIns="457200" tIns="457200"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Tree>
    <p:extLst>
      <p:ext uri="{BB962C8B-B14F-4D97-AF65-F5344CB8AC3E}">
        <p14:creationId xmlns:p14="http://schemas.microsoft.com/office/powerpoint/2010/main" val="383463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53B5B"/>
          </a:solidFill>
          <a:ln>
            <a:solidFill>
              <a:srgbClr val="253B5B"/>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6334316"/>
            <a:ext cx="12191985" cy="66484"/>
          </a:xfrm>
          <a:prstGeom prst="rect">
            <a:avLst/>
          </a:prstGeom>
          <a:solidFill>
            <a:srgbClr val="3B5D9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1193532" y="1737845"/>
            <a:ext cx="9966960" cy="0"/>
          </a:xfrm>
          <a:prstGeom prst="line">
            <a:avLst/>
          </a:prstGeom>
          <a:ln w="6350">
            <a:solidFill>
              <a:srgbClr val="EDF1F8"/>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77239" y="5408412"/>
            <a:ext cx="1956887" cy="914400"/>
          </a:xfrm>
          <a:prstGeom prst="rect">
            <a:avLst/>
          </a:prstGeom>
        </p:spPr>
      </p:pic>
    </p:spTree>
    <p:extLst>
      <p:ext uri="{BB962C8B-B14F-4D97-AF65-F5344CB8AC3E}">
        <p14:creationId xmlns:p14="http://schemas.microsoft.com/office/powerpoint/2010/main" val="39249220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valib.org/c.php?g=836990&amp;p=61373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task.louislibraries.org/hc/en-us/articles/360049032113-ILLiad-Upgrade-to-v-9-1-Summer-20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upport.atlas-sys.com/hc/en-us/articles/360037397593-ILLiad-9-1-New-Fully-Accessible-and-Responsive-Web-Pa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097280" y="758950"/>
            <a:ext cx="10058400" cy="4884996"/>
          </a:xfrm>
        </p:spPr>
        <p:txBody>
          <a:bodyPr>
            <a:noAutofit/>
          </a:bodyPr>
          <a:lstStyle/>
          <a:p>
            <a:pPr>
              <a:lnSpc>
                <a:spcPct val="100000"/>
              </a:lnSpc>
            </a:pPr>
            <a:br>
              <a:rPr lang="en-US" sz="5400" dirty="0"/>
            </a:br>
            <a:br>
              <a:rPr lang="en-US" sz="5400" dirty="0"/>
            </a:br>
            <a:br>
              <a:rPr lang="en-US" sz="5400" dirty="0"/>
            </a:br>
            <a:r>
              <a:rPr lang="en-US" sz="5400" dirty="0"/>
              <a:t>Interlibrary Loan in Turbulent Times:</a:t>
            </a:r>
            <a:br>
              <a:rPr lang="en-US" sz="5400" dirty="0"/>
            </a:br>
            <a:r>
              <a:rPr lang="en-US" sz="2800" dirty="0"/>
              <a:t>Keeping Academic Research Flowing during a Pandemic</a:t>
            </a:r>
            <a:br>
              <a:rPr lang="en-US" sz="2800" dirty="0"/>
            </a:br>
            <a:br>
              <a:rPr lang="en-US" sz="3600" dirty="0"/>
            </a:br>
            <a:r>
              <a:rPr lang="en-US" sz="1800" dirty="0"/>
              <a:t>Regina Foster, Library Specialist Supervisor, Louisiana Tech</a:t>
            </a:r>
            <a:br>
              <a:rPr lang="en-US" sz="1800" dirty="0"/>
            </a:br>
            <a:r>
              <a:rPr lang="en-US" sz="1800" dirty="0"/>
              <a:t>Jacob Fontenot, Head, Interlibrary Loan, LSU Baton Rouge</a:t>
            </a:r>
            <a:br>
              <a:rPr lang="en-US" sz="1800" dirty="0"/>
            </a:br>
            <a:r>
              <a:rPr lang="en-US" sz="1800" dirty="0"/>
              <a:t>Jackie Hawkins, Interlibrary Loan, Northwestern State</a:t>
            </a:r>
            <a:br>
              <a:rPr lang="en-US" sz="1800" dirty="0"/>
            </a:br>
            <a:r>
              <a:rPr lang="en-US" sz="1800" dirty="0"/>
              <a:t>April Rome, Library Specialist, Nicholls State</a:t>
            </a:r>
            <a:br>
              <a:rPr lang="en-US" sz="1800" dirty="0"/>
            </a:br>
            <a:r>
              <a:rPr lang="en-US" sz="1800" dirty="0"/>
              <a:t>Angela Mason, Director for Public Services, Southern University Law Center</a:t>
            </a:r>
            <a:br>
              <a:rPr lang="en-US" sz="1800" dirty="0"/>
            </a:br>
            <a:r>
              <a:rPr lang="en-US" sz="1800" dirty="0"/>
              <a:t>Jessica Perry, ILL Coordinator, Loyola University New Orleans</a:t>
            </a:r>
            <a:br>
              <a:rPr lang="en-US" sz="1800" dirty="0"/>
            </a:br>
            <a:endParaRPr lang="en-US" sz="1800" dirty="0"/>
          </a:p>
        </p:txBody>
      </p:sp>
      <p:sp>
        <p:nvSpPr>
          <p:cNvPr id="15" name="Subtitle 14"/>
          <p:cNvSpPr>
            <a:spLocks noGrp="1"/>
          </p:cNvSpPr>
          <p:nvPr>
            <p:ph type="subTitle" idx="1"/>
          </p:nvPr>
        </p:nvSpPr>
        <p:spPr>
          <a:xfrm>
            <a:off x="1066800" y="5643946"/>
            <a:ext cx="10058400" cy="1143000"/>
          </a:xfrm>
        </p:spPr>
        <p:txBody>
          <a:bodyPr>
            <a:normAutofit/>
          </a:bodyPr>
          <a:lstStyle/>
          <a:p>
            <a:r>
              <a:rPr lang="en-US" dirty="0"/>
              <a:t>October 7</a:t>
            </a:r>
            <a:r>
              <a:rPr lang="en-US" baseline="30000" dirty="0"/>
              <a:t>th</a:t>
            </a:r>
            <a:r>
              <a:rPr lang="en-US" dirty="0"/>
              <a:t>  1:00pm-2:00pm</a:t>
            </a:r>
          </a:p>
        </p:txBody>
      </p:sp>
    </p:spTree>
    <p:extLst>
      <p:ext uri="{BB962C8B-B14F-4D97-AF65-F5344CB8AC3E}">
        <p14:creationId xmlns:p14="http://schemas.microsoft.com/office/powerpoint/2010/main" val="423211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7490-C6A6-42E9-91EF-75EE72C935FF}"/>
              </a:ext>
            </a:extLst>
          </p:cNvPr>
          <p:cNvSpPr>
            <a:spLocks noGrp="1"/>
          </p:cNvSpPr>
          <p:nvPr>
            <p:ph type="title"/>
          </p:nvPr>
        </p:nvSpPr>
        <p:spPr>
          <a:xfrm>
            <a:off x="420130" y="286606"/>
            <a:ext cx="10058400" cy="1450757"/>
          </a:xfrm>
        </p:spPr>
        <p:txBody>
          <a:bodyPr/>
          <a:lstStyle/>
          <a:p>
            <a:r>
              <a:rPr lang="en-US" dirty="0"/>
              <a:t>Bridging the Gap</a:t>
            </a:r>
          </a:p>
        </p:txBody>
      </p:sp>
      <p:sp>
        <p:nvSpPr>
          <p:cNvPr id="3" name="Content Placeholder 2">
            <a:extLst>
              <a:ext uri="{FF2B5EF4-FFF2-40B4-BE49-F238E27FC236}">
                <a16:creationId xmlns:a16="http://schemas.microsoft.com/office/drawing/2014/main" id="{119816FD-BCBE-4E8B-AF91-8AEB7948AD36}"/>
              </a:ext>
            </a:extLst>
          </p:cNvPr>
          <p:cNvSpPr>
            <a:spLocks noGrp="1"/>
          </p:cNvSpPr>
          <p:nvPr>
            <p:ph idx="1"/>
          </p:nvPr>
        </p:nvSpPr>
        <p:spPr>
          <a:xfrm>
            <a:off x="553047" y="1998088"/>
            <a:ext cx="6811579" cy="4217361"/>
          </a:xfrm>
        </p:spPr>
        <p:txBody>
          <a:bodyPr>
            <a:normAutofit/>
          </a:bodyPr>
          <a:lstStyle/>
          <a:p>
            <a:pPr marL="0" indent="0">
              <a:buNone/>
            </a:pPr>
            <a:endParaRPr lang="en-US" dirty="0"/>
          </a:p>
          <a:p>
            <a:pPr marL="0" indent="0">
              <a:buNone/>
            </a:pPr>
            <a:r>
              <a:rPr lang="en-US" dirty="0"/>
              <a:t>On March 17</a:t>
            </a:r>
            <a:r>
              <a:rPr lang="en-US" baseline="30000" dirty="0"/>
              <a:t>th</a:t>
            </a:r>
            <a:r>
              <a:rPr lang="en-US" dirty="0"/>
              <a:t>,  2020 LSU Library closed to staff and patrons. Borrowing print was not possible. Borrowing was reduced to articles and book chapters only.</a:t>
            </a:r>
          </a:p>
          <a:p>
            <a:pPr marL="0" indent="0">
              <a:buNone/>
            </a:pPr>
            <a:endParaRPr lang="en-US" dirty="0"/>
          </a:p>
          <a:p>
            <a:pPr marL="0" indent="0">
              <a:buNone/>
            </a:pPr>
            <a:r>
              <a:rPr lang="en-US" dirty="0"/>
              <a:t>We borrowed over </a:t>
            </a:r>
            <a:r>
              <a:rPr lang="en-US" b="1" dirty="0"/>
              <a:t>7,300</a:t>
            </a:r>
            <a:r>
              <a:rPr lang="en-US" dirty="0"/>
              <a:t> physical items in FY 2019.</a:t>
            </a:r>
          </a:p>
          <a:p>
            <a:pPr marL="0" indent="0">
              <a:buNone/>
            </a:pPr>
            <a:endParaRPr lang="en-US" dirty="0"/>
          </a:p>
          <a:p>
            <a:pPr marL="0" indent="0">
              <a:buNone/>
            </a:pPr>
            <a:r>
              <a:rPr lang="en-US" dirty="0"/>
              <a:t>Whole books are still in demand.</a:t>
            </a:r>
          </a:p>
          <a:p>
            <a:pPr marL="0" indent="0">
              <a:buNone/>
            </a:pPr>
            <a:endParaRPr lang="en-US" dirty="0"/>
          </a:p>
          <a:p>
            <a:pPr marL="0" indent="0">
              <a:buNone/>
            </a:pPr>
            <a:r>
              <a:rPr lang="en-US" dirty="0"/>
              <a:t>We needed to bridge the gap until we could borrow print again….</a:t>
            </a:r>
          </a:p>
          <a:p>
            <a:endParaRPr lang="en-US" dirty="0"/>
          </a:p>
          <a:p>
            <a:endParaRPr lang="en-US" dirty="0"/>
          </a:p>
        </p:txBody>
      </p:sp>
      <p:pic>
        <p:nvPicPr>
          <p:cNvPr id="5" name="Picture 4">
            <a:extLst>
              <a:ext uri="{FF2B5EF4-FFF2-40B4-BE49-F238E27FC236}">
                <a16:creationId xmlns:a16="http://schemas.microsoft.com/office/drawing/2014/main" id="{F1D749A5-B7BE-4A50-A4DC-1B4E61509E20}"/>
              </a:ext>
            </a:extLst>
          </p:cNvPr>
          <p:cNvPicPr>
            <a:picLocks noChangeAspect="1"/>
          </p:cNvPicPr>
          <p:nvPr/>
        </p:nvPicPr>
        <p:blipFill>
          <a:blip r:embed="rId2"/>
          <a:stretch>
            <a:fillRect/>
          </a:stretch>
        </p:blipFill>
        <p:spPr>
          <a:xfrm>
            <a:off x="6939307" y="1011985"/>
            <a:ext cx="4832563" cy="3220393"/>
          </a:xfrm>
          <a:prstGeom prst="rect">
            <a:avLst/>
          </a:prstGeom>
        </p:spPr>
      </p:pic>
    </p:spTree>
    <p:extLst>
      <p:ext uri="{BB962C8B-B14F-4D97-AF65-F5344CB8AC3E}">
        <p14:creationId xmlns:p14="http://schemas.microsoft.com/office/powerpoint/2010/main" val="427825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955589" y="884172"/>
            <a:ext cx="10058400" cy="1450757"/>
          </a:xfrm>
        </p:spPr>
        <p:txBody>
          <a:bodyPr/>
          <a:lstStyle/>
          <a:p>
            <a:r>
              <a:rPr lang="en-US" dirty="0"/>
              <a:t>Alternatives to Print -</a:t>
            </a:r>
            <a:br>
              <a:rPr lang="en-US" dirty="0"/>
            </a:br>
            <a:r>
              <a:rPr lang="en-US" dirty="0" err="1"/>
              <a:t>Ebooks</a:t>
            </a:r>
            <a:r>
              <a:rPr lang="en-US" dirty="0"/>
              <a:t>?</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1066800" y="2394674"/>
            <a:ext cx="10058400" cy="4023360"/>
          </a:xfrm>
        </p:spPr>
        <p:txBody>
          <a:bodyPr>
            <a:normAutofit/>
          </a:bodyPr>
          <a:lstStyle/>
          <a:p>
            <a:pPr marL="0" indent="0">
              <a:buNone/>
            </a:pPr>
            <a:endParaRPr lang="en-US" b="1" dirty="0"/>
          </a:p>
          <a:p>
            <a:pPr marL="0" indent="0">
              <a:buNone/>
            </a:pPr>
            <a:r>
              <a:rPr lang="en-US" b="1" dirty="0"/>
              <a:t>Option #1 Internet Archive’s “National Emergency Library” </a:t>
            </a:r>
          </a:p>
          <a:p>
            <a:pPr marL="0" indent="0">
              <a:buNone/>
            </a:pPr>
            <a:r>
              <a:rPr lang="en-US" dirty="0"/>
              <a:t>Allows checkout. No success. </a:t>
            </a:r>
          </a:p>
          <a:p>
            <a:pPr marL="0" indent="0">
              <a:buNone/>
            </a:pPr>
            <a:r>
              <a:rPr lang="en-US" b="1" dirty="0"/>
              <a:t>Option #2 “EBOK” the OCLC group of </a:t>
            </a:r>
            <a:r>
              <a:rPr lang="en-US" b="1" dirty="0" err="1"/>
              <a:t>ebook</a:t>
            </a:r>
            <a:r>
              <a:rPr lang="en-US" b="1" dirty="0"/>
              <a:t> lenders.</a:t>
            </a:r>
          </a:p>
          <a:p>
            <a:pPr marL="0" indent="0">
              <a:buNone/>
            </a:pPr>
            <a:r>
              <a:rPr lang="en-US" dirty="0"/>
              <a:t>17 libraries. Mostly VIVA (Virginia.) Only select publishers. </a:t>
            </a:r>
          </a:p>
          <a:p>
            <a:pPr marL="0" indent="0">
              <a:buNone/>
            </a:pPr>
            <a:r>
              <a:rPr lang="en-US" dirty="0"/>
              <a:t>Brill, Oxford, Taylor &amp; Francis, Wiley</a:t>
            </a:r>
          </a:p>
          <a:p>
            <a:pPr marL="0" indent="0">
              <a:buNone/>
            </a:pPr>
            <a:r>
              <a:rPr lang="en-US" dirty="0"/>
              <a:t> </a:t>
            </a:r>
            <a:r>
              <a:rPr lang="en-US" dirty="0">
                <a:hlinkClick r:id="rId3"/>
              </a:rPr>
              <a:t>https://vivalib.org/c.php?g=836990&amp;p=6137355</a:t>
            </a:r>
            <a:endParaRPr lang="en-US" dirty="0"/>
          </a:p>
          <a:p>
            <a:pPr marL="0" indent="0">
              <a:buNone/>
            </a:pPr>
            <a:endParaRPr lang="en-US" dirty="0"/>
          </a:p>
        </p:txBody>
      </p:sp>
      <p:pic>
        <p:nvPicPr>
          <p:cNvPr id="5" name="Picture 4">
            <a:extLst>
              <a:ext uri="{FF2B5EF4-FFF2-40B4-BE49-F238E27FC236}">
                <a16:creationId xmlns:a16="http://schemas.microsoft.com/office/drawing/2014/main" id="{C02F41E0-E922-468C-982B-12F7A9015DF8}"/>
              </a:ext>
            </a:extLst>
          </p:cNvPr>
          <p:cNvPicPr>
            <a:picLocks noChangeAspect="1"/>
          </p:cNvPicPr>
          <p:nvPr/>
        </p:nvPicPr>
        <p:blipFill>
          <a:blip r:embed="rId4"/>
          <a:stretch>
            <a:fillRect/>
          </a:stretch>
        </p:blipFill>
        <p:spPr>
          <a:xfrm>
            <a:off x="8692566" y="0"/>
            <a:ext cx="3499434" cy="824428"/>
          </a:xfrm>
          <a:prstGeom prst="rect">
            <a:avLst/>
          </a:prstGeom>
        </p:spPr>
      </p:pic>
    </p:spTree>
    <p:extLst>
      <p:ext uri="{BB962C8B-B14F-4D97-AF65-F5344CB8AC3E}">
        <p14:creationId xmlns:p14="http://schemas.microsoft.com/office/powerpoint/2010/main" val="377153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BCC8CC-FB59-426E-9DD2-4A084BD80DC4}"/>
              </a:ext>
            </a:extLst>
          </p:cNvPr>
          <p:cNvPicPr>
            <a:picLocks noChangeAspect="1"/>
          </p:cNvPicPr>
          <p:nvPr/>
        </p:nvPicPr>
        <p:blipFill>
          <a:blip r:embed="rId2"/>
          <a:stretch>
            <a:fillRect/>
          </a:stretch>
        </p:blipFill>
        <p:spPr>
          <a:xfrm>
            <a:off x="0" y="0"/>
            <a:ext cx="8709742" cy="6858000"/>
          </a:xfrm>
          <a:prstGeom prst="rect">
            <a:avLst/>
          </a:prstGeom>
        </p:spPr>
      </p:pic>
      <p:sp>
        <p:nvSpPr>
          <p:cNvPr id="7" name="TextBox 6">
            <a:extLst>
              <a:ext uri="{FF2B5EF4-FFF2-40B4-BE49-F238E27FC236}">
                <a16:creationId xmlns:a16="http://schemas.microsoft.com/office/drawing/2014/main" id="{3E6C8027-3574-4E10-9712-03572D42660B}"/>
              </a:ext>
            </a:extLst>
          </p:cNvPr>
          <p:cNvSpPr txBox="1"/>
          <p:nvPr/>
        </p:nvSpPr>
        <p:spPr>
          <a:xfrm>
            <a:off x="3733800" y="342899"/>
            <a:ext cx="4286250" cy="369332"/>
          </a:xfrm>
          <a:prstGeom prst="rect">
            <a:avLst/>
          </a:prstGeom>
          <a:noFill/>
        </p:spPr>
        <p:txBody>
          <a:bodyPr wrap="square" rtlCol="0">
            <a:spAutoFit/>
          </a:bodyPr>
          <a:lstStyle/>
          <a:p>
            <a:r>
              <a:rPr lang="en-US"/>
              <a:t>https://illpolicies.oclc.org/</a:t>
            </a:r>
            <a:endParaRPr lang="en-US" dirty="0"/>
          </a:p>
        </p:txBody>
      </p:sp>
      <p:pic>
        <p:nvPicPr>
          <p:cNvPr id="10" name="Picture 9">
            <a:extLst>
              <a:ext uri="{FF2B5EF4-FFF2-40B4-BE49-F238E27FC236}">
                <a16:creationId xmlns:a16="http://schemas.microsoft.com/office/drawing/2014/main" id="{CDB90439-9525-4F83-854C-19D50DDA7603}"/>
              </a:ext>
            </a:extLst>
          </p:cNvPr>
          <p:cNvPicPr>
            <a:picLocks noChangeAspect="1"/>
          </p:cNvPicPr>
          <p:nvPr/>
        </p:nvPicPr>
        <p:blipFill>
          <a:blip r:embed="rId3"/>
          <a:stretch>
            <a:fillRect/>
          </a:stretch>
        </p:blipFill>
        <p:spPr>
          <a:xfrm>
            <a:off x="8692566" y="0"/>
            <a:ext cx="3499434" cy="824428"/>
          </a:xfrm>
          <a:prstGeom prst="rect">
            <a:avLst/>
          </a:prstGeom>
        </p:spPr>
      </p:pic>
    </p:spTree>
    <p:extLst>
      <p:ext uri="{BB962C8B-B14F-4D97-AF65-F5344CB8AC3E}">
        <p14:creationId xmlns:p14="http://schemas.microsoft.com/office/powerpoint/2010/main" val="332656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a:xfrm>
            <a:off x="382905" y="492554"/>
            <a:ext cx="9837420" cy="1037368"/>
          </a:xfrm>
        </p:spPr>
        <p:txBody>
          <a:bodyPr>
            <a:normAutofit fontScale="90000"/>
          </a:bodyPr>
          <a:lstStyle/>
          <a:p>
            <a:r>
              <a:rPr lang="en-US" dirty="0"/>
              <a:t>Options for Patrons: </a:t>
            </a:r>
            <a:br>
              <a:rPr lang="en-US" dirty="0"/>
            </a:br>
            <a:r>
              <a:rPr lang="en-US" dirty="0"/>
              <a:t>Email Template</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a:xfrm>
            <a:off x="478155" y="1693334"/>
            <a:ext cx="10551795" cy="4478866"/>
          </a:xfrm>
        </p:spPr>
        <p:txBody>
          <a:bodyPr>
            <a:normAutofit/>
          </a:bodyPr>
          <a:lstStyle/>
          <a:p>
            <a:pPr marL="0" indent="0">
              <a:buNone/>
            </a:pPr>
            <a:r>
              <a:rPr lang="en-US" b="1" dirty="0"/>
              <a:t>1) Hold </a:t>
            </a:r>
            <a:r>
              <a:rPr lang="en-US" dirty="0"/>
              <a:t>(request after library reopens)</a:t>
            </a:r>
          </a:p>
          <a:p>
            <a:pPr marL="0" indent="0">
              <a:buNone/>
            </a:pPr>
            <a:r>
              <a:rPr lang="en-US" b="1" dirty="0"/>
              <a:t>2) Scan </a:t>
            </a:r>
            <a:r>
              <a:rPr lang="en-US" dirty="0"/>
              <a:t>(selected chapters)</a:t>
            </a:r>
          </a:p>
          <a:p>
            <a:pPr marL="0" indent="0">
              <a:buNone/>
            </a:pPr>
            <a:r>
              <a:rPr lang="en-US" b="1" dirty="0"/>
              <a:t>3) Cancel</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4D98EB4A-6824-4037-9162-60FF89A31B22}"/>
              </a:ext>
            </a:extLst>
          </p:cNvPr>
          <p:cNvPicPr>
            <a:picLocks noChangeAspect="1"/>
          </p:cNvPicPr>
          <p:nvPr/>
        </p:nvPicPr>
        <p:blipFill>
          <a:blip r:embed="rId3"/>
          <a:stretch>
            <a:fillRect/>
          </a:stretch>
        </p:blipFill>
        <p:spPr>
          <a:xfrm>
            <a:off x="382905" y="3057526"/>
            <a:ext cx="9772211" cy="3045884"/>
          </a:xfrm>
          <a:prstGeom prst="rect">
            <a:avLst/>
          </a:prstGeom>
        </p:spPr>
      </p:pic>
      <p:pic>
        <p:nvPicPr>
          <p:cNvPr id="7" name="Picture 6">
            <a:extLst>
              <a:ext uri="{FF2B5EF4-FFF2-40B4-BE49-F238E27FC236}">
                <a16:creationId xmlns:a16="http://schemas.microsoft.com/office/drawing/2014/main" id="{A9984464-BFAC-4683-B192-D1C85D733407}"/>
              </a:ext>
            </a:extLst>
          </p:cNvPr>
          <p:cNvPicPr>
            <a:picLocks noChangeAspect="1"/>
          </p:cNvPicPr>
          <p:nvPr/>
        </p:nvPicPr>
        <p:blipFill>
          <a:blip r:embed="rId4"/>
          <a:stretch>
            <a:fillRect/>
          </a:stretch>
        </p:blipFill>
        <p:spPr>
          <a:xfrm>
            <a:off x="8692566" y="0"/>
            <a:ext cx="3499434" cy="824428"/>
          </a:xfrm>
          <a:prstGeom prst="rect">
            <a:avLst/>
          </a:prstGeom>
        </p:spPr>
      </p:pic>
    </p:spTree>
    <p:extLst>
      <p:ext uri="{BB962C8B-B14F-4D97-AF65-F5344CB8AC3E}">
        <p14:creationId xmlns:p14="http://schemas.microsoft.com/office/powerpoint/2010/main" val="146879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B112B-D3DD-4496-BCCE-1718CD63C423}"/>
              </a:ext>
            </a:extLst>
          </p:cNvPr>
          <p:cNvSpPr>
            <a:spLocks noGrp="1"/>
          </p:cNvSpPr>
          <p:nvPr>
            <p:ph idx="1"/>
          </p:nvPr>
        </p:nvSpPr>
        <p:spPr>
          <a:xfrm>
            <a:off x="-3623001" y="1733089"/>
            <a:ext cx="10058400" cy="402336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EF916B78-CF33-4131-90D3-70EDC4B917B4}"/>
              </a:ext>
            </a:extLst>
          </p:cNvPr>
          <p:cNvPicPr>
            <a:picLocks noChangeAspect="1"/>
          </p:cNvPicPr>
          <p:nvPr/>
        </p:nvPicPr>
        <p:blipFill>
          <a:blip r:embed="rId3"/>
          <a:stretch>
            <a:fillRect/>
          </a:stretch>
        </p:blipFill>
        <p:spPr>
          <a:xfrm>
            <a:off x="8692566" y="0"/>
            <a:ext cx="3499434" cy="824428"/>
          </a:xfrm>
          <a:prstGeom prst="rect">
            <a:avLst/>
          </a:prstGeom>
        </p:spPr>
      </p:pic>
      <p:sp>
        <p:nvSpPr>
          <p:cNvPr id="7" name="Title 1">
            <a:extLst>
              <a:ext uri="{FF2B5EF4-FFF2-40B4-BE49-F238E27FC236}">
                <a16:creationId xmlns:a16="http://schemas.microsoft.com/office/drawing/2014/main" id="{DC39828B-E09F-4603-A21D-864753A5B403}"/>
              </a:ext>
            </a:extLst>
          </p:cNvPr>
          <p:cNvSpPr>
            <a:spLocks noGrp="1"/>
          </p:cNvSpPr>
          <p:nvPr>
            <p:ph type="title"/>
          </p:nvPr>
        </p:nvSpPr>
        <p:spPr>
          <a:xfrm>
            <a:off x="336082" y="0"/>
            <a:ext cx="9837420" cy="1037368"/>
          </a:xfrm>
        </p:spPr>
        <p:txBody>
          <a:bodyPr/>
          <a:lstStyle/>
          <a:p>
            <a:r>
              <a:rPr lang="en-US" dirty="0"/>
              <a:t>Reopening!</a:t>
            </a:r>
          </a:p>
        </p:txBody>
      </p:sp>
      <p:sp>
        <p:nvSpPr>
          <p:cNvPr id="12" name="Content Placeholder 2">
            <a:extLst>
              <a:ext uri="{FF2B5EF4-FFF2-40B4-BE49-F238E27FC236}">
                <a16:creationId xmlns:a16="http://schemas.microsoft.com/office/drawing/2014/main" id="{2677F90D-31A0-4D24-8481-0BFA4E14B99D}"/>
              </a:ext>
            </a:extLst>
          </p:cNvPr>
          <p:cNvSpPr txBox="1">
            <a:spLocks/>
          </p:cNvSpPr>
          <p:nvPr/>
        </p:nvSpPr>
        <p:spPr>
          <a:xfrm>
            <a:off x="637762" y="5882032"/>
            <a:ext cx="7142206" cy="443417"/>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Next: Angela Mason at Southern University Law Center</a:t>
            </a:r>
            <a:endParaRPr lang="en-US" b="1" dirty="0"/>
          </a:p>
        </p:txBody>
      </p:sp>
      <p:sp>
        <p:nvSpPr>
          <p:cNvPr id="9" name="Content Placeholder 2">
            <a:extLst>
              <a:ext uri="{FF2B5EF4-FFF2-40B4-BE49-F238E27FC236}">
                <a16:creationId xmlns:a16="http://schemas.microsoft.com/office/drawing/2014/main" id="{8356DC8C-D5EC-49B0-8BD1-CE1EA9FC4D7E}"/>
              </a:ext>
            </a:extLst>
          </p:cNvPr>
          <p:cNvSpPr txBox="1">
            <a:spLocks/>
          </p:cNvSpPr>
          <p:nvPr/>
        </p:nvSpPr>
        <p:spPr>
          <a:xfrm>
            <a:off x="383883" y="1101551"/>
            <a:ext cx="11490254" cy="4654898"/>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b="1" dirty="0">
              <a:solidFill>
                <a:srgbClr val="7030A0"/>
              </a:solidFill>
            </a:endParaRPr>
          </a:p>
          <a:p>
            <a:pPr marL="0" indent="0">
              <a:buFont typeface="Calibri" panose="020F0502020204030204" pitchFamily="34" charset="0"/>
              <a:buNone/>
            </a:pPr>
            <a:r>
              <a:rPr lang="en-US" sz="2800" b="1" dirty="0">
                <a:solidFill>
                  <a:srgbClr val="7030A0"/>
                </a:solidFill>
              </a:rPr>
              <a:t>Reopened for patron pickup on June 10</a:t>
            </a:r>
            <a:r>
              <a:rPr lang="en-US" sz="2800" b="1" baseline="30000" dirty="0">
                <a:solidFill>
                  <a:srgbClr val="7030A0"/>
                </a:solidFill>
              </a:rPr>
              <a:t>th</a:t>
            </a:r>
            <a:r>
              <a:rPr lang="en-US" sz="2800" b="1" dirty="0">
                <a:solidFill>
                  <a:srgbClr val="7030A0"/>
                </a:solidFill>
              </a:rPr>
              <a:t>!</a:t>
            </a:r>
          </a:p>
          <a:p>
            <a:pPr>
              <a:buFontTx/>
              <a:buChar char="-"/>
            </a:pPr>
            <a:r>
              <a:rPr lang="en-US" dirty="0"/>
              <a:t>Sent pickup notice for every book on the ILL Holds shelf. If overdue, we extended the due date to July 1</a:t>
            </a:r>
            <a:r>
              <a:rPr lang="en-US" baseline="30000" dirty="0"/>
              <a:t>st</a:t>
            </a:r>
            <a:r>
              <a:rPr lang="en-US" dirty="0"/>
              <a:t> and circulated it.</a:t>
            </a:r>
          </a:p>
          <a:p>
            <a:pPr>
              <a:buFontTx/>
              <a:buChar char="-"/>
            </a:pPr>
            <a:r>
              <a:rPr lang="en-US" dirty="0"/>
              <a:t>* Included new library pickup hours and </a:t>
            </a:r>
            <a:r>
              <a:rPr lang="en-US" dirty="0" err="1"/>
              <a:t>Covid</a:t>
            </a:r>
            <a:r>
              <a:rPr lang="en-US" dirty="0"/>
              <a:t> safety instructions in the notice.</a:t>
            </a:r>
          </a:p>
          <a:p>
            <a:pPr>
              <a:buFontTx/>
              <a:buChar char="-"/>
            </a:pPr>
            <a:endParaRPr lang="en-US" dirty="0"/>
          </a:p>
          <a:p>
            <a:pPr marL="0" indent="0">
              <a:buNone/>
            </a:pPr>
            <a:r>
              <a:rPr lang="en-US" b="1" dirty="0"/>
              <a:t>Patron Returns</a:t>
            </a:r>
          </a:p>
          <a:p>
            <a:pPr marL="0" indent="0">
              <a:buNone/>
            </a:pPr>
            <a:r>
              <a:rPr lang="en-US" dirty="0"/>
              <a:t>In July we had ~700 books checked out to patrons. About 600 were overdue. Did not want to receive all them back first week of Fall. Sent overdue notice asking patrons to return the books. Had a deluge of returns in late July and early August.</a:t>
            </a:r>
          </a:p>
        </p:txBody>
      </p:sp>
    </p:spTree>
    <p:extLst>
      <p:ext uri="{BB962C8B-B14F-4D97-AF65-F5344CB8AC3E}">
        <p14:creationId xmlns:p14="http://schemas.microsoft.com/office/powerpoint/2010/main" val="389159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033549" y="1259379"/>
            <a:ext cx="10058400" cy="3566160"/>
          </a:xfrm>
        </p:spPr>
        <p:txBody>
          <a:bodyPr>
            <a:noAutofit/>
          </a:bodyPr>
          <a:lstStyle/>
          <a:p>
            <a:r>
              <a:rPr lang="en-US" sz="5400" dirty="0"/>
              <a:t>Remoting In</a:t>
            </a:r>
            <a:br>
              <a:rPr lang="en-US" sz="5400" dirty="0"/>
            </a:br>
            <a:br>
              <a:rPr lang="en-US" sz="5400" dirty="0"/>
            </a:br>
            <a:r>
              <a:rPr lang="en-US" sz="2800" dirty="0"/>
              <a:t>Angela Mason</a:t>
            </a:r>
            <a:br>
              <a:rPr lang="en-US" sz="2800" dirty="0"/>
            </a:br>
            <a:r>
              <a:rPr lang="en-US" sz="2800" dirty="0"/>
              <a:t>Assistant Director for Public Services</a:t>
            </a:r>
            <a:br>
              <a:rPr lang="en-US" sz="2800" dirty="0"/>
            </a:br>
            <a:r>
              <a:rPr lang="en-US" sz="2800" dirty="0"/>
              <a:t>Oliver B. Spellman Law Library</a:t>
            </a:r>
            <a:br>
              <a:rPr lang="en-US" sz="2800" dirty="0"/>
            </a:br>
            <a:r>
              <a:rPr lang="en-US" sz="2800" dirty="0"/>
              <a:t>Southern University Law Center</a:t>
            </a:r>
            <a:br>
              <a:rPr lang="en-US" sz="2800" dirty="0"/>
            </a:br>
            <a:endParaRPr lang="en-US" sz="2800" dirty="0"/>
          </a:p>
        </p:txBody>
      </p:sp>
      <p:sp>
        <p:nvSpPr>
          <p:cNvPr id="15" name="Subtitle 14"/>
          <p:cNvSpPr>
            <a:spLocks noGrp="1"/>
          </p:cNvSpPr>
          <p:nvPr>
            <p:ph type="subTitle" idx="1"/>
          </p:nvPr>
        </p:nvSpPr>
        <p:spPr>
          <a:xfrm>
            <a:off x="1033549" y="4628615"/>
            <a:ext cx="10058400" cy="1143000"/>
          </a:xfrm>
        </p:spPr>
        <p:txBody>
          <a:bodyPr>
            <a:normAutofit/>
          </a:bodyPr>
          <a:lstStyle/>
          <a:p>
            <a:r>
              <a:rPr lang="en-US" dirty="0"/>
              <a:t>October 7, 2020</a:t>
            </a:r>
          </a:p>
        </p:txBody>
      </p:sp>
    </p:spTree>
    <p:extLst>
      <p:ext uri="{BB962C8B-B14F-4D97-AF65-F5344CB8AC3E}">
        <p14:creationId xmlns:p14="http://schemas.microsoft.com/office/powerpoint/2010/main" val="273337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a:t>Working Through the Process</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p:txBody>
          <a:bodyPr/>
          <a:lstStyle/>
          <a:p>
            <a:pPr>
              <a:buFont typeface="Wingdings" panose="05000000000000000000" pitchFamily="2" charset="2"/>
              <a:buChar char="§"/>
            </a:pPr>
            <a:r>
              <a:rPr lang="en-US" dirty="0"/>
              <a:t>Initial Support from IT </a:t>
            </a:r>
          </a:p>
          <a:p>
            <a:pPr lvl="1">
              <a:buFont typeface="Wingdings" panose="05000000000000000000" pitchFamily="2" charset="2"/>
              <a:buChar char="§"/>
            </a:pPr>
            <a:r>
              <a:rPr lang="en-US" dirty="0"/>
              <a:t> Small department</a:t>
            </a:r>
          </a:p>
          <a:p>
            <a:pPr lvl="1">
              <a:buFont typeface="Wingdings" panose="05000000000000000000" pitchFamily="2" charset="2"/>
              <a:buChar char="§"/>
            </a:pPr>
            <a:r>
              <a:rPr lang="en-US" dirty="0"/>
              <a:t>Very busy transitioning everyone</a:t>
            </a:r>
          </a:p>
          <a:p>
            <a:pPr marL="201159" lvl="1" indent="0">
              <a:buNone/>
            </a:pPr>
            <a:endParaRPr lang="en-US" dirty="0"/>
          </a:p>
          <a:p>
            <a:pPr>
              <a:buFont typeface="Wingdings" panose="05000000000000000000" pitchFamily="2" charset="2"/>
              <a:buChar char="§"/>
            </a:pPr>
            <a:r>
              <a:rPr lang="en-US" dirty="0"/>
              <a:t>Figuring Out Our Best Option</a:t>
            </a:r>
          </a:p>
          <a:p>
            <a:pPr lvl="1">
              <a:buFont typeface="Wingdings" panose="05000000000000000000" pitchFamily="2" charset="2"/>
              <a:buChar char="§"/>
            </a:pPr>
            <a:r>
              <a:rPr lang="en-US" dirty="0"/>
              <a:t>RDP</a:t>
            </a:r>
          </a:p>
          <a:p>
            <a:pPr lvl="1">
              <a:buFont typeface="Wingdings" panose="05000000000000000000" pitchFamily="2" charset="2"/>
              <a:buChar char="§"/>
            </a:pPr>
            <a:r>
              <a:rPr lang="en-US" dirty="0"/>
              <a:t>VPN</a:t>
            </a:r>
          </a:p>
          <a:p>
            <a:pPr lvl="1">
              <a:buFont typeface="Wingdings" panose="05000000000000000000" pitchFamily="2" charset="2"/>
              <a:buChar char="§"/>
            </a:pPr>
            <a:r>
              <a:rPr lang="en-US" dirty="0"/>
              <a:t>Whitelisting IP address</a:t>
            </a:r>
          </a:p>
          <a:p>
            <a:pPr>
              <a:buFont typeface="Wingdings" panose="05000000000000000000" pitchFamily="2" charset="2"/>
              <a:buChar char="§"/>
            </a:pPr>
            <a:endParaRPr lang="en-US" dirty="0"/>
          </a:p>
          <a:p>
            <a:pPr>
              <a:buFont typeface="Wingdings" panose="05000000000000000000" pitchFamily="2" charset="2"/>
              <a:buChar char="§"/>
            </a:pPr>
            <a:r>
              <a:rPr lang="en-US" dirty="0"/>
              <a:t>MAC Compatibility Issue</a:t>
            </a:r>
          </a:p>
          <a:p>
            <a:pPr lvl="2">
              <a:buFont typeface="Wingdings" panose="05000000000000000000" pitchFamily="2" charset="2"/>
              <a:buChar char="§"/>
            </a:pPr>
            <a:endParaRPr lang="en-US" dirty="0"/>
          </a:p>
          <a:p>
            <a:pPr lvl="1">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157071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9301-6EB1-460A-8AD3-4D0B18F28614}"/>
              </a:ext>
            </a:extLst>
          </p:cNvPr>
          <p:cNvSpPr>
            <a:spLocks noGrp="1"/>
          </p:cNvSpPr>
          <p:nvPr>
            <p:ph type="title"/>
          </p:nvPr>
        </p:nvSpPr>
        <p:spPr/>
        <p:txBody>
          <a:bodyPr/>
          <a:lstStyle/>
          <a:p>
            <a:r>
              <a:rPr lang="en-US" dirty="0"/>
              <a:t>The Result</a:t>
            </a:r>
          </a:p>
        </p:txBody>
      </p:sp>
      <p:sp>
        <p:nvSpPr>
          <p:cNvPr id="3" name="Content Placeholder 2">
            <a:extLst>
              <a:ext uri="{FF2B5EF4-FFF2-40B4-BE49-F238E27FC236}">
                <a16:creationId xmlns:a16="http://schemas.microsoft.com/office/drawing/2014/main" id="{FEC51C1C-B2EE-4BE2-B823-70FBF1FA8808}"/>
              </a:ext>
            </a:extLst>
          </p:cNvPr>
          <p:cNvSpPr>
            <a:spLocks noGrp="1"/>
          </p:cNvSpPr>
          <p:nvPr>
            <p:ph idx="1"/>
          </p:nvPr>
        </p:nvSpPr>
        <p:spPr>
          <a:xfrm>
            <a:off x="1097280" y="1845734"/>
            <a:ext cx="10058400" cy="1317596"/>
          </a:xfrm>
        </p:spPr>
        <p:txBody>
          <a:bodyPr/>
          <a:lstStyle/>
          <a:p>
            <a:pPr marL="0" indent="0">
              <a:buNone/>
            </a:pPr>
            <a:r>
              <a:rPr lang="en-US" dirty="0"/>
              <a:t>One Librarian – Access from Home</a:t>
            </a:r>
          </a:p>
          <a:p>
            <a:pPr marL="0" indent="0">
              <a:buNone/>
            </a:pPr>
            <a:r>
              <a:rPr lang="en-US" dirty="0"/>
              <a:t>One Librarian – Periodically Working from the Office</a:t>
            </a:r>
          </a:p>
        </p:txBody>
      </p:sp>
      <p:sp>
        <p:nvSpPr>
          <p:cNvPr id="4" name="Content Placeholder 2">
            <a:extLst>
              <a:ext uri="{FF2B5EF4-FFF2-40B4-BE49-F238E27FC236}">
                <a16:creationId xmlns:a16="http://schemas.microsoft.com/office/drawing/2014/main" id="{279ED9C1-0122-40FE-962F-D7A1E3CD9010}"/>
              </a:ext>
            </a:extLst>
          </p:cNvPr>
          <p:cNvSpPr txBox="1">
            <a:spLocks/>
          </p:cNvSpPr>
          <p:nvPr/>
        </p:nvSpPr>
        <p:spPr>
          <a:xfrm>
            <a:off x="1198606" y="5593950"/>
            <a:ext cx="8353167" cy="522645"/>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25606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Learned &amp; </a:t>
            </a:r>
            <a:br>
              <a:rPr lang="en-US" dirty="0"/>
            </a:br>
            <a:r>
              <a:rPr lang="en-US" dirty="0"/>
              <a:t>What I Would Do Differently</a:t>
            </a:r>
          </a:p>
        </p:txBody>
      </p:sp>
      <p:sp>
        <p:nvSpPr>
          <p:cNvPr id="3" name="Content Placeholder 2"/>
          <p:cNvSpPr>
            <a:spLocks noGrp="1"/>
          </p:cNvSpPr>
          <p:nvPr>
            <p:ph idx="1"/>
          </p:nvPr>
        </p:nvSpPr>
        <p:spPr>
          <a:xfrm>
            <a:off x="701865" y="5339935"/>
            <a:ext cx="4883389" cy="480097"/>
          </a:xfrm>
        </p:spPr>
        <p:txBody>
          <a:bodyPr/>
          <a:lstStyle/>
          <a:p>
            <a:pPr marL="0" indent="0">
              <a:buNone/>
            </a:pPr>
            <a:r>
              <a:rPr lang="en-US" dirty="0"/>
              <a:t>Next: Jackie Hawkins from NSU</a:t>
            </a:r>
          </a:p>
        </p:txBody>
      </p:sp>
      <p:sp>
        <p:nvSpPr>
          <p:cNvPr id="4" name="Content Placeholder 2">
            <a:extLst>
              <a:ext uri="{FF2B5EF4-FFF2-40B4-BE49-F238E27FC236}">
                <a16:creationId xmlns:a16="http://schemas.microsoft.com/office/drawing/2014/main" id="{08D26AE6-DB99-4511-B98C-88EC43E699F1}"/>
              </a:ext>
            </a:extLst>
          </p:cNvPr>
          <p:cNvSpPr txBox="1">
            <a:spLocks/>
          </p:cNvSpPr>
          <p:nvPr/>
        </p:nvSpPr>
        <p:spPr>
          <a:xfrm>
            <a:off x="1249680" y="1998134"/>
            <a:ext cx="10058400" cy="1268169"/>
          </a:xfrm>
          <a:prstGeom prst="rect">
            <a:avLst/>
          </a:prstGeom>
        </p:spPr>
        <p:txBody>
          <a:bodyPr vert="horz" lIns="0" tIns="45720" rIns="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t>Following-up with IT more earlier on.</a:t>
            </a:r>
          </a:p>
          <a:p>
            <a:pPr marL="0" indent="0">
              <a:buFont typeface="Calibri" panose="020F0502020204030204" pitchFamily="34" charset="0"/>
              <a:buNone/>
            </a:pPr>
            <a:r>
              <a:rPr lang="en-US"/>
              <a:t>Communicating with other libraries</a:t>
            </a:r>
            <a:endParaRPr lang="en-US" dirty="0"/>
          </a:p>
        </p:txBody>
      </p:sp>
    </p:spTree>
    <p:extLst>
      <p:ext uri="{BB962C8B-B14F-4D97-AF65-F5344CB8AC3E}">
        <p14:creationId xmlns:p14="http://schemas.microsoft.com/office/powerpoint/2010/main" val="1073602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097280" y="2281806"/>
            <a:ext cx="10058400" cy="2043306"/>
          </a:xfrm>
        </p:spPr>
        <p:txBody>
          <a:bodyPr>
            <a:noAutofit/>
          </a:bodyPr>
          <a:lstStyle/>
          <a:p>
            <a:r>
              <a:rPr lang="en-US" sz="5400" dirty="0"/>
              <a:t>How </a:t>
            </a:r>
            <a:r>
              <a:rPr lang="en-US" sz="5400" b="1" dirty="0">
                <a:solidFill>
                  <a:srgbClr val="7030A0"/>
                </a:solidFill>
                <a:latin typeface="Adobe Devanagari" panose="02040503050201020203" pitchFamily="18" charset="0"/>
                <a:cs typeface="Adobe Devanagari" panose="02040503050201020203" pitchFamily="18" charset="0"/>
              </a:rPr>
              <a:t>NSU</a:t>
            </a:r>
            <a:r>
              <a:rPr lang="en-US" sz="5400" dirty="0"/>
              <a:t> ILL kept services going during the closure</a:t>
            </a:r>
            <a:br>
              <a:rPr lang="en-US" sz="5400" dirty="0"/>
            </a:br>
            <a:br>
              <a:rPr lang="en-US" sz="5400" dirty="0"/>
            </a:br>
            <a:r>
              <a:rPr lang="en-US" sz="2800" dirty="0"/>
              <a:t>Jackie M Hawkins, Library Specialist</a:t>
            </a:r>
          </a:p>
        </p:txBody>
      </p:sp>
      <p:sp>
        <p:nvSpPr>
          <p:cNvPr id="15" name="Subtitle 14"/>
          <p:cNvSpPr>
            <a:spLocks noGrp="1"/>
          </p:cNvSpPr>
          <p:nvPr>
            <p:ph type="subTitle" idx="1"/>
          </p:nvPr>
        </p:nvSpPr>
        <p:spPr/>
        <p:txBody>
          <a:bodyPr>
            <a:normAutofit/>
          </a:bodyPr>
          <a:lstStyle/>
          <a:p>
            <a:r>
              <a:rPr lang="en-US" dirty="0"/>
              <a:t>October 7, 2020</a:t>
            </a:r>
          </a:p>
        </p:txBody>
      </p:sp>
      <p:pic>
        <p:nvPicPr>
          <p:cNvPr id="4" name="Picture 3">
            <a:extLst>
              <a:ext uri="{FF2B5EF4-FFF2-40B4-BE49-F238E27FC236}">
                <a16:creationId xmlns:a16="http://schemas.microsoft.com/office/drawing/2014/main" id="{9D0702CC-A113-4C7F-B964-AC6C45D52D4A}"/>
              </a:ext>
            </a:extLst>
          </p:cNvPr>
          <p:cNvPicPr/>
          <p:nvPr/>
        </p:nvPicPr>
        <p:blipFill>
          <a:blip r:embed="rId2"/>
          <a:stretch>
            <a:fillRect/>
          </a:stretch>
        </p:blipFill>
        <p:spPr>
          <a:xfrm>
            <a:off x="9039225" y="411183"/>
            <a:ext cx="2130437" cy="722292"/>
          </a:xfrm>
          <a:prstGeom prst="rect">
            <a:avLst/>
          </a:prstGeom>
        </p:spPr>
      </p:pic>
    </p:spTree>
    <p:extLst>
      <p:ext uri="{BB962C8B-B14F-4D97-AF65-F5344CB8AC3E}">
        <p14:creationId xmlns:p14="http://schemas.microsoft.com/office/powerpoint/2010/main" val="106296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729578-0B9B-4304-8410-C17859A42BE8}"/>
              </a:ext>
            </a:extLst>
          </p:cNvPr>
          <p:cNvPicPr>
            <a:picLocks noChangeAspect="1"/>
          </p:cNvPicPr>
          <p:nvPr/>
        </p:nvPicPr>
        <p:blipFill>
          <a:blip r:embed="rId2"/>
          <a:stretch>
            <a:fillRect/>
          </a:stretch>
        </p:blipFill>
        <p:spPr>
          <a:xfrm>
            <a:off x="-1412727" y="-2268253"/>
            <a:ext cx="11478979" cy="8609235"/>
          </a:xfrm>
          <a:prstGeom prst="rect">
            <a:avLst/>
          </a:prstGeom>
          <a:effectLst>
            <a:softEdge rad="317500"/>
          </a:effectLst>
        </p:spPr>
      </p:pic>
      <p:sp>
        <p:nvSpPr>
          <p:cNvPr id="9" name="Rectangle 8">
            <a:extLst>
              <a:ext uri="{FF2B5EF4-FFF2-40B4-BE49-F238E27FC236}">
                <a16:creationId xmlns:a16="http://schemas.microsoft.com/office/drawing/2014/main" id="{AE9587DD-ADFA-4CE5-ACCC-A37A9CDEA921}"/>
              </a:ext>
            </a:extLst>
          </p:cNvPr>
          <p:cNvSpPr/>
          <p:nvPr/>
        </p:nvSpPr>
        <p:spPr>
          <a:xfrm>
            <a:off x="504202" y="2529556"/>
            <a:ext cx="6698282" cy="2982482"/>
          </a:xfrm>
          <a:prstGeom prst="rect">
            <a:avLst/>
          </a:prstGeom>
          <a:solidFill>
            <a:schemeClr val="bg2"/>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ctrTitle"/>
          </p:nvPr>
        </p:nvSpPr>
        <p:spPr>
          <a:xfrm>
            <a:off x="1097280" y="758952"/>
            <a:ext cx="10058400" cy="3566160"/>
          </a:xfrm>
        </p:spPr>
        <p:txBody>
          <a:bodyPr>
            <a:noAutofit/>
          </a:bodyPr>
          <a:lstStyle/>
          <a:p>
            <a:r>
              <a:rPr lang="en-US" sz="5400" dirty="0"/>
              <a:t>April B. Rome</a:t>
            </a:r>
            <a:br>
              <a:rPr lang="en-US" sz="5400" dirty="0"/>
            </a:br>
            <a:r>
              <a:rPr lang="en-US" sz="2800" dirty="0"/>
              <a:t>Library Specialist 3</a:t>
            </a:r>
          </a:p>
        </p:txBody>
      </p:sp>
      <p:sp>
        <p:nvSpPr>
          <p:cNvPr id="15" name="Subtitle 14"/>
          <p:cNvSpPr>
            <a:spLocks noGrp="1"/>
          </p:cNvSpPr>
          <p:nvPr>
            <p:ph type="subTitle" idx="1"/>
          </p:nvPr>
        </p:nvSpPr>
        <p:spPr/>
        <p:txBody>
          <a:bodyPr>
            <a:normAutofit/>
          </a:bodyPr>
          <a:lstStyle/>
          <a:p>
            <a:r>
              <a:rPr lang="en-US" dirty="0"/>
              <a:t>Nicholls State University</a:t>
            </a:r>
          </a:p>
        </p:txBody>
      </p:sp>
      <p:pic>
        <p:nvPicPr>
          <p:cNvPr id="5" name="Picture 4">
            <a:extLst>
              <a:ext uri="{FF2B5EF4-FFF2-40B4-BE49-F238E27FC236}">
                <a16:creationId xmlns:a16="http://schemas.microsoft.com/office/drawing/2014/main" id="{70BA822C-74D0-4AD7-B38F-622D99543450}"/>
              </a:ext>
            </a:extLst>
          </p:cNvPr>
          <p:cNvPicPr>
            <a:picLocks noChangeAspect="1"/>
          </p:cNvPicPr>
          <p:nvPr/>
        </p:nvPicPr>
        <p:blipFill>
          <a:blip r:embed="rId3"/>
          <a:stretch>
            <a:fillRect/>
          </a:stretch>
        </p:blipFill>
        <p:spPr>
          <a:xfrm>
            <a:off x="10269976" y="2773758"/>
            <a:ext cx="1771407" cy="864101"/>
          </a:xfrm>
          <a:prstGeom prst="rect">
            <a:avLst/>
          </a:prstGeom>
        </p:spPr>
      </p:pic>
    </p:spTree>
    <p:extLst>
      <p:ext uri="{BB962C8B-B14F-4D97-AF65-F5344CB8AC3E}">
        <p14:creationId xmlns:p14="http://schemas.microsoft.com/office/powerpoint/2010/main" val="175230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331F-D698-4DD5-BA37-0DC4A6BC4AEC}"/>
              </a:ext>
            </a:extLst>
          </p:cNvPr>
          <p:cNvSpPr>
            <a:spLocks noGrp="1"/>
          </p:cNvSpPr>
          <p:nvPr>
            <p:ph type="title"/>
          </p:nvPr>
        </p:nvSpPr>
        <p:spPr>
          <a:xfrm>
            <a:off x="1097279" y="352425"/>
            <a:ext cx="10551795" cy="1384939"/>
          </a:xfrm>
        </p:spPr>
        <p:txBody>
          <a:bodyPr/>
          <a:lstStyle/>
          <a:p>
            <a:r>
              <a:rPr lang="en-US" dirty="0"/>
              <a:t>Statistics 2019 vs. 2020</a:t>
            </a:r>
          </a:p>
        </p:txBody>
      </p:sp>
      <p:pic>
        <p:nvPicPr>
          <p:cNvPr id="12" name="Picture 11">
            <a:extLst>
              <a:ext uri="{FF2B5EF4-FFF2-40B4-BE49-F238E27FC236}">
                <a16:creationId xmlns:a16="http://schemas.microsoft.com/office/drawing/2014/main" id="{2019F15F-EEC7-4113-95CE-8095D5986051}"/>
              </a:ext>
            </a:extLst>
          </p:cNvPr>
          <p:cNvPicPr>
            <a:picLocks noChangeAspect="1"/>
          </p:cNvPicPr>
          <p:nvPr/>
        </p:nvPicPr>
        <p:blipFill>
          <a:blip r:embed="rId2"/>
          <a:stretch>
            <a:fillRect/>
          </a:stretch>
        </p:blipFill>
        <p:spPr>
          <a:xfrm>
            <a:off x="9982199" y="243526"/>
            <a:ext cx="1722119" cy="639513"/>
          </a:xfrm>
          <a:prstGeom prst="rect">
            <a:avLst/>
          </a:prstGeom>
        </p:spPr>
      </p:pic>
      <p:pic>
        <p:nvPicPr>
          <p:cNvPr id="29" name="Content Placeholder 28">
            <a:extLst>
              <a:ext uri="{FF2B5EF4-FFF2-40B4-BE49-F238E27FC236}">
                <a16:creationId xmlns:a16="http://schemas.microsoft.com/office/drawing/2014/main" id="{4DD9967F-1EF0-4A1F-8B20-3F0A80334AFE}"/>
              </a:ext>
            </a:extLst>
          </p:cNvPr>
          <p:cNvPicPr>
            <a:picLocks noGrp="1" noChangeAspect="1"/>
          </p:cNvPicPr>
          <p:nvPr>
            <p:ph sz="half" idx="2"/>
          </p:nvPr>
        </p:nvPicPr>
        <p:blipFill rotWithShape="1">
          <a:blip r:embed="rId3"/>
          <a:srcRect r="31501"/>
          <a:stretch/>
        </p:blipFill>
        <p:spPr>
          <a:xfrm>
            <a:off x="6303964" y="2190749"/>
            <a:ext cx="3382961" cy="2281571"/>
          </a:xfrm>
          <a:prstGeom prst="rect">
            <a:avLst/>
          </a:prstGeom>
        </p:spPr>
      </p:pic>
      <p:pic>
        <p:nvPicPr>
          <p:cNvPr id="28" name="Content Placeholder 27">
            <a:extLst>
              <a:ext uri="{FF2B5EF4-FFF2-40B4-BE49-F238E27FC236}">
                <a16:creationId xmlns:a16="http://schemas.microsoft.com/office/drawing/2014/main" id="{CDDE36AE-40BE-4F82-86FC-BC3C884F4056}"/>
              </a:ext>
            </a:extLst>
          </p:cNvPr>
          <p:cNvPicPr>
            <a:picLocks noGrp="1" noChangeAspect="1"/>
          </p:cNvPicPr>
          <p:nvPr>
            <p:ph sz="half" idx="1"/>
          </p:nvPr>
        </p:nvPicPr>
        <p:blipFill>
          <a:blip r:embed="rId4"/>
          <a:stretch>
            <a:fillRect/>
          </a:stretch>
        </p:blipFill>
        <p:spPr>
          <a:xfrm>
            <a:off x="1096963" y="2019300"/>
            <a:ext cx="4938712" cy="2740105"/>
          </a:xfrm>
          <a:prstGeom prst="rect">
            <a:avLst/>
          </a:prstGeom>
        </p:spPr>
      </p:pic>
      <p:sp>
        <p:nvSpPr>
          <p:cNvPr id="3" name="Oval 2">
            <a:extLst>
              <a:ext uri="{FF2B5EF4-FFF2-40B4-BE49-F238E27FC236}">
                <a16:creationId xmlns:a16="http://schemas.microsoft.com/office/drawing/2014/main" id="{9ED1EDC2-7BBE-4515-954D-249D63610590}"/>
              </a:ext>
            </a:extLst>
          </p:cNvPr>
          <p:cNvSpPr/>
          <p:nvPr/>
        </p:nvSpPr>
        <p:spPr>
          <a:xfrm>
            <a:off x="3229682" y="3884102"/>
            <a:ext cx="285226" cy="2516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Oval 15">
            <a:extLst>
              <a:ext uri="{FF2B5EF4-FFF2-40B4-BE49-F238E27FC236}">
                <a16:creationId xmlns:a16="http://schemas.microsoft.com/office/drawing/2014/main" id="{F8E2D581-6689-4209-A515-F7B3BA233AAE}"/>
              </a:ext>
            </a:extLst>
          </p:cNvPr>
          <p:cNvSpPr/>
          <p:nvPr/>
        </p:nvSpPr>
        <p:spPr>
          <a:xfrm>
            <a:off x="8674218" y="3884102"/>
            <a:ext cx="251668" cy="2516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18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9301-6EB1-460A-8AD3-4D0B18F28614}"/>
              </a:ext>
            </a:extLst>
          </p:cNvPr>
          <p:cNvSpPr>
            <a:spLocks noGrp="1"/>
          </p:cNvSpPr>
          <p:nvPr>
            <p:ph type="title"/>
          </p:nvPr>
        </p:nvSpPr>
        <p:spPr/>
        <p:txBody>
          <a:bodyPr/>
          <a:lstStyle/>
          <a:p>
            <a:r>
              <a:rPr lang="en-US" b="1" dirty="0">
                <a:solidFill>
                  <a:srgbClr val="7030A0"/>
                </a:solidFill>
                <a:latin typeface="Adobe Devanagari" panose="02040503050201020203" pitchFamily="18" charset="0"/>
                <a:cs typeface="Adobe Devanagari" panose="02040503050201020203" pitchFamily="18" charset="0"/>
              </a:rPr>
              <a:t>NSU</a:t>
            </a:r>
            <a:r>
              <a:rPr lang="en-US" dirty="0"/>
              <a:t> ILL kept services </a:t>
            </a:r>
            <a:br>
              <a:rPr lang="en-US" dirty="0"/>
            </a:br>
            <a:r>
              <a:rPr lang="en-US" dirty="0"/>
              <a:t>going during the closure</a:t>
            </a:r>
          </a:p>
        </p:txBody>
      </p:sp>
      <p:sp>
        <p:nvSpPr>
          <p:cNvPr id="3" name="Content Placeholder 2">
            <a:extLst>
              <a:ext uri="{FF2B5EF4-FFF2-40B4-BE49-F238E27FC236}">
                <a16:creationId xmlns:a16="http://schemas.microsoft.com/office/drawing/2014/main" id="{FEC51C1C-B2EE-4BE2-B823-70FBF1FA8808}"/>
              </a:ext>
            </a:extLst>
          </p:cNvPr>
          <p:cNvSpPr>
            <a:spLocks noGrp="1"/>
          </p:cNvSpPr>
          <p:nvPr>
            <p:ph idx="1"/>
          </p:nvPr>
        </p:nvSpPr>
        <p:spPr/>
        <p:txBody>
          <a:bodyPr>
            <a:normAutofit lnSpcReduction="10000"/>
          </a:bodyPr>
          <a:lstStyle/>
          <a:p>
            <a:pPr lvl="2">
              <a:buFont typeface="Wingdings" panose="05000000000000000000" pitchFamily="2" charset="2"/>
              <a:buChar char="§"/>
            </a:pPr>
            <a:r>
              <a:rPr lang="en-US" sz="2400" dirty="0"/>
              <a:t> Worked from home</a:t>
            </a:r>
          </a:p>
          <a:p>
            <a:pPr lvl="4">
              <a:buFont typeface="Arial" panose="020B0604020202020204" pitchFamily="34" charset="0"/>
              <a:buChar char="•"/>
            </a:pPr>
            <a:r>
              <a:rPr lang="en-US" sz="2400" dirty="0"/>
              <a:t>Once or twice a week scanning</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 Email sent to patrons letting them know they can still pick up book</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 Days to Respond in OCLC was changed </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 Did not mail books, requests or returns. 7-day quarantine.</a:t>
            </a:r>
          </a:p>
          <a:p>
            <a:pPr lvl="2">
              <a:buFont typeface="Wingdings" panose="05000000000000000000" pitchFamily="2" charset="2"/>
              <a:buChar char="§"/>
            </a:pPr>
            <a:endParaRPr lang="en-US" sz="2400" dirty="0"/>
          </a:p>
          <a:p>
            <a:pPr lvl="2">
              <a:buFont typeface="Wingdings" panose="05000000000000000000" pitchFamily="2" charset="2"/>
              <a:buChar char="§"/>
            </a:pPr>
            <a:r>
              <a:rPr lang="en-US" sz="2400" dirty="0"/>
              <a:t> No overdue charge</a:t>
            </a:r>
          </a:p>
          <a:p>
            <a:endParaRPr lang="en-US" dirty="0"/>
          </a:p>
        </p:txBody>
      </p:sp>
      <p:pic>
        <p:nvPicPr>
          <p:cNvPr id="5" name="Picture 4">
            <a:extLst>
              <a:ext uri="{FF2B5EF4-FFF2-40B4-BE49-F238E27FC236}">
                <a16:creationId xmlns:a16="http://schemas.microsoft.com/office/drawing/2014/main" id="{5B00B28A-EB87-4010-A0D5-1A08664B63C5}"/>
              </a:ext>
            </a:extLst>
          </p:cNvPr>
          <p:cNvPicPr>
            <a:picLocks noChangeAspect="1"/>
          </p:cNvPicPr>
          <p:nvPr/>
        </p:nvPicPr>
        <p:blipFill>
          <a:blip r:embed="rId2"/>
          <a:stretch>
            <a:fillRect/>
          </a:stretch>
        </p:blipFill>
        <p:spPr>
          <a:xfrm>
            <a:off x="9982199" y="243526"/>
            <a:ext cx="1722119" cy="639513"/>
          </a:xfrm>
          <a:prstGeom prst="rect">
            <a:avLst/>
          </a:prstGeom>
        </p:spPr>
      </p:pic>
    </p:spTree>
    <p:extLst>
      <p:ext uri="{BB962C8B-B14F-4D97-AF65-F5344CB8AC3E}">
        <p14:creationId xmlns:p14="http://schemas.microsoft.com/office/powerpoint/2010/main" val="225106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0848-3713-41AE-92EE-7FCCFFD621A5}"/>
              </a:ext>
            </a:extLst>
          </p:cNvPr>
          <p:cNvSpPr>
            <a:spLocks noGrp="1"/>
          </p:cNvSpPr>
          <p:nvPr>
            <p:ph type="title"/>
          </p:nvPr>
        </p:nvSpPr>
        <p:spPr/>
        <p:txBody>
          <a:bodyPr/>
          <a:lstStyle/>
          <a:p>
            <a:r>
              <a:rPr lang="en-US" dirty="0"/>
              <a:t>Changes?</a:t>
            </a:r>
          </a:p>
        </p:txBody>
      </p:sp>
      <p:sp>
        <p:nvSpPr>
          <p:cNvPr id="3" name="Content Placeholder 2">
            <a:extLst>
              <a:ext uri="{FF2B5EF4-FFF2-40B4-BE49-F238E27FC236}">
                <a16:creationId xmlns:a16="http://schemas.microsoft.com/office/drawing/2014/main" id="{9939E00E-EBFB-4409-B683-EDD50C98BBA6}"/>
              </a:ext>
            </a:extLst>
          </p:cNvPr>
          <p:cNvSpPr>
            <a:spLocks noGrp="1"/>
          </p:cNvSpPr>
          <p:nvPr>
            <p:ph idx="1"/>
          </p:nvPr>
        </p:nvSpPr>
        <p:spPr/>
        <p:txBody>
          <a:bodyPr/>
          <a:lstStyle/>
          <a:p>
            <a:endParaRPr lang="en-US" dirty="0"/>
          </a:p>
          <a:p>
            <a:pPr>
              <a:buFont typeface="Arial" panose="020B0604020202020204" pitchFamily="34" charset="0"/>
              <a:buChar char="•"/>
            </a:pPr>
            <a:r>
              <a:rPr lang="en-US" dirty="0"/>
              <a:t> Set up email system</a:t>
            </a:r>
          </a:p>
          <a:p>
            <a:pPr>
              <a:buFont typeface="Arial" panose="020B0604020202020204" pitchFamily="34" charset="0"/>
              <a:buChar char="•"/>
            </a:pPr>
            <a:endParaRPr lang="en-US" dirty="0"/>
          </a:p>
          <a:p>
            <a:pPr lvl="1">
              <a:buFont typeface="Courier New" panose="02070309020205020404" pitchFamily="49" charset="0"/>
              <a:buChar char="o"/>
            </a:pPr>
            <a:r>
              <a:rPr lang="en-US" dirty="0"/>
              <a:t>Example: Send emails to only patrons that have books to pick up</a:t>
            </a:r>
          </a:p>
          <a:p>
            <a:pPr marL="1071347" lvl="6" indent="0">
              <a:buNone/>
            </a:pPr>
            <a:r>
              <a:rPr lang="en-US" sz="1800" dirty="0"/>
              <a:t>Or send emails to only active ILL users to notify them of any changes.</a:t>
            </a:r>
          </a:p>
        </p:txBody>
      </p:sp>
      <p:pic>
        <p:nvPicPr>
          <p:cNvPr id="5" name="Picture 4">
            <a:extLst>
              <a:ext uri="{FF2B5EF4-FFF2-40B4-BE49-F238E27FC236}">
                <a16:creationId xmlns:a16="http://schemas.microsoft.com/office/drawing/2014/main" id="{82D163A0-D746-4E5C-8881-32155793FDCA}"/>
              </a:ext>
            </a:extLst>
          </p:cNvPr>
          <p:cNvPicPr>
            <a:picLocks noChangeAspect="1"/>
          </p:cNvPicPr>
          <p:nvPr/>
        </p:nvPicPr>
        <p:blipFill>
          <a:blip r:embed="rId2"/>
          <a:stretch>
            <a:fillRect/>
          </a:stretch>
        </p:blipFill>
        <p:spPr>
          <a:xfrm>
            <a:off x="9982199" y="243526"/>
            <a:ext cx="1722119" cy="639513"/>
          </a:xfrm>
          <a:prstGeom prst="rect">
            <a:avLst/>
          </a:prstGeom>
        </p:spPr>
      </p:pic>
    </p:spTree>
    <p:extLst>
      <p:ext uri="{BB962C8B-B14F-4D97-AF65-F5344CB8AC3E}">
        <p14:creationId xmlns:p14="http://schemas.microsoft.com/office/powerpoint/2010/main" val="3667648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45583"/>
              </a:buClr>
              <a:buSzPts val="5400"/>
              <a:buFont typeface="Verdana"/>
              <a:buNone/>
            </a:pPr>
            <a:r>
              <a:rPr lang="en-US" sz="5400"/>
              <a:t>ILL in the Pandemic - Updating ILLiad pages</a:t>
            </a:r>
            <a:br>
              <a:rPr lang="en-US" sz="5400"/>
            </a:br>
            <a:r>
              <a:rPr lang="en-US" sz="2800"/>
              <a:t>Jessica Perry - Loyola University New Orleans</a:t>
            </a:r>
            <a:endParaRPr/>
          </a:p>
        </p:txBody>
      </p:sp>
      <p:sp>
        <p:nvSpPr>
          <p:cNvPr id="69" name="Google Shape;69;p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US"/>
              <a:t>October 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679F"/>
              </a:buClr>
              <a:buSzPts val="4800"/>
              <a:buFont typeface="Verdana"/>
              <a:buNone/>
            </a:pPr>
            <a:r>
              <a:rPr lang="en-US"/>
              <a:t>LLM Stats</a:t>
            </a:r>
            <a:endParaRPr/>
          </a:p>
        </p:txBody>
      </p:sp>
      <p:sp>
        <p:nvSpPr>
          <p:cNvPr id="75" name="Google Shape;75;p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0"/>
              </a:spcBef>
              <a:spcAft>
                <a:spcPts val="0"/>
              </a:spcAft>
              <a:buSzPts val="1800"/>
              <a:buChar char="●"/>
            </a:pPr>
            <a:r>
              <a:rPr lang="en-US"/>
              <a:t>Borrowing: 1959 articles, 656 loans requested 2018-2019</a:t>
            </a:r>
            <a:endParaRPr/>
          </a:p>
          <a:p>
            <a:pPr marL="457200" lvl="0" indent="-342900" algn="l" rtl="0">
              <a:lnSpc>
                <a:spcPct val="90000"/>
              </a:lnSpc>
              <a:spcBef>
                <a:spcPts val="0"/>
              </a:spcBef>
              <a:spcAft>
                <a:spcPts val="0"/>
              </a:spcAft>
              <a:buSzPts val="1800"/>
              <a:buChar char="●"/>
            </a:pPr>
            <a:r>
              <a:rPr lang="en-US"/>
              <a:t>Lending: 381 articles, 842 loans requested 2018-2019</a:t>
            </a:r>
            <a:endParaRPr/>
          </a:p>
          <a:p>
            <a:pPr marL="457200" lvl="0" indent="-342900" algn="l" rtl="0">
              <a:lnSpc>
                <a:spcPct val="90000"/>
              </a:lnSpc>
              <a:spcBef>
                <a:spcPts val="0"/>
              </a:spcBef>
              <a:spcAft>
                <a:spcPts val="0"/>
              </a:spcAft>
              <a:buSzPts val="1800"/>
              <a:buChar char="●"/>
            </a:pPr>
            <a:r>
              <a:rPr lang="en-US"/>
              <a:t>Pandemic Lending: 133 article and 321 loan requests 2019 3/1 to 7/31 vs 212/231 in 2020.</a:t>
            </a:r>
            <a:endParaRPr/>
          </a:p>
          <a:p>
            <a:pPr marL="457200" lvl="0" indent="-342900" algn="l" rtl="0">
              <a:lnSpc>
                <a:spcPct val="90000"/>
              </a:lnSpc>
              <a:spcBef>
                <a:spcPts val="0"/>
              </a:spcBef>
              <a:spcAft>
                <a:spcPts val="0"/>
              </a:spcAft>
              <a:buSzPts val="1800"/>
              <a:buChar char="●"/>
            </a:pPr>
            <a:r>
              <a:rPr lang="en-US"/>
              <a:t>Pandemic Borrowing: 700 article 209 loan requests 2019 3/1 to 7/31 vs 147/47 in 2020.</a:t>
            </a:r>
            <a:endParaRPr/>
          </a:p>
          <a:p>
            <a:pPr marL="457200" lvl="0" indent="0" algn="l" rtl="0">
              <a:lnSpc>
                <a:spcPct val="90000"/>
              </a:lnSpc>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679F"/>
              </a:buClr>
              <a:buSzPts val="4800"/>
              <a:buFont typeface="Verdana"/>
              <a:buNone/>
            </a:pPr>
            <a:r>
              <a:rPr lang="en-US"/>
              <a:t>Upgrading ILLiad pages</a:t>
            </a:r>
            <a:endParaRPr/>
          </a:p>
        </p:txBody>
      </p:sp>
      <p:sp>
        <p:nvSpPr>
          <p:cNvPr id="81" name="Google Shape;81;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0"/>
              </a:spcBef>
              <a:spcAft>
                <a:spcPts val="0"/>
              </a:spcAft>
              <a:buSzPts val="1800"/>
              <a:buChar char="●"/>
            </a:pPr>
            <a:r>
              <a:rPr lang="en-US"/>
              <a:t>Can easily do from home</a:t>
            </a:r>
            <a:endParaRPr/>
          </a:p>
          <a:p>
            <a:pPr marL="457200" lvl="0" indent="-342900" algn="l" rtl="0">
              <a:lnSpc>
                <a:spcPct val="90000"/>
              </a:lnSpc>
              <a:spcBef>
                <a:spcPts val="0"/>
              </a:spcBef>
              <a:spcAft>
                <a:spcPts val="0"/>
              </a:spcAft>
              <a:buSzPts val="1800"/>
              <a:buChar char="●"/>
            </a:pPr>
            <a:r>
              <a:rPr lang="en-US"/>
              <a:t>Match new library and university website</a:t>
            </a:r>
            <a:endParaRPr/>
          </a:p>
          <a:p>
            <a:pPr marL="457200" lvl="0" indent="-342900" algn="l" rtl="0">
              <a:lnSpc>
                <a:spcPct val="90000"/>
              </a:lnSpc>
              <a:spcBef>
                <a:spcPts val="0"/>
              </a:spcBef>
              <a:spcAft>
                <a:spcPts val="0"/>
              </a:spcAft>
              <a:buSzPts val="1800"/>
              <a:buChar char="●"/>
            </a:pPr>
            <a:r>
              <a:rPr lang="en-US"/>
              <a:t>Mobile-friendly</a:t>
            </a:r>
            <a:endParaRPr/>
          </a:p>
          <a:p>
            <a:pPr marL="457200" lvl="0" indent="-342900" algn="l" rtl="0">
              <a:lnSpc>
                <a:spcPct val="90000"/>
              </a:lnSpc>
              <a:spcBef>
                <a:spcPts val="0"/>
              </a:spcBef>
              <a:spcAft>
                <a:spcPts val="0"/>
              </a:spcAft>
              <a:buSzPts val="1800"/>
              <a:buChar char="●"/>
            </a:pPr>
            <a:r>
              <a:rPr lang="en-US"/>
              <a:t>Less cluttered/granular, more intuitive for students</a:t>
            </a:r>
            <a:endParaRPr/>
          </a:p>
          <a:p>
            <a:pPr marL="457200" lvl="0" indent="-342900" algn="l" rtl="0">
              <a:lnSpc>
                <a:spcPct val="90000"/>
              </a:lnSpc>
              <a:spcBef>
                <a:spcPts val="0"/>
              </a:spcBef>
              <a:spcAft>
                <a:spcPts val="0"/>
              </a:spcAft>
              <a:buSzPts val="1800"/>
              <a:buChar char="●"/>
            </a:pPr>
            <a:r>
              <a:rPr lang="en-US"/>
              <a:t>To change color/font, you need some basic CSS knowledge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g9a84676c85_0_0"/>
          <p:cNvPicPr preferRelativeResize="0"/>
          <p:nvPr/>
        </p:nvPicPr>
        <p:blipFill>
          <a:blip r:embed="rId3">
            <a:alphaModFix/>
          </a:blip>
          <a:stretch>
            <a:fillRect/>
          </a:stretch>
        </p:blipFill>
        <p:spPr>
          <a:xfrm>
            <a:off x="152400" y="152400"/>
            <a:ext cx="8571550" cy="5778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9a84676c85_1_1"/>
          <p:cNvPicPr preferRelativeResize="0"/>
          <p:nvPr/>
        </p:nvPicPr>
        <p:blipFill>
          <a:blip r:embed="rId3">
            <a:alphaModFix/>
          </a:blip>
          <a:stretch>
            <a:fillRect/>
          </a:stretch>
        </p:blipFill>
        <p:spPr>
          <a:xfrm>
            <a:off x="152400" y="152400"/>
            <a:ext cx="10964476" cy="5044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1097280" y="286607"/>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679F"/>
              </a:buClr>
              <a:buSzPts val="4800"/>
              <a:buFont typeface="Verdana"/>
              <a:buNone/>
            </a:pPr>
            <a:r>
              <a:rPr lang="en-US"/>
              <a:t>Recommendations</a:t>
            </a:r>
            <a:endParaRPr/>
          </a:p>
        </p:txBody>
      </p:sp>
      <p:sp>
        <p:nvSpPr>
          <p:cNvPr id="97" name="Google Shape;97;p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0"/>
              </a:spcBef>
              <a:spcAft>
                <a:spcPts val="0"/>
              </a:spcAft>
              <a:buSzPts val="1800"/>
              <a:buChar char="●"/>
            </a:pPr>
            <a:r>
              <a:rPr lang="en-US"/>
              <a:t>Thorough testing on testweb, including user registration and updating profile. Use HTML/CSS comments</a:t>
            </a:r>
            <a:endParaRPr/>
          </a:p>
          <a:p>
            <a:pPr marL="457200" lvl="0" indent="-342900" algn="l" rtl="0">
              <a:lnSpc>
                <a:spcPct val="90000"/>
              </a:lnSpc>
              <a:spcBef>
                <a:spcPts val="0"/>
              </a:spcBef>
              <a:spcAft>
                <a:spcPts val="0"/>
              </a:spcAft>
              <a:buSzPts val="1800"/>
              <a:buChar char="●"/>
            </a:pPr>
            <a:r>
              <a:rPr lang="en-US"/>
              <a:t>Double check hidden fields</a:t>
            </a:r>
            <a:endParaRPr/>
          </a:p>
          <a:p>
            <a:pPr marL="457200" lvl="0" indent="-342900" algn="l" rtl="0">
              <a:lnSpc>
                <a:spcPct val="90000"/>
              </a:lnSpc>
              <a:spcBef>
                <a:spcPts val="0"/>
              </a:spcBef>
              <a:spcAft>
                <a:spcPts val="0"/>
              </a:spcAft>
              <a:buSzPts val="1800"/>
              <a:buChar char="●"/>
            </a:pPr>
            <a:r>
              <a:rPr lang="en-US"/>
              <a:t>Helpful documentation: </a:t>
            </a:r>
            <a:r>
              <a:rPr lang="en-US" u="sng">
                <a:solidFill>
                  <a:schemeClr val="hlink"/>
                </a:solidFill>
                <a:hlinkClick r:id="rId3"/>
              </a:rPr>
              <a:t>https://task.louislibraries.org/hc/en-us/articles/360049032113-ILLiad-Upgrade-to-v-9-1-Summer-2020</a:t>
            </a:r>
            <a:br>
              <a:rPr lang="en-US"/>
            </a:br>
            <a:r>
              <a:rPr lang="en-US" u="sng">
                <a:solidFill>
                  <a:schemeClr val="hlink"/>
                </a:solidFill>
                <a:hlinkClick r:id="rId4"/>
              </a:rPr>
              <a:t>https://support.atlas-sys.com/hc/en-us/articles/360037397593-ILLiad-9-1-New-Fully-Accessible-and-Responsive-Web-Pages-</a:t>
            </a:r>
            <a:endParaRPr/>
          </a:p>
          <a:p>
            <a:pPr marL="457200" lvl="0" indent="-342900" algn="l" rtl="0">
              <a:lnSpc>
                <a:spcPct val="90000"/>
              </a:lnSpc>
              <a:spcBef>
                <a:spcPts val="0"/>
              </a:spcBef>
              <a:spcAft>
                <a:spcPts val="0"/>
              </a:spcAft>
              <a:buSzPts val="1800"/>
              <a:buChar char="●"/>
            </a:pPr>
            <a:r>
              <a:rPr lang="en-US"/>
              <a:t>Or email me! perry@loyno.edu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7EE293-B889-4E4B-B7F8-0BC95AC69D44}"/>
              </a:ext>
            </a:extLst>
          </p:cNvPr>
          <p:cNvPicPr>
            <a:picLocks noChangeAspect="1"/>
          </p:cNvPicPr>
          <p:nvPr/>
        </p:nvPicPr>
        <p:blipFill>
          <a:blip r:embed="rId3"/>
          <a:stretch>
            <a:fillRect/>
          </a:stretch>
        </p:blipFill>
        <p:spPr>
          <a:xfrm>
            <a:off x="-252055" y="-527214"/>
            <a:ext cx="10285288" cy="6855182"/>
          </a:xfrm>
          <a:prstGeom prst="rect">
            <a:avLst/>
          </a:prstGeom>
          <a:ln w="127000" cap="sq">
            <a:noFill/>
            <a:miter lim="800000"/>
          </a:ln>
          <a:effectLst>
            <a:outerShdw blurRad="57150" dist="50800" dir="2700000" algn="tl" rotWithShape="0">
              <a:srgbClr val="000000">
                <a:alpha val="40000"/>
              </a:srgbClr>
            </a:outerShdw>
            <a:softEdge rad="317500"/>
          </a:effectLst>
        </p:spPr>
      </p:pic>
      <p:pic>
        <p:nvPicPr>
          <p:cNvPr id="7" name="Picture 6">
            <a:extLst>
              <a:ext uri="{FF2B5EF4-FFF2-40B4-BE49-F238E27FC236}">
                <a16:creationId xmlns:a16="http://schemas.microsoft.com/office/drawing/2014/main" id="{4838AFBF-C781-4BEA-B6E7-032C66E2DE04}"/>
              </a:ext>
            </a:extLst>
          </p:cNvPr>
          <p:cNvPicPr>
            <a:picLocks noChangeAspect="1"/>
          </p:cNvPicPr>
          <p:nvPr/>
        </p:nvPicPr>
        <p:blipFill rotWithShape="1">
          <a:blip r:embed="rId4"/>
          <a:srcRect b="20714"/>
          <a:stretch/>
        </p:blipFill>
        <p:spPr>
          <a:xfrm rot="21312425">
            <a:off x="1060487" y="861375"/>
            <a:ext cx="3363099" cy="40210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6" name="Picture 2" descr="Facebook App Logos, Icons, and Use Guidelines | Brand Resource Center">
            <a:extLst>
              <a:ext uri="{FF2B5EF4-FFF2-40B4-BE49-F238E27FC236}">
                <a16:creationId xmlns:a16="http://schemas.microsoft.com/office/drawing/2014/main" id="{7EF260A2-8691-4282-8ED6-9FEDCB79A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252" y="4511319"/>
            <a:ext cx="1009093" cy="100909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ADEC152B-50B5-4214-888F-D196EF617034}"/>
              </a:ext>
            </a:extLst>
          </p:cNvPr>
          <p:cNvPicPr>
            <a:picLocks noGrp="1" noChangeAspect="1"/>
          </p:cNvPicPr>
          <p:nvPr>
            <p:ph idx="1"/>
          </p:nvPr>
        </p:nvPicPr>
        <p:blipFill>
          <a:blip r:embed="rId6"/>
          <a:stretch>
            <a:fillRect/>
          </a:stretch>
        </p:blipFill>
        <p:spPr>
          <a:xfrm rot="224447">
            <a:off x="5924758" y="438084"/>
            <a:ext cx="3363098" cy="598183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6" name="Picture 15">
            <a:extLst>
              <a:ext uri="{FF2B5EF4-FFF2-40B4-BE49-F238E27FC236}">
                <a16:creationId xmlns:a16="http://schemas.microsoft.com/office/drawing/2014/main" id="{473ED09B-FDA6-4404-BE59-569A6B9373EB}"/>
              </a:ext>
            </a:extLst>
          </p:cNvPr>
          <p:cNvPicPr>
            <a:picLocks noChangeAspect="1"/>
          </p:cNvPicPr>
          <p:nvPr/>
        </p:nvPicPr>
        <p:blipFill>
          <a:blip r:embed="rId7"/>
          <a:stretch>
            <a:fillRect/>
          </a:stretch>
        </p:blipFill>
        <p:spPr>
          <a:xfrm>
            <a:off x="10269976" y="2773758"/>
            <a:ext cx="1771407" cy="864101"/>
          </a:xfrm>
          <a:prstGeom prst="rect">
            <a:avLst/>
          </a:prstGeom>
        </p:spPr>
      </p:pic>
      <p:sp>
        <p:nvSpPr>
          <p:cNvPr id="2" name="Rectangle 1">
            <a:extLst>
              <a:ext uri="{FF2B5EF4-FFF2-40B4-BE49-F238E27FC236}">
                <a16:creationId xmlns:a16="http://schemas.microsoft.com/office/drawing/2014/main" id="{9888A05E-39E9-4484-85C5-86F609862162}"/>
              </a:ext>
            </a:extLst>
          </p:cNvPr>
          <p:cNvSpPr/>
          <p:nvPr/>
        </p:nvSpPr>
        <p:spPr>
          <a:xfrm>
            <a:off x="737278" y="6026243"/>
            <a:ext cx="4218655" cy="369332"/>
          </a:xfrm>
          <a:prstGeom prst="rect">
            <a:avLst/>
          </a:prstGeom>
        </p:spPr>
        <p:txBody>
          <a:bodyPr wrap="none">
            <a:spAutoFit/>
          </a:bodyPr>
          <a:lstStyle/>
          <a:p>
            <a:r>
              <a:rPr lang="en-US" dirty="0"/>
              <a:t>Next up: Regina Foster from Louisiana Tech</a:t>
            </a:r>
          </a:p>
        </p:txBody>
      </p:sp>
    </p:spTree>
    <p:extLst>
      <p:ext uri="{BB962C8B-B14F-4D97-AF65-F5344CB8AC3E}">
        <p14:creationId xmlns:p14="http://schemas.microsoft.com/office/powerpoint/2010/main" val="88934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noAutofit/>
          </a:bodyPr>
          <a:lstStyle/>
          <a:p>
            <a:r>
              <a:rPr lang="en-US" sz="5400" dirty="0"/>
              <a:t>Communicating Services</a:t>
            </a:r>
            <a:br>
              <a:rPr lang="en-US" sz="5400" dirty="0"/>
            </a:br>
            <a:r>
              <a:rPr lang="en-US" sz="2800" dirty="0"/>
              <a:t>Regina Foster</a:t>
            </a:r>
            <a:br>
              <a:rPr lang="en-US" sz="2800" dirty="0"/>
            </a:br>
            <a:r>
              <a:rPr lang="en-US" sz="2800" dirty="0"/>
              <a:t>Library Specialist Supervisor</a:t>
            </a:r>
            <a:br>
              <a:rPr lang="en-US" sz="2800" dirty="0"/>
            </a:br>
            <a:r>
              <a:rPr lang="en-US" sz="2800" dirty="0"/>
              <a:t>Prescott Memorial Library</a:t>
            </a:r>
          </a:p>
        </p:txBody>
      </p:sp>
      <p:sp>
        <p:nvSpPr>
          <p:cNvPr id="15" name="Subtitle 14"/>
          <p:cNvSpPr>
            <a:spLocks noGrp="1"/>
          </p:cNvSpPr>
          <p:nvPr>
            <p:ph type="subTitle" idx="1"/>
          </p:nvPr>
        </p:nvSpPr>
        <p:spPr/>
        <p:txBody>
          <a:bodyPr>
            <a:normAutofit/>
          </a:bodyPr>
          <a:lstStyle/>
          <a:p>
            <a:r>
              <a:rPr lang="en-US" dirty="0"/>
              <a:t>October 7, 2020</a:t>
            </a:r>
          </a:p>
        </p:txBody>
      </p:sp>
    </p:spTree>
    <p:extLst>
      <p:ext uri="{BB962C8B-B14F-4D97-AF65-F5344CB8AC3E}">
        <p14:creationId xmlns:p14="http://schemas.microsoft.com/office/powerpoint/2010/main" val="8950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331F-D698-4DD5-BA37-0DC4A6BC4AEC}"/>
              </a:ext>
            </a:extLst>
          </p:cNvPr>
          <p:cNvSpPr>
            <a:spLocks noGrp="1"/>
          </p:cNvSpPr>
          <p:nvPr>
            <p:ph type="title"/>
          </p:nvPr>
        </p:nvSpPr>
        <p:spPr/>
        <p:txBody>
          <a:bodyPr/>
          <a:lstStyle/>
          <a:p>
            <a:r>
              <a:rPr lang="en-US" dirty="0"/>
              <a:t>Borrowing</a:t>
            </a:r>
          </a:p>
        </p:txBody>
      </p:sp>
      <p:sp>
        <p:nvSpPr>
          <p:cNvPr id="3" name="Content Placeholder 2">
            <a:extLst>
              <a:ext uri="{FF2B5EF4-FFF2-40B4-BE49-F238E27FC236}">
                <a16:creationId xmlns:a16="http://schemas.microsoft.com/office/drawing/2014/main" id="{3FBB112B-D3DD-4496-BCCE-1718CD63C423}"/>
              </a:ext>
            </a:extLst>
          </p:cNvPr>
          <p:cNvSpPr>
            <a:spLocks noGrp="1"/>
          </p:cNvSpPr>
          <p:nvPr>
            <p:ph idx="1"/>
          </p:nvPr>
        </p:nvSpPr>
        <p:spPr/>
        <p:txBody>
          <a:bodyPr>
            <a:normAutofit/>
          </a:bodyPr>
          <a:lstStyle/>
          <a:p>
            <a:r>
              <a:rPr lang="en-US" sz="2800" dirty="0"/>
              <a:t>Considered placing a web alert on the library’s web page that we would not request books through ILL</a:t>
            </a:r>
          </a:p>
          <a:p>
            <a:r>
              <a:rPr lang="en-US" sz="2800" dirty="0"/>
              <a:t>Instead, I sent cancellation or may not be able to borrow messages for the individual request</a:t>
            </a:r>
          </a:p>
        </p:txBody>
      </p:sp>
    </p:spTree>
    <p:extLst>
      <p:ext uri="{BB962C8B-B14F-4D97-AF65-F5344CB8AC3E}">
        <p14:creationId xmlns:p14="http://schemas.microsoft.com/office/powerpoint/2010/main" val="137415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9301-6EB1-460A-8AD3-4D0B18F28614}"/>
              </a:ext>
            </a:extLst>
          </p:cNvPr>
          <p:cNvSpPr>
            <a:spLocks noGrp="1"/>
          </p:cNvSpPr>
          <p:nvPr>
            <p:ph type="title"/>
          </p:nvPr>
        </p:nvSpPr>
        <p:spPr/>
        <p:txBody>
          <a:bodyPr/>
          <a:lstStyle/>
          <a:p>
            <a:r>
              <a:rPr lang="en-US" dirty="0"/>
              <a:t>Borrowing cont.</a:t>
            </a:r>
          </a:p>
        </p:txBody>
      </p:sp>
      <p:sp>
        <p:nvSpPr>
          <p:cNvPr id="3" name="Content Placeholder 2">
            <a:extLst>
              <a:ext uri="{FF2B5EF4-FFF2-40B4-BE49-F238E27FC236}">
                <a16:creationId xmlns:a16="http://schemas.microsoft.com/office/drawing/2014/main" id="{FEC51C1C-B2EE-4BE2-B823-70FBF1FA8808}"/>
              </a:ext>
            </a:extLst>
          </p:cNvPr>
          <p:cNvSpPr>
            <a:spLocks noGrp="1"/>
          </p:cNvSpPr>
          <p:nvPr>
            <p:ph idx="1"/>
          </p:nvPr>
        </p:nvSpPr>
        <p:spPr/>
        <p:txBody>
          <a:bodyPr/>
          <a:lstStyle/>
          <a:p>
            <a:r>
              <a:rPr lang="en-US" dirty="0"/>
              <a:t>Examples: </a:t>
            </a:r>
          </a:p>
          <a:p>
            <a:r>
              <a:rPr lang="en-US" dirty="0"/>
              <a:t>Tech library owns this volume of the journal. It cannot be checked out. It cannot be requested through Interlibrary Loan. You can view the journal in the library. It is being held at the circulation desk. The library hours are M-TH 10am-5pm and Friday 10am-1pm. Masks are mandatory. Only the main floor is open at this time.</a:t>
            </a:r>
          </a:p>
          <a:p>
            <a:r>
              <a:rPr lang="en-US" dirty="0"/>
              <a:t>We cannot provide ILL book loan services at present. Many partner libraries have closed or ceased mailing books at this time. Individual chapters should be available in IEEE </a:t>
            </a:r>
            <a:r>
              <a:rPr lang="en-US" dirty="0" err="1"/>
              <a:t>XPlore</a:t>
            </a:r>
            <a:r>
              <a:rPr lang="en-US" dirty="0"/>
              <a:t> located under Databases on the library's webpage.</a:t>
            </a:r>
          </a:p>
          <a:p>
            <a:r>
              <a:rPr lang="en-US" dirty="0"/>
              <a:t>We cannot provide ILL book loan services at present. Many partner libraries have closed or ceased mailing books at this time. One chapter can be requested if you know which one you need.</a:t>
            </a:r>
          </a:p>
          <a:p>
            <a:endParaRPr lang="en-US" dirty="0"/>
          </a:p>
        </p:txBody>
      </p:sp>
    </p:spTree>
    <p:extLst>
      <p:ext uri="{BB962C8B-B14F-4D97-AF65-F5344CB8AC3E}">
        <p14:creationId xmlns:p14="http://schemas.microsoft.com/office/powerpoint/2010/main" val="327121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313-7511-48A8-B6BD-694996A6F1B2}"/>
              </a:ext>
            </a:extLst>
          </p:cNvPr>
          <p:cNvSpPr>
            <a:spLocks noGrp="1"/>
          </p:cNvSpPr>
          <p:nvPr>
            <p:ph type="title"/>
          </p:nvPr>
        </p:nvSpPr>
        <p:spPr/>
        <p:txBody>
          <a:bodyPr/>
          <a:lstStyle/>
          <a:p>
            <a:r>
              <a:rPr lang="en-US" dirty="0"/>
              <a:t>Receiving Mail</a:t>
            </a:r>
          </a:p>
        </p:txBody>
      </p:sp>
      <p:sp>
        <p:nvSpPr>
          <p:cNvPr id="3" name="Content Placeholder 2">
            <a:extLst>
              <a:ext uri="{FF2B5EF4-FFF2-40B4-BE49-F238E27FC236}">
                <a16:creationId xmlns:a16="http://schemas.microsoft.com/office/drawing/2014/main" id="{0931D0CB-DF6F-4068-AB05-77B709144295}"/>
              </a:ext>
            </a:extLst>
          </p:cNvPr>
          <p:cNvSpPr>
            <a:spLocks noGrp="1"/>
          </p:cNvSpPr>
          <p:nvPr>
            <p:ph idx="1"/>
          </p:nvPr>
        </p:nvSpPr>
        <p:spPr/>
        <p:txBody>
          <a:bodyPr>
            <a:normAutofit/>
          </a:bodyPr>
          <a:lstStyle/>
          <a:p>
            <a:r>
              <a:rPr lang="en-US" sz="2800" dirty="0"/>
              <a:t>All incoming ILL books were quarantined for3-6 days</a:t>
            </a:r>
          </a:p>
        </p:txBody>
      </p:sp>
    </p:spTree>
    <p:extLst>
      <p:ext uri="{BB962C8B-B14F-4D97-AF65-F5344CB8AC3E}">
        <p14:creationId xmlns:p14="http://schemas.microsoft.com/office/powerpoint/2010/main" val="257426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5B2-7780-4918-BAD3-7031DE7608C0}"/>
              </a:ext>
            </a:extLst>
          </p:cNvPr>
          <p:cNvSpPr>
            <a:spLocks noGrp="1"/>
          </p:cNvSpPr>
          <p:nvPr>
            <p:ph type="title"/>
          </p:nvPr>
        </p:nvSpPr>
        <p:spPr/>
        <p:txBody>
          <a:bodyPr/>
          <a:lstStyle/>
          <a:p>
            <a:r>
              <a:rPr lang="en-US" dirty="0"/>
              <a:t>Lending</a:t>
            </a:r>
          </a:p>
        </p:txBody>
      </p:sp>
      <p:sp>
        <p:nvSpPr>
          <p:cNvPr id="3" name="Content Placeholder 2">
            <a:extLst>
              <a:ext uri="{FF2B5EF4-FFF2-40B4-BE49-F238E27FC236}">
                <a16:creationId xmlns:a16="http://schemas.microsoft.com/office/drawing/2014/main" id="{ED98310C-E921-40D6-9FD8-2B0A8510B4B6}"/>
              </a:ext>
            </a:extLst>
          </p:cNvPr>
          <p:cNvSpPr>
            <a:spLocks noGrp="1"/>
          </p:cNvSpPr>
          <p:nvPr>
            <p:ph idx="1"/>
          </p:nvPr>
        </p:nvSpPr>
        <p:spPr/>
        <p:txBody>
          <a:bodyPr/>
          <a:lstStyle/>
          <a:p>
            <a:r>
              <a:rPr lang="en-US" dirty="0"/>
              <a:t>Set a deflection for loans in the OCLC Policies Directory</a:t>
            </a:r>
          </a:p>
          <a:p>
            <a:r>
              <a:rPr lang="en-US" dirty="0"/>
              <a:t>Changed days to respond for loans from 4 to 20</a:t>
            </a:r>
          </a:p>
          <a:p>
            <a:r>
              <a:rPr lang="en-US" dirty="0"/>
              <a:t>Books not loaned from March 21-August 31</a:t>
            </a:r>
          </a:p>
          <a:p>
            <a:r>
              <a:rPr lang="en-US" dirty="0"/>
              <a:t>Jeffrey updated a couple Google spreadsheets that we were not lending physical items</a:t>
            </a:r>
          </a:p>
          <a:p>
            <a:r>
              <a:rPr lang="en-US" dirty="0"/>
              <a:t>Processed article requests and provided electronic copies if available</a:t>
            </a:r>
          </a:p>
          <a:p>
            <a:r>
              <a:rPr lang="en-US" dirty="0"/>
              <a:t>Updated the OCLC list that we could accept returns in July</a:t>
            </a:r>
          </a:p>
          <a:p>
            <a:endParaRPr lang="en-US" dirty="0"/>
          </a:p>
          <a:p>
            <a:endParaRPr lang="en-US" dirty="0"/>
          </a:p>
          <a:p>
            <a:r>
              <a:rPr lang="en-US" dirty="0"/>
              <a:t>Next up: Jacob Fontenot from LSU</a:t>
            </a:r>
          </a:p>
          <a:p>
            <a:endParaRPr lang="en-US" dirty="0"/>
          </a:p>
        </p:txBody>
      </p:sp>
    </p:spTree>
    <p:extLst>
      <p:ext uri="{BB962C8B-B14F-4D97-AF65-F5344CB8AC3E}">
        <p14:creationId xmlns:p14="http://schemas.microsoft.com/office/powerpoint/2010/main" val="8244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75503" y="1420802"/>
            <a:ext cx="6706199" cy="3566160"/>
          </a:xfrm>
        </p:spPr>
        <p:txBody>
          <a:bodyPr>
            <a:noAutofit/>
          </a:bodyPr>
          <a:lstStyle/>
          <a:p>
            <a:r>
              <a:rPr lang="en-US" sz="5400" dirty="0"/>
              <a:t>Borrowing Print… in a Pandemic?</a:t>
            </a:r>
            <a:br>
              <a:rPr lang="en-US" sz="5400" dirty="0"/>
            </a:br>
            <a:br>
              <a:rPr lang="en-US" sz="5400" dirty="0"/>
            </a:br>
            <a:r>
              <a:rPr lang="en-US" sz="2800" dirty="0"/>
              <a:t>Jacob Fontenot</a:t>
            </a:r>
            <a:br>
              <a:rPr lang="en-US" sz="2800" dirty="0"/>
            </a:br>
            <a:r>
              <a:rPr lang="en-US" sz="2800" dirty="0"/>
              <a:t>Head, Interlibrary Loan</a:t>
            </a:r>
            <a:br>
              <a:rPr lang="en-US" sz="2800" dirty="0"/>
            </a:br>
            <a:r>
              <a:rPr lang="en-US" sz="2800" dirty="0"/>
              <a:t>LSU Library</a:t>
            </a:r>
          </a:p>
        </p:txBody>
      </p:sp>
      <p:sp>
        <p:nvSpPr>
          <p:cNvPr id="15" name="Subtitle 14"/>
          <p:cNvSpPr>
            <a:spLocks noGrp="1"/>
          </p:cNvSpPr>
          <p:nvPr>
            <p:ph type="subTitle" idx="1"/>
          </p:nvPr>
        </p:nvSpPr>
        <p:spPr>
          <a:xfrm>
            <a:off x="1066800" y="5221741"/>
            <a:ext cx="10058400" cy="1143000"/>
          </a:xfrm>
        </p:spPr>
        <p:txBody>
          <a:bodyPr>
            <a:normAutofit/>
          </a:bodyPr>
          <a:lstStyle/>
          <a:p>
            <a:r>
              <a:rPr lang="en-US" dirty="0"/>
              <a:t>October 7, 2020</a:t>
            </a:r>
          </a:p>
        </p:txBody>
      </p:sp>
      <p:pic>
        <p:nvPicPr>
          <p:cNvPr id="3" name="Picture 2">
            <a:extLst>
              <a:ext uri="{FF2B5EF4-FFF2-40B4-BE49-F238E27FC236}">
                <a16:creationId xmlns:a16="http://schemas.microsoft.com/office/drawing/2014/main" id="{A65D91C5-70C9-4F74-8FAB-48783CBC4CDA}"/>
              </a:ext>
            </a:extLst>
          </p:cNvPr>
          <p:cNvPicPr>
            <a:picLocks noChangeAspect="1"/>
          </p:cNvPicPr>
          <p:nvPr/>
        </p:nvPicPr>
        <p:blipFill>
          <a:blip r:embed="rId2"/>
          <a:stretch>
            <a:fillRect/>
          </a:stretch>
        </p:blipFill>
        <p:spPr>
          <a:xfrm>
            <a:off x="7190314" y="2147168"/>
            <a:ext cx="4326183" cy="2563664"/>
          </a:xfrm>
          <a:prstGeom prst="rect">
            <a:avLst/>
          </a:prstGeom>
        </p:spPr>
      </p:pic>
      <p:pic>
        <p:nvPicPr>
          <p:cNvPr id="6" name="Picture 5">
            <a:extLst>
              <a:ext uri="{FF2B5EF4-FFF2-40B4-BE49-F238E27FC236}">
                <a16:creationId xmlns:a16="http://schemas.microsoft.com/office/drawing/2014/main" id="{0B29D387-AC85-4984-A3A4-1589CE1BD430}"/>
              </a:ext>
            </a:extLst>
          </p:cNvPr>
          <p:cNvPicPr>
            <a:picLocks noChangeAspect="1"/>
          </p:cNvPicPr>
          <p:nvPr/>
        </p:nvPicPr>
        <p:blipFill>
          <a:blip r:embed="rId3"/>
          <a:stretch>
            <a:fillRect/>
          </a:stretch>
        </p:blipFill>
        <p:spPr>
          <a:xfrm>
            <a:off x="8692566" y="0"/>
            <a:ext cx="3499434" cy="824428"/>
          </a:xfrm>
          <a:prstGeom prst="rect">
            <a:avLst/>
          </a:prstGeom>
        </p:spPr>
      </p:pic>
    </p:spTree>
    <p:extLst>
      <p:ext uri="{BB962C8B-B14F-4D97-AF65-F5344CB8AC3E}">
        <p14:creationId xmlns:p14="http://schemas.microsoft.com/office/powerpoint/2010/main" val="1168970551"/>
      </p:ext>
    </p:extLst>
  </p:cSld>
  <p:clrMapOvr>
    <a:masterClrMapping/>
  </p:clrMapOvr>
</p:sld>
</file>

<file path=ppt/theme/theme1.xml><?xml version="1.0" encoding="utf-8"?>
<a:theme xmlns:a="http://schemas.openxmlformats.org/drawingml/2006/main" name="Retrospect">
  <a:themeElements>
    <a:clrScheme name="LUC 2016">
      <a:dk1>
        <a:srgbClr val="253B5B"/>
      </a:dk1>
      <a:lt1>
        <a:srgbClr val="EDF1F8"/>
      </a:lt1>
      <a:dk2>
        <a:srgbClr val="253B5B"/>
      </a:dk2>
      <a:lt2>
        <a:srgbClr val="FFFFFF"/>
      </a:lt2>
      <a:accent1>
        <a:srgbClr val="535357"/>
      </a:accent1>
      <a:accent2>
        <a:srgbClr val="A7B789"/>
      </a:accent2>
      <a:accent3>
        <a:srgbClr val="BEAE98"/>
      </a:accent3>
      <a:accent4>
        <a:srgbClr val="92A9B9"/>
      </a:accent4>
      <a:accent5>
        <a:srgbClr val="9C8265"/>
      </a:accent5>
      <a:accent6>
        <a:srgbClr val="8D6974"/>
      </a:accent6>
      <a:hlink>
        <a:srgbClr val="6E90C4"/>
      </a:hlink>
      <a:folHlink>
        <a:srgbClr val="A5A5A5"/>
      </a:folHlink>
    </a:clrScheme>
    <a:fontScheme name="Custom 1">
      <a:majorFont>
        <a:latin typeface="Verdana"/>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uc_2016" id="{D8DB6C53-7F31-424B-BE19-9CBE2BB3FCE5}" vid="{CC69EB26-9BFC-4B2D-ACE0-FBB1E776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8443</TotalTime>
  <Words>1338</Words>
  <Application>Microsoft Office PowerPoint</Application>
  <PresentationFormat>Widescreen</PresentationFormat>
  <Paragraphs>137</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Adobe Devanagari</vt:lpstr>
      <vt:lpstr>Arial</vt:lpstr>
      <vt:lpstr>Calibri</vt:lpstr>
      <vt:lpstr>Courier New</vt:lpstr>
      <vt:lpstr>Verdana</vt:lpstr>
      <vt:lpstr>Wingdings</vt:lpstr>
      <vt:lpstr>Retrospect</vt:lpstr>
      <vt:lpstr>   Interlibrary Loan in Turbulent Times: Keeping Academic Research Flowing during a Pandemic  Regina Foster, Library Specialist Supervisor, Louisiana Tech Jacob Fontenot, Head, Interlibrary Loan, LSU Baton Rouge Jackie Hawkins, Interlibrary Loan, Northwestern State April Rome, Library Specialist, Nicholls State Angela Mason, Director for Public Services, Southern University Law Center Jessica Perry, ILL Coordinator, Loyola University New Orleans </vt:lpstr>
      <vt:lpstr>April B. Rome Library Specialist 3</vt:lpstr>
      <vt:lpstr>PowerPoint Presentation</vt:lpstr>
      <vt:lpstr>Communicating Services Regina Foster Library Specialist Supervisor Prescott Memorial Library</vt:lpstr>
      <vt:lpstr>Borrowing</vt:lpstr>
      <vt:lpstr>Borrowing cont.</vt:lpstr>
      <vt:lpstr>Receiving Mail</vt:lpstr>
      <vt:lpstr>Lending</vt:lpstr>
      <vt:lpstr>Borrowing Print… in a Pandemic?  Jacob Fontenot Head, Interlibrary Loan LSU Library</vt:lpstr>
      <vt:lpstr>Bridging the Gap</vt:lpstr>
      <vt:lpstr>Alternatives to Print - Ebooks?</vt:lpstr>
      <vt:lpstr>PowerPoint Presentation</vt:lpstr>
      <vt:lpstr>Options for Patrons:  Email Template</vt:lpstr>
      <vt:lpstr>Reopening!</vt:lpstr>
      <vt:lpstr>Remoting In  Angela Mason Assistant Director for Public Services Oliver B. Spellman Law Library Southern University Law Center </vt:lpstr>
      <vt:lpstr>Working Through the Process</vt:lpstr>
      <vt:lpstr>The Result</vt:lpstr>
      <vt:lpstr>What I Learned &amp;  What I Would Do Differently</vt:lpstr>
      <vt:lpstr>How NSU ILL kept services going during the closure  Jackie M Hawkins, Library Specialist</vt:lpstr>
      <vt:lpstr>Statistics 2019 vs. 2020</vt:lpstr>
      <vt:lpstr>NSU ILL kept services  going during the closure</vt:lpstr>
      <vt:lpstr>Changes?</vt:lpstr>
      <vt:lpstr>ILL in the Pandemic - Updating ILLiad pages Jessica Perry - Loyola University New Orleans</vt:lpstr>
      <vt:lpstr>LLM Stats</vt:lpstr>
      <vt:lpstr>Upgrading ILLiad pages</vt:lpstr>
      <vt:lpstr>PowerPoint Presentation</vt:lpstr>
      <vt:lpstr>PowerPoint Presentation</vt:lpstr>
      <vt:lpstr>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Barrilleaux</dc:creator>
  <cp:lastModifiedBy>Jacob Fontenot</cp:lastModifiedBy>
  <cp:revision>153</cp:revision>
  <dcterms:created xsi:type="dcterms:W3CDTF">2016-06-30T12:29:04Z</dcterms:created>
  <dcterms:modified xsi:type="dcterms:W3CDTF">2020-10-07T14:14:51Z</dcterms:modified>
</cp:coreProperties>
</file>