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9.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20.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21.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22.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57" r:id="rId4"/>
    <p:sldId id="273" r:id="rId5"/>
    <p:sldId id="274" r:id="rId6"/>
    <p:sldId id="261" r:id="rId7"/>
    <p:sldId id="263" r:id="rId8"/>
    <p:sldId id="291" r:id="rId9"/>
    <p:sldId id="264" r:id="rId10"/>
    <p:sldId id="276" r:id="rId11"/>
    <p:sldId id="277" r:id="rId12"/>
    <p:sldId id="278" r:id="rId13"/>
    <p:sldId id="281" r:id="rId14"/>
    <p:sldId id="267" r:id="rId15"/>
    <p:sldId id="279" r:id="rId16"/>
    <p:sldId id="280" r:id="rId17"/>
    <p:sldId id="282" r:id="rId18"/>
    <p:sldId id="283" r:id="rId19"/>
    <p:sldId id="284" r:id="rId20"/>
    <p:sldId id="286" r:id="rId21"/>
    <p:sldId id="287" r:id="rId22"/>
    <p:sldId id="289" r:id="rId23"/>
    <p:sldId id="288" r:id="rId24"/>
    <p:sldId id="290" r:id="rId25"/>
    <p:sldId id="295" r:id="rId26"/>
    <p:sldId id="269" r:id="rId27"/>
    <p:sldId id="293" r:id="rId28"/>
    <p:sldId id="294" r:id="rId29"/>
    <p:sldId id="271" r:id="rId30"/>
    <p:sldId id="292" r:id="rId31"/>
    <p:sldId id="27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nie Schwaid-Lindner" initials="WS" lastIdx="2" clrIdx="0">
    <p:extLst>
      <p:ext uri="{19B8F6BF-5375-455C-9EA6-DF929625EA0E}">
        <p15:presenceInfo xmlns:p15="http://schemas.microsoft.com/office/powerpoint/2012/main" userId="S::wschlin@lsu.edu::4a7f0f5b-c98e-4406-8542-5e9436074545" providerId="AD"/>
      </p:ext>
    </p:extLst>
  </p:cmAuthor>
  <p:cmAuthor id="2" name="Randa L Morgan" initials="RM" lastIdx="5" clrIdx="1">
    <p:extLst>
      <p:ext uri="{19B8F6BF-5375-455C-9EA6-DF929625EA0E}">
        <p15:presenceInfo xmlns:p15="http://schemas.microsoft.com/office/powerpoint/2012/main" userId="S::rlope12@lsu.edu::305e9385-daa1-42e7-8b03-3c5181b6d6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48ED"/>
    <a:srgbClr val="C07BFF"/>
    <a:srgbClr val="D9A7FF"/>
    <a:srgbClr val="E81123"/>
    <a:srgbClr val="111F2B"/>
    <a:srgbClr val="FDFDFF"/>
    <a:srgbClr val="FEFCFE"/>
    <a:srgbClr val="FDFEFC"/>
    <a:srgbClr val="FFFDFD"/>
    <a:srgbClr val="FD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E981E-BDB6-434B-904C-725B36386204}" v="7" dt="2020-10-05T01:14:13.450"/>
    <p1510:client id="{20E13A2A-B843-C146-BCE0-7DFDB6351DFA}" v="1" dt="2020-10-05T01:18:53.045"/>
    <p1510:client id="{5418433D-6162-B746-9334-5B8FC6D025C4}" v="16668" dt="2020-10-05T14:35:00.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p:restoredTop sz="50383"/>
  </p:normalViewPr>
  <p:slideViewPr>
    <p:cSldViewPr snapToGrid="0" snapToObjects="1">
      <p:cViewPr varScale="1">
        <p:scale>
          <a:sx n="53" d="100"/>
          <a:sy n="53" d="100"/>
        </p:scale>
        <p:origin x="1521" y="45"/>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8T20:35:19.751"/>
    </inkml:context>
    <inkml:brush xml:id="br0">
      <inkml:brushProperty name="width" value="0.1" units="cm"/>
      <inkml:brushProperty name="height" value="0.1" units="cm"/>
      <inkml:brushProperty name="color" value="#FFFFFF"/>
    </inkml:brush>
  </inkml:definitions>
  <inkml:trace contextRef="#ctx0" brushRef="#br0">0 30 24575,'6'-7'0,"1"1"0,12 0 0,1 4 0,7-4 0,-1 6 0,-6 0 0,-1 0 0,-6 0 0,0 0 0,0 0 0,6 0 0,15 0 0,10 0 0,42 0 0,-21 0-859,6 8 0,1 1 859,0-5 0,-2 5 0,4-1 0,-13-7 0,0-2 0,2 1 0,3 0 0,23 0 0,1 0 0,-23 0 0,-5 0-46,-6 0 1,-4 0 45,31 0 0,-48-6 0,7 4 0,-16-4 0,-7 6 1709,-6 6-1709,0-4 100,6 4-100,15-6 0,38 0 0,22 0-845,-20 0 1,2 0 844,-12 0 0,2 0 0,22 0 0,3 0 0,-11 0 0,-2 0 0,-14-5 0,1 1-455,8 3 1,-3 0 454,23-8-284,1 1 284,-8 5 0,-28-5 0,-15 8 0,-2 0 0,-15 0 1582,-6 0-1582,-1 0 975,-6 0-975,6 0 325,15 0-325,38 0 0,-14 0 0,6 0-1706,13-1 1,4 2 1705,12 7 0,0 0 0,-13-6 0,-2 0-378,0 7 1,-5-1 377,20-8 0,-21 0 0,-32 0 0,-19 0 0,-2 0 3260,-6 0-3260,6 0 906,15 0-906,-4 0 0,10 0 0,-20 0 0,-1 0 0,-6 0 0,-6 6 0,11-5 0,39 5 0,22-6 0,14 0-278,-34 0 1,-3 0 277,9 0 0,7 6 0,-37-5 0,-17 5 0,-4-6 0,4 0 0,-3 0 555,10 0-555,-5 0 0,-6 6 0,4-5 0,-11 5 0,0-6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11:34.344"/>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0,'0'65,"0"-4,0 9,0 6,7 0,2-5,0-36,-2-2,-7-12,0-4,0-2,0 0,0 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5:16:12.333"/>
    </inkml:context>
    <inkml:brush xml:id="br0">
      <inkml:brushProperty name="width" value="0.05" units="cm"/>
      <inkml:brushProperty name="height" value="0.05" units="cm"/>
    </inkml:brush>
  </inkml:definitions>
  <inkml:trace contextRef="#ctx0" brushRef="#br0">0 49 24575,'7'-9'0,"-5"-6"0,13 14 0,-6-14 0,7 13 0,7-5 0,19 7 0,-5 0 0,30 0 0,-13 11 0,17-9 0,-20 11 0,4 2-434,2-5 0,1 0 434,1 0 0,-2 1 0,-1 9 0,-6-2 0,-3-13 0,-7 31 0,-16-26 0,-6 21 0,29 1 868,-17 2-868,26 22 0,-29-19 0,17 29 0,-21-12 0,22 17 0,-9 1 0,1-1-707,-17-20 1,1 4 706,3 2 0,0 1 0,-6 0 0,-1 0-408,7-5 1,-1 0 407,-7 1 0,-2-1 0,11 26 0,-6-8 0,-2 0 0,-2 9 0,2-11 0,-1 4 0,-14-15 0,0-1 0,12 2 0,0-3 0,-12 34 0,9-40 0,-1-2 0,-7 14-89,7-11 1,1 1 88,-8 19 0,7-17 0,-3-5 1339,-5-17-1339,5 1 868,0-1-868,-5-7 198,5-2-198,-7-7 0,8-7 0,-7 6 0,7-6 0,-8 7 0,0 0 0,0 0 0,0 0 0,7 0 0,-5 0 0,5 0 0,-7 1 0,0-1 0,0 7 0,0-5 0,0 5 0,0-7 0,0 8 0,0-6 0,0 5 0,0-7 0,0 0 0,0 0 0,0 0 0,0 0 0,0 1 0,0-1 0,0 0 0,0 0 0,0 0 0,0 0 0,0 0 0,0 0 0,0 1 0,0-1 0,0 0 0,0 0 0,0 0 0,0-7 0,0-2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5:16:24.411"/>
    </inkml:context>
    <inkml:brush xml:id="br0">
      <inkml:brushProperty name="width" value="0.05" units="cm"/>
      <inkml:brushProperty name="height" value="0.05" units="cm"/>
    </inkml:brush>
  </inkml:definitions>
  <inkml:trace contextRef="#ctx0" brushRef="#br0">1 0 24575,'23'25'0,"2"6"0,7-6 0,1 7 0,-1-7 0,-7-1 0,6-1 0,-21-5 0,12 12 0,-13-19 0,0 11 0,-2-14 0,-7 9 0,0-1 0,7-7 0,-5 12 0,12-10 0,9 37 0,-3-19 0,10 13 0,-14-18 0,0-8 0,0-7 0,-7 5 0,5-5 0,2 7 0,10 0 0,-1 0 0,-2-7 0,-14-1 0,-2-8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5:16:28.153"/>
    </inkml:context>
    <inkml:brush xml:id="br0">
      <inkml:brushProperty name="width" value="0.05" units="cm"/>
      <inkml:brushProperty name="height" value="0.05" units="cm"/>
    </inkml:brush>
  </inkml:definitions>
  <inkml:trace contextRef="#ctx0" brushRef="#br0">1 790 24575,'9'-14'0,"5"-4"0,-12-67-1440,9 37 1,2-3 1439,-3-23 0,1-2 0,4 17 0,1 2 456,-1 1 0,0 6-456,5-4 473,-7 11-473,1 20 0,-5 6 0,0 1 1494,5 7-1494,-12-5 0,12 12 0,-5-13 0,0 14 0,-2-7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10:32.690"/>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12 1,'-6'45,"1"-10,5-19,0-6,0 10,0-7,5 7,0-4,6-4,0 3,-5 0,-2-3,-4 8,0-3,0-1,0 4,0-8,0 8,0-3,0-1,0 4,0-8,-4 8,2-8,-2 8,4-3,0-1,0 5,0-10,0 9,-5-8,4 8,-4-8,5 8,0-3,0-1,0 4,-5-8,4 8,-4-8,5 13,0-12,0 7,0-5,-5-3,4 8,-4-8,10 8,1-8,0 3,-1 1,-5 0,4 1,2-2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10:39.338"/>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10:44.229"/>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11 0,'0'41,"-5"-12,4-19,-4 0,5 12,0-5,0 3,0-4,0 12,5-4,1 4,5-13,-5 0,3-3,-8 8,4-8,0 4,1-6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19:38:13.307"/>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6:04:31.129"/>
    </inkml:context>
    <inkml:brush xml:id="br0">
      <inkml:brushProperty name="width" value="0.05" units="cm"/>
      <inkml:brushProperty name="height" value="0.05" units="cm"/>
    </inkml:brush>
  </inkml:definitions>
  <inkml:trace contextRef="#ctx0" brushRef="#br0">1 1850 24575,'14'-9'0,"-3"2"0,12 7 0,-7 0 0,8 0 0,-6 0 0,12 0 0,-12 0 0,12 0 0,-12 7 0,6-5 0,-1 12 0,-5-12 0,5 5 0,-7 1 0,0-7 0,8 14 0,-6-13 0,12 5 0,-12-7 0,12 0 0,-5 0 0,8 0 0,-8 0 0,-2 0 0,-7 0 0,7 0 0,-5 0 0,6 7 0,16-5 0,-10 12 0,36-12 0,-12 5 0,0-7 0,13 0 0,-30 0 0,29 0 0,-12 0 0,17 0 0,-24 0 0,1 0 0,-30 0 0,5 0 0,-7 0 0,0 0 0,8 0 0,1-7 0,24-6 0,5 3 0,17-11 0,0 8 0,1-11 0,-19 4 0,-3 7 0,-25-1 0,-2 5 0,-7-8 0,1 8 0,-1-5 0,0 5 0,24-11 0,7-11 0,5 7 0,3-1-562,25-26 562,-27 20 0,0 2 0,18-8 0,-17-1 0,-4 16 0,-18-1 0,-7 7 0,-2 7 0,-14-6 562,-2 6-562,0-14 0,-5-3 0,13-6 0,-14 7 0,17-23 0,-8 18 0,17-19 0,-10 23 0,7-4 0,-8 5 0,-7-8 0,-2 1 0,-7-1 0,7 1 0,-5 0 0,5-1 0,-7 1 0,0-18 0,0-4 0,0 0 0,0-13 0,0 37 0,0-17 0,0 28 0,0-4 0,0 7 0,0-1 0,0 1 0,0 0 0,0 0 0,0-1 0,-7 1 0,5 0 0,-12 0 0,12-1 0,-5 1 0,-1 0 0,7-1 0,-7 1 0,1 7 0,5-5 0,-5 5 0,0 0 0,5-6 0,-13 6 0,6-7 0,-14 7 0,5-6 0,-6 13 0,8-12 0,7 5 0,-5 0 0,12-6 0,-5 6 0,7-7 0,0 0 0,0 0 0,0-1 0,0 8 0,0 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6:04:37.965"/>
    </inkml:context>
    <inkml:brush xml:id="br0">
      <inkml:brushProperty name="width" value="0.05" units="cm"/>
      <inkml:brushProperty name="height" value="0.05" units="cm"/>
    </inkml:brush>
  </inkml:definitions>
  <inkml:trace contextRef="#ctx0" brushRef="#br0">139 1 24575,'0'16'0,"0"0"0,0 0 0,0 0 0,0 0 0,-7 8 0,5-6 0,-6 5 0,-2 17 0,7-17 0,-15 24 0,9-29 0,0 6 0,2-1 0,7-5 0,0 12 0,0-12 0,-7 6 0,5-8 0,-5 0 0,0 0 0,5 0 0,-6 0 0,8 0 0,-7 0 0,5 1 0,-5-1 0,0 0 0,5 0 0,-5 0 0,7-7 0,0-2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8T20:38:19.990"/>
    </inkml:context>
    <inkml:brush xml:id="br0">
      <inkml:brushProperty name="width" value="0.05" units="cm"/>
      <inkml:brushProperty name="height" value="0.05" units="cm"/>
    </inkml:brush>
  </inkml:definitions>
  <inkml:trace contextRef="#ctx0" brushRef="#br0">65 202 24575,'26'0'0,"2"0"0,10 0 0,-1 0 0,-9 0 0,-2 0 0,-9 0 0,0 0 0,-4 0 0,3 0 0,-6 0 0,2 0 0,0 4 0,1-3 0,13 8 0,-7-8 0,7 5 0,0-6 0,-7 0 0,7-4 0,-12 3 0,2-3 0,-7 4 0,7 0 0,-7 0 0,4 0 0,-1 0 0,1 0 0,13 0 0,21-9 0,13 7 0,38-7 0,-15 9 0,-13 0 0,-25 0 0,-32 0 0,-1 0 0,-3 0 0,-1 0 0,0 0 0,5 0 0,9 0 0,-3 0 0,16 0 0,-7 0 0,28 0 0,5 0 0,-1 0 0,-13 0 0,-21 0 0,-13 0 0,-1 0 0,-3 0 0,-1 0 0,1 0 0,-1 0 0,1 0 0,3 0 0,1-3 0,4 2 0,0-7 0,9 7 0,-7-3 0,7 1 0,-20 2 0,-7-3 0,-59-7 0,23 8 0,-18-2 0,-2 0 0,10 5 0,-27 0 0,37 0 0,8-4 0,-6 3 0,16-7 0,-35 7 0,30-2 0,-29 3 0,24 0 0,-27 0 0,14 0 0,-32-9 0,41 7 0,-21-7 0,26 9 0,0 0 0,2 4 0,9-3 0,0 2 0,0-3 0,-10 0 0,-1 0 0,0 0 0,2-3 0,12 2 0,-2-3 0,7 4 0,-3-4 0,-1 3 0,0-3 0,-4 4 0,-9 0 0,7 0 0,-33 0 0,29 0 0,-20 0 0,26 0 0,-9 0 0,7 4 0,-8-3 0,10 3 0,0-4 0,-9 0 0,-2 0 0,0 0 0,5 0 0,7 0 0,7 0 0,-3 0 0,3 0 0,4-4 0,2-1 0,6-3 0,15 3 0,6-5 0,51 9 0,-10-13 0,32 12 0,-18-7-1401,19 9 1401,-15 0 0,15 0-70,-19-9 70,-19 7 0,-4-7 0,-28 9 0,-2 0 0,-9-4 1396,-4 3-1396,3-3 75,-2 4-75,-1 0 0,3 0 0,-7 0 0,3 0 0,1 0 0,9 0 0,6 0 0,9 0 0,1 0 0,-1 0 0,26 0 0,-28 0 0,17 0 0,-39 0 0,0 0 0,-5 0 0,0 0 0,5 0 0,0 0 0,13-5 0,2 4 0,0-9 0,7 9 0,-19-3 0,1 4 0,-13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6:04:39.505"/>
    </inkml:context>
    <inkml:brush xml:id="br0">
      <inkml:brushProperty name="width" value="0.05" units="cm"/>
      <inkml:brushProperty name="height" value="0.05" units="cm"/>
    </inkml:brush>
  </inkml:definitions>
  <inkml:trace contextRef="#ctx0" brushRef="#br0">0 0 24575,'41'0'0,"-12"8"0,14-7 0,-20 7 0,-7-8 0,0 7 0,0-5 0,8 5 0,-6-7 0,12 0 0,-12 7 0,5-5 0,-7 5 0,1-7 0,-1 0 0,0 0 0,0 0 0,0 0 0,0 7 0,0-5 0,0 5 0,1-7 0,-1 0 0,-7 7 0,5-5 0,-12 5 0,5-7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10:15.660"/>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27,'52'-14,"23"2,-22 12,41 11,5-8,-17 14,0-15,-54 5,-13-2,1-4,12 11,7-10,-4 4,-4-6,-21 5,-2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9:09:44.353"/>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36 1,'0'46,"0"-5,0-23,0-1,0 1,0-1,-8 1,6-1,-6 1,8-1,0 1,0-1,0 1,0-1,0 1,0-1,0 1,0-1,0 1,0-1,0 1,0-1,0 1,-8 7,6-6,-5 6,7-7,0-1,0 1,0-1,0 1,0-1,0 1,0-1,0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6:04:55.699"/>
    </inkml:context>
    <inkml:brush xml:id="br0">
      <inkml:brushProperty name="width" value="0.05" units="cm"/>
      <inkml:brushProperty name="height" value="0.05" units="cm"/>
    </inkml:brush>
  </inkml:definitions>
  <inkml:trace contextRef="#ctx0" brushRef="#br0">373 0 24575,'0'32'0,"-8"-6"0,7 4 0,-14-12 0,6 12 0,-14-5 0,-3 8 0,-13 16 0,5-12 0,-5 5 0,14-11 0,1-13 0,1 5 0,5-7 0,-6-7 0,15 5 0,-5-12 0,5 12 0,-8-5 0,8 7 0,2 1 0,7-8 0,0-2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6:04:59.440"/>
    </inkml:context>
    <inkml:brush xml:id="br0">
      <inkml:brushProperty name="width" value="0.05" units="cm"/>
      <inkml:brushProperty name="height" value="0.05" units="cm"/>
    </inkml:brush>
  </inkml:definitions>
  <inkml:trace contextRef="#ctx0" brushRef="#br0">1 0 24575,'0'16'0,"7"0"0,2 0 0,7 1 0,0-1 0,0 0 0,1 7 0,-1-5 0,0 12 0,0-12 0,0 6 0,0-8 0,0 7 0,0-5 0,1 5 0,-1-7 0,0-7 0,0-2 0,-7 1 0,5-7 0,-5 14 0,7-13 0,-7 12 0,-2-12 0,-7 5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6:06:42.030"/>
    </inkml:context>
    <inkml:brush xml:id="br0">
      <inkml:brushProperty name="width" value="0.05" units="cm"/>
      <inkml:brushProperty name="height" value="0.05" units="cm"/>
    </inkml:brush>
  </inkml:definitions>
  <inkml:trace contextRef="#ctx0" brushRef="#br0">1 1 24575,'0'16'0,"0"0"0,7 0 0,-5 0 0,12 1 0,-12-1 0,5 0 0,-7 0 0,0 7 0,7 2 0,-5 0 0,5 6 0,0-13 0,-5 5 0,5 0 0,0-5 0,2 13 0,7-13 0,0 12 0,1-12 0,-1 5 0,7 1 0,-5 1 0,12 0 0,-12 5 0,13-5 0,-13 7 0,12-6 0,-12-3 0,5-7 0,1 0 0,-6-7 0,5 5 0,17-1 0,7 7 0,24 4 0,0 10 0,-17-11 0,-4 7 0,-18-21 0,0 5 0,-7-5 0,-1 0 0,-8-2 0,7-7 0,2 0 0,0 0 0,23 0 0,-1 11 0,7-8 0,-5 14 0,1-15 0,4 16 0,17-16 0,-17 16 0,-5-16 0,-24 5 0,6-7 0,-13 0 0,12 7 0,-5-5 0,0 12 0,6-12 0,11 16 0,-5-15 0,12 7 0,-17-10 0,32 11 0,-31-9 0,29 9 0,-37-11 0,8 0 0,-1 0 0,0 0 0,-7 0 0,-2 0 0,1 0 0,1 0 0,7 0 0,0 0 0,1 0 0,-8 0 0,-2 0 0,-7 0 0,0 0 0,0 0 0,8 0 0,-6 0 0,5 0 0,0 0 0,-5 0 0,12 0 0,-12 0 0,13 0 0,-6 0 0,0 0 0,5 0 0,-12 0 0,13 0 0,-13 0 0,5 0 0,-7 0 0,0 0 0,0 0 0,1 0 0,6 0 0,-5 0 0,12 0 0,-5 0 0,7 0 0,-6 0 0,-3 0 0,-7 0 0,0 0 0,0 0 0,0 0 0,0 0 0,1 0 0,-1 0 0,0 0 0,0 0 0,0 0 0,-7 7 0,13-5 0,-12 5 0,14-7 0,-8 0 0,0 0 0,-7 0 0,-2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09:59.864"/>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0,'0'45,"0"-5,0-23,0-2,0 0,0 2,0 0,0 3,0-9,0 10,0-5,0 1,0 3,0-8,0 8,0-4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46:16.278"/>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29 0,'0'45,"-7"-7,6-24,-5-1,6 7,0-5,0 5,0-6,0 0,0 6,-6-5,4 5,-4-6,6-1,0 7,0-4,0 3,0-5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46:20.245"/>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46:28.972"/>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43 1,'-8'52,"2"-8,6-30,0 21,0-16,0 21,0-18,-6 5,4 1,-4-1,6-5,0 4,0-11,0 11,0-11,-6 11,4-4,-4-1,6 5,0-11,0 5,0-6,0 0,0 12,0-10,0 10,0-12,0 0,0 6,0-5,0 5,0-6,0-1,0 7,0-4,0 3,0-5,0 0,0 6,0-5,0 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8T20:40:40.483"/>
    </inkml:context>
    <inkml:brush xml:id="br0">
      <inkml:brushProperty name="width" value="0.05" units="cm"/>
      <inkml:brushProperty name="height" value="0.05" units="cm"/>
    </inkml:brush>
  </inkml:definitions>
  <inkml:trace contextRef="#ctx0" brushRef="#br0">1 237 24575,'7'-8'0,"1"-6"0,14 6 0,-5-8 0,12 1 0,-6 6 0,8-11 0,-1 10 0,17-15 0,-13 9 0,13-3 0,-17 11 0,17-9 0,-13 14 0,13-14 0,-1 16 0,-11-6 0,28-3 0,-13 7 0,17-7 0,-18 10 0,2 0-1069,2 0 1,3 0 1068,15 0 0,0 0 0,21 0-152,4 0 152,-45 10 0,-1 6 0,13 8 0,-12 11 0,16 0 0,0 10 0,-17-14 0,-10-2 2119,-11-14-2119,-12 0 170,-2 0-170,-1-6 0,1 4 0,8 2 0,8 9 0,-1 6 0,0-6 0,37 41 0,-35-40 0,26 40 0,-42-48 0,-8 5 0,6 0 0,-13-5 0,6 11 0,0-11 0,-6 5 0,6-7 0,0 1 0,-5-1 0,4 0 0,8 14 0,5 45 0,-2-24 0,13 30 0,-20-50 0,12-6 0,-14-2 0,-1-7 0,-1-7 0,-4 6 0,5-6 0,-7 7 0,0 0 0,0 1 0,0-1 0,0 0 0,0 0 0,0 0 0,0 0 0,0 1 0,0-1 0,0-7 0,0-1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47:06.329"/>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14 1,'0'44,"0"-6,0-24,0 0,0 6,0-5,0 5,0-7,0 1,0 6,0-5,0 5,0-6,0 0,-6 6,4-5,-4 5,6-6,0-1,6 7,-4-5,10 5,-10-6,4 0,-6 6,6-5,-5 5,5-6,-6-1,0 7,0-4,0 3,0-5,0 0,0 6,0-5,0 5,0-6,0 0,-6 5,5-3,-5 4,6-7,0 1,0 6,0-5,0 5,0-6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47:41.617"/>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28 0,'0'44,"0"1,0-30,6 5,-4 0,4-5,-6 11,0-11,0 11,0 10,0-10,0 14,0-18,0 5,0-5,0 4,0-11,0 5,0-7,0 1,0 6,0-5,0 11,0-10,-6 10,4-5,-4 0,6 5,0-4,0-1,0-1,0 0,0-5,0 5,0-6,0 0,0 6,-6 1,4 6,-4-5,6 4,0-11,0 5,0-6,0 0,-6 5,4-3,-4 4,6-1,0-3,0 10,0-11,0 5,0-6,0-1,0 7,0-4,0 3,0-5,0 0,0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7:00:50.647"/>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0,'0'45,"0"-7,0-24,0-1,6 7,-4-4,4 3,-6-5,0 0,6 6,-5-5,6 11,-7-11,0 5,0-6,0 0,0 6,0-5,0 5,0-6,0-1,0 7,0-5,-7 5,6-6,-5 0,6 6,0-5,0 11,0-11,0 5,0-6,-7 18,6-14,-5 14,6-18,0 18,0 23,0-1,0-1,0-21,0-16,0 4,0-7,0 1,0 6,0-5,0 5,0-6,0 0,0 6,0-5,0 5,0-7,0 1,0 6,0 2,0-1,0 5,0-11,0 5,0-6,0 0,0 5,0-3,0 4,0-7,0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7:01:02.359"/>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0,'0'50,"0"-10,0-20,0 0,0-5,0 5,0-6,0 0,0 12,0-10,0 10,6-12,-5 0,5 6,-6-5,6 5,-4-6,4 0,-6 5,0-3,0 4,0-7,0 1,0 6,0-5,0 5,-6-6,-2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7:01:07.335"/>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15 1,'-6'44,"4"-6,-4-24,6 0,0 6,0-5,0 5,0-7,0 1,0 12,0-9,0 9,0-12,0 0,0 5,0-3,0 4,0-7,0 1,0 6,0 1,0 1,0 4,0-11,0 11,0-11,0 5,0 0,6-5,-4 5,4-6,-6 0,0 6,0 1,0 0,6-1,-4-6,4 0,-6 6,0 1,0 0,0-1,0-6,0 0,0 6,0-5,0 5,0-6,0-1,0 7,0-4,0 10,-6-11,4 5,-4-7,6 1,0 6,0-5,0 5,0-6,0 0,0 6,0-5,0 5,0-6,-6-1,-2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7:01:22.787"/>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28 0,'-8'45,"-4"-7,11-24,-6-1,7 7,0-4,0 3,0-5,0 0,0 6,0-5,0 5,0-6,0 0,0 5,6-3,-4 4,4-7,-6 1,0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36:12.106"/>
    </inkml:context>
    <inkml:brush xml:id="br0">
      <inkml:brushProperty name="width" value="0.05" units="cm"/>
      <inkml:brushProperty name="height" value="0.05" units="cm"/>
      <inkml:brushProperty name="color" value="#E71224"/>
    </inkml:brush>
  </inkml:definitions>
  <inkml:trace contextRef="#ctx0" brushRef="#br0">0 41 24575,'4'-5'0,"2"1"0,7 4 0,-3 0 0,4 0 0,-5 0 0,0 0 0,1 0 0,-1 0 0,0 0 0,0 0 0,15 0 0,-7 0 0,42 0 0,-33 0 0,23 0 0,-35 0 0,4 0 0,6 0 0,-7 0 0,7 0 0,-15 0 0,0 0 0,5 0 0,0 0 0,5 0 0,-5 0 0,0 0 0,-5 0 0,4 0 0,-2 0 0,2 0 0,0 0 0,2 0 0,-1 0 0,0 0 0,-5 0 0,0 0 0,1 0 0,3 0 0,2 0 0,3 0 0,1 0 0,-5 0 0,4 0 0,-4 0 0,1 0 0,-2 0 0,-4 0 0,1 0 0,-1 0 0,4 0 0,2 0 0,-1 0 0,0 0 0,-5 0 0,0 0 0,1 0 0,-1 0 0,4 0 0,2 0 0,-1 0 0,0 0 0,-5 0 0,4 0 0,32 0 0,12 0 0,30-10 0,-21 8 0,-5-8 0,-30 10 0,-2 0 0,-15 0 0,0 0 0,-5 0 0,0 0 0,5 0 0,-4 0 0,4 0 0,-5 0 0,0 0 0,15 0 0,-7 0 0,7 0 0,-11 0 0,-3 0 0,-1 0 0,0 0 0,1 0 0,-1 0 0,0 0 0,1 0 0,-1 0 0,0 0 0,0 0 0,1 0 0,-1 0 0,0 0 0,-4-4 0,0 3 0,-5-3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36:17.496"/>
    </inkml:context>
    <inkml:brush xml:id="br0">
      <inkml:brushProperty name="width" value="0.05" units="cm"/>
      <inkml:brushProperty name="height" value="0.05" units="cm"/>
      <inkml:brushProperty name="color" value="#E71224"/>
    </inkml:brush>
  </inkml:definitions>
  <inkml:trace contextRef="#ctx0" brushRef="#br0">0 28 24575,'5'-4'0,"4"3"0,-8-7 0,7 7 0,-3-3 0,4-1 0,1 4 0,3-3 0,2 4 0,-1 0 0,-1 0 0,-3 0 0,-1 0 0,0 0 0,1 0 0,3 0 0,-3 4 0,4-3 0,-5 4 0,5-5 0,0 0 0,0 0 0,0 0 0,-5 0 0,0 0 0,1 0 0,-1 0 0,0 0 0,1 0 0,-1 0 0,0 0 0,5 0 0,-4 0 0,8 0 0,-4 0 0,1 0 0,2 0 0,-7 0 0,8 0 0,-8 0 0,8 0 0,-8 0 0,8 0 0,-8 0 0,8 0 0,-8 0 0,8 0 0,6 0 0,-3 0 0,8 0 0,-11 0 0,1-5 0,-5 4 0,0-3 0,-5 4 0,0 0 0,1 0 0,-1 0 0,0 4 0,0-3 0,1 3 0,-1-4 0,0 0 0,1 0 0,3 0 0,-3 0 0,8 0 0,-8 0 0,8 0 0,-8 0 0,4 0 0,-1 0 0,-3 0 0,4 0 0,-1 0 0,-2 0 0,2 0 0,-4 5 0,1-4 0,-1 3 0,4-4 0,2 0 0,-1 0 0,4 4 0,-4-3 0,5 3 0,-5-4 0,4 0 0,-4 0 0,1 0 0,-2 0 0,-4-4 0,1 3 0,-1-3 0,0 4 0,5-4 0,-4 2 0,8-2 0,-8 4 0,8 0 0,-8 0 0,3 0 0,1 0 0,-4 0 0,4 0 0,-1 0 0,-3 0 0,4 0 0,-1 0 0,-3 0 0,8 0 0,-8 0 0,4 4 0,-5-3 0,4 4 0,-2-5 0,2 0 0,-3 0 0,-1 0 0,0 0 0,0 0 0,1 0 0,-1 0 0,4 0 0,-2 0 0,6 0 0,-2 0 0,3 0 0,1 0 0,0 0 0,-5 0 0,4 0 0,-8 0 0,3 0 0,-3 0 0,-1 0 0,0 0 0,1 0 0,-1 0 0,0 0 0,0 0 0,1 0 0,-5 0 0,-1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36:21.482"/>
    </inkml:context>
    <inkml:brush xml:id="br0">
      <inkml:brushProperty name="width" value="0.05" units="cm"/>
      <inkml:brushProperty name="height" value="0.05" units="cm"/>
      <inkml:brushProperty name="color" value="#E71224"/>
    </inkml:brush>
  </inkml:definitions>
  <inkml:trace contextRef="#ctx0" brushRef="#br0">1 56 24575,'9'0'0,"0"-4"0,1 3 0,-1-3 0,0 4 0,1 0 0,3 0 0,-3 0 0,8 0 0,-8 0 0,8 0 0,-8 0 0,8 0 0,-8 0 0,3 0 0,-3 0 0,-1 0 0,4 0 0,-2 0 0,2 0 0,-3 0 0,-1 0 0,0 0 0,5 0 0,10 0 0,-3 0 0,8-4 0,-1 3 0,-7-3 0,18 4 0,-18 0 0,3 0 0,-6-5 0,-4 4 0,5-3 0,-5 4 0,0 0 0,-5 0 0,0 0 0,1 0 0,-1 0 0,0 0 0,5 0 0,-4 0 0,3 0 0,11 0 0,3-6 0,14 5 0,-10-6 0,7 7 0,-7-6 0,1 5 0,-4-5 0,-13 6 0,-2 0 0,-4 0 0,1 0 0,-1 4 0,4-3 0,2 3 0,-1-4 0,4 0 0,-4 0 0,1 0 0,2 0 0,-6 0 0,2 0 0,-4 0 0,1 0 0,-1 0 0,0 0 0,5 0 0,-4 0 0,8 0 0,-4 0 0,0 0 0,0 0 0,-5 0 0,5 0 0,-4 0 0,3 0 0,-3 0 0,-1 0 0,0 0 0,5 0 0,-4 0 0,3 0 0,-3 0 0,-1 0 0,0 0 0,1 0 0,-1 0 0,0 0 0,5 0 0,0 0 0,5 4 0,-1-3 0,1 3 0,-5-4 0,4 0 0,-8 0 0,4 0 0,-5 0 0,0 0 0,1 0 0,-1 0 0,0 0 0,0 0 0,1 0 0,-1 0 0,0 0 0,-4-4 0,4 3 0,-4-3 0,4 4 0,0 0 0,-3 0 0,-2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41:51.706"/>
    </inkml:context>
    <inkml:brush xml:id="br0">
      <inkml:brushProperty name="width" value="0.05" units="cm"/>
      <inkml:brushProperty name="height" value="0.05" units="cm"/>
      <inkml:brushProperty name="color" value="#E71224"/>
    </inkml:brush>
  </inkml:definitions>
  <inkml:trace contextRef="#ctx0" brushRef="#br0">0 0 24575,'6'10'0,"4"7"0,7 6 0,-2 6 0,1-6 0,-5 4 0,4-4 0,-4 6 0,8 1 0,-8 0 0,-1-1 0,-2 1 0,0 14 0,2-18 0,4 31 0,-6-38 0,0 38 0,-5-38 0,-3 38 0,0-38 0,0 16 0,0-14 0,0-6 0,0 5 0,0-9 0,0 2 0,0-6 0,0 6 0,0-6 0,0 3 0,0-4 0,0 1 0,0 3 0,0 0 0,0 4 0,0-4 0,0 0 0,0-1 0,0-1 0,0 2 0,0-4 0,0 4 0,0-3 0,0 3 0,0-3 0,0-1 0,0 1 0,-3 0 0,2 0 0,-2-1 0,3 1 0,0 0 0,0-1 0,-3 1 0,2 0 0,-2-1 0,3 1 0,0 0 0,0 0 0,0-1 0,0 1 0,0 0 0,0-1 0,0-2 0,0-1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8T20:40:45.093"/>
    </inkml:context>
    <inkml:brush xml:id="br0">
      <inkml:brushProperty name="width" value="0.05" units="cm"/>
      <inkml:brushProperty name="height" value="0.05" units="cm"/>
    </inkml:brush>
  </inkml:definitions>
  <inkml:trace contextRef="#ctx0" brushRef="#br0">0 92 24575,'38'19'0,"6"6"0,0 14 0,1-9 0,-28-2 0,12-4 0,-6 6 0,1-6 0,-2 4 0,0-11 0,-5 5 0,-2-7 0,-2 1 0,-11-1 0,11 0 0,-4 0 0,-1 0 0,-1 0 0,0-13 0,-6-4 0,6-13 0,-7-7 0,7-2 0,-5-6 0,20-50 0,-18 21 0,18-26 0,-13 45 0,6 18 0,0 7 0,0 0 0,1-1 0,-1 1 0,0 0 0,0 6 0,0-4 0,0 11 0,-6-5 0,-2 7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54:01.415"/>
    </inkml:context>
    <inkml:brush xml:id="br0">
      <inkml:brushProperty name="width" value="0.05" units="cm"/>
      <inkml:brushProperty name="height" value="0.05" units="cm"/>
      <inkml:brushProperty name="color" value="#E71224"/>
    </inkml:brush>
  </inkml:definitions>
  <inkml:trace contextRef="#ctx0" brushRef="#br0">0 8 24575,'7'0'0,"1"-4"0,-1 4 0,0-4 0,0 4 0,0 0 0,0 0 0,1 0 0,-1 0 0,0 0 0,0 0 0,0 0 0,0 0 0,1 0 0,-1 0 0,3 0 0,-2 0 0,2 0 0,-2 0 0,-1 0 0,0 0 0,0 0 0,0 0 0,0 0 0,1 0 0,-1 0 0,0 0 0,0 0 0,0 0 0,0 0 0,1 0 0,-1 0 0,0 4 0,0-4 0,0 3 0,-3-3 0,-1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54:03.937"/>
    </inkml:context>
    <inkml:brush xml:id="br0">
      <inkml:brushProperty name="width" value="0.05" units="cm"/>
      <inkml:brushProperty name="height" value="0.05" units="cm"/>
      <inkml:brushProperty name="color" value="#E71224"/>
    </inkml:brush>
  </inkml:definitions>
  <inkml:trace contextRef="#ctx0" brushRef="#br0">1 8 24575,'3'-4'0,"1"1"0,3 3 0,0 0 0,4 0 0,-3 0 0,2 0 0,-3 0 0,3 0 0,-2 0 0,3 0 0,-4 0 0,0 0 0,0 0 0,4 0 0,-3 0 0,2 0 0,-3 0 0,0 0 0,0 0 0,1 0 0,-1 0 0,0 0 0,0 0 0,0 0 0,-3 3 0,3-2 0,-3 2 0,3-3 0,0 0 0,0 0 0,0 0 0,0 0 0,1 0 0,-1 0 0,-3 0 0,-1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54:06.437"/>
    </inkml:context>
    <inkml:brush xml:id="br0">
      <inkml:brushProperty name="width" value="0.05" units="cm"/>
      <inkml:brushProperty name="height" value="0.05" units="cm"/>
      <inkml:brushProperty name="color" value="#E71224"/>
    </inkml:brush>
  </inkml:definitions>
  <inkml:trace contextRef="#ctx0" brushRef="#br0">0 15 24575,'7'0'0,"1"0"0,-1 0 0,0 0 0,0 0 0,0-3 0,0 2 0,1-2 0,-1 3 0,0 0 0,3 0 0,-2 0 0,3 0 0,-4 0 0,0 0 0,0 0 0,0 0 0,0 0 0,1 0 0,-1 0 0,0 0 0,0 0 0,3 0 0,-2 0 0,6 0 0,-6 0 0,2 0 0,-3-3 0,1 2 0,-1-2 0,0 3 0,0 0 0,0 0 0,-3 0 0,-1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56:21.979"/>
    </inkml:context>
    <inkml:brush xml:id="br0">
      <inkml:brushProperty name="width" value="0.05" units="cm"/>
      <inkml:brushProperty name="height" value="0.05" units="cm"/>
      <inkml:brushProperty name="color" value="#E71224"/>
    </inkml:brush>
  </inkml:definitions>
  <inkml:trace contextRef="#ctx0" brushRef="#br0">1 197 24575,'2'-6'0,"-1"0"0,4 2 0,-4-1 0,2 2 0,-1-3 0,-1 0 0,4 2 0,-4-1 0,4 1 0,-4-2 0,4 0 0,-1 0 0,2 0 0,0 0 0,-3 0 0,2 0 0,-4 0 0,4 0 0,-1 0 0,-1 0 0,0 0 0,-1 0 0,-1 0 0,2 0 0,-3 0 0,2 2 0,-1-1 0,4 1 0,-4-2 0,2 0 0,-3 0 0,0 0 0,0 0 0,2 3 0,-1-3 0,4 8 0,-4 2 0,2 5 0,-1 0 0,2 0 0,2 0 0,-3 0 0,2 0 0,-1 0 0,2 0 0,-3-3 0,2 3 0,-4-3 0,2 0 0,-1-3 0,-1 3 0,2-3 0,-1 3 0,-1 0 0,2 0 0,-1-3 0,-1 3 0,2-3 0,-1 0 0,-1 3 0,4-6 0,-4 6 0,2-3 0,-1 0 0,-1 3 0,4-6 0,-4 6 0,2-6 0,-3 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57:14.601"/>
    </inkml:context>
    <inkml:brush xml:id="br0">
      <inkml:brushProperty name="width" value="0.05" units="cm"/>
      <inkml:brushProperty name="height" value="0.05" units="cm"/>
      <inkml:brushProperty name="color" value="#E71224"/>
    </inkml:brush>
  </inkml:definitions>
  <inkml:trace contextRef="#ctx0" brushRef="#br0">169 0 24575,'-9'0'0,"3"3"0,-3 0 0,3 1 0,-3 4 0,2-4 0,-1 4 0,2-2 0,-3 3 0,2 0 0,-2 3 0,6-2 0,-2-2 0,1 1 0,-2 0 0,0 1 0,0 1 0,0-2 0,0 3 0,3 7 0,0 1 0,-3 19 0,4 4 0,-4 13 0,2-13 0,3-3 0,-3-14 0,4-6 0,0-1 0,0-10 0,-3 2 0,3-1 0,-3-1 0,0 2 0,3-1 0,-3 2 0,3 0 0,0-3 0,0 0 0,0-3 0,0 2 0,0-1 0,0 2 0,0-1 0,0-1 0,0 2 0,0-3 0,0 2 0,4 8 0,-3-2 0,3 2 0,-2-5 0,-1-4 0,2 10 0,-1-8 0,-1 6 0,2-7 0,-1-1 0,-1 4 0,6 5 0,-4-2 0,5 4 0,-5-8 0,2 1 0,-4-4 0,4 1 0,-4-2 0,4-2 0,-4 1 0,2-4 0,-3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57:31.429"/>
    </inkml:context>
    <inkml:brush xml:id="br0">
      <inkml:brushProperty name="width" value="0.05" units="cm"/>
      <inkml:brushProperty name="height" value="0.05" units="cm"/>
      <inkml:brushProperty name="color" value="#E71224"/>
    </inkml:brush>
  </inkml:definitions>
  <inkml:trace contextRef="#ctx0" brushRef="#br0">15 0 24575,'0'6'0,"0"0"0,0 3 0,0-2 0,0 24 0,-4-11 0,3 20 0,-5-20 0,5-4 0,-2-8 0,3-2 0,0 3 0,0-2 0,0 1 0,0-2 0,0 0 0,0 3 0,0-2 0,0 1 0,0 1 0,0 0 0,0 3 0,3-2 0,-2 1 0,1-4 0,1 1 0,-2 1 0,4-2 0,-4 1 0,4-2 0,-4 0 0,4 0 0,-4 0 0,4 0 0,-4 0 0,4 0 0,-2 0 0,1 0 0,1 0 0,-2-2 0,1 1 0,4-2 0,-4 6 0,2-2 0,-1-1 0,-4-1 0,4-2 0,-4 3 0,4-2 0,-4 1 0,1-2 0,1 1 0,-2 1 0,4-2 0,-2 3 0,3-2 0,-2 1 0,1-2 0,-2 1 0,3 1 0,0-2 0,0 3 0,0 0 0,3-2 0,0 1 0,1-4 0,1 4 0,-4-4 0,4 1 0,-2-2 0,3 0 0,-3 0 0,9 0 0,-7 3 0,8-2 0,-10 1 0,0-2 0,-3 0 0,0 0 0,0 0 0,0 0 0,0 0 0,0 0 0,0 0 0,0 0 0,2 0 0,-1 0 0,2 0 0,-3 0 0,0 0 0,0 0 0,0 0 0,-3-2 0,2 1 0,-1-2 0,2 3 0,-3-3 0,2 3 0,-1-3 0,2 3 0,2 0 0,-1-3 0,4 3 0,-4-3 0,2 3 0,-3-3 0,0 3 0,0-3 0,-3 3 0,0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58:11.350"/>
    </inkml:context>
    <inkml:brush xml:id="br0">
      <inkml:brushProperty name="width" value="0.05" units="cm"/>
      <inkml:brushProperty name="height" value="0.05" units="cm"/>
      <inkml:brushProperty name="color" value="#E71224"/>
    </inkml:brush>
  </inkml:definitions>
  <inkml:trace contextRef="#ctx0" brushRef="#br0">1 932 24575,'0'-6'0,"0"0"0,0 0 0,0 0 0,0 0 0,0 0 0,0 0 0,0 0 0,0 0 0,0 0 0,0 0 0,0 0 0,0 0 0,2 0 0,-1 0 0,2-1 0,-3 1 0,0 0 0,0 0 0,0 0 0,0 0 0,0 0 0,0 0 0,0 0 0,0 0 0,2 0 0,-1 0 0,4 0 0,-1 0 0,4-3 0,2 2 0,2-4 0,0 1 0,-3-2 0,0 3 0,-1-2 0,-1 1 0,2 1 0,-3 0 0,0 6 0,-3-3 0,2 6 0,-1-6 0,2 6 0,0-6 0,0 3 0,0-3 0,2 2 0,-1-1 0,2 2 0,-3-1 0,0-1 0,2 2 0,2-3 0,2 0 0,-3 2 0,0-1 0,-1 1 0,-1-2 0,4 3 0,-4 0 0,2 1 0,-1 1 0,-1-2 0,2 3 0,-3-2 0,2 1 0,-1-2 0,4 3 0,-4-3 0,2 3 0,-3-3 0,0 3 0,0 0 0,0 0 0,0 0 0,2 0 0,2-3 0,8 3 0,-4-6 0,4 3 0,-8 0 0,7 0 0,-8 3 0,6 0 0,-7-3 0,-1 3 0,2-6 0,-1 3 0,2-1 0,2-1 0,0 4 0,0-1 0,6-2 0,-7 3 0,7-6 0,-9 6 0,1-1 0,1 2 0,-2-3 0,3 2 0,-5-4 0,1 4 0,-5-1 0,3 2 0,0 0 0,3 0 0,-2 0 0,1 0 0,-2 0 0,3 0 0,-2 0 0,1 0 0,-2 0 0,0 0 0,0 0 0,0 0 0,0-3 0,0 2 0,3-1 0,-2 2 0,1-3 0,-2 2 0,0-1 0,0 2 0,0 0 0,3 0 0,-3-3 0,6 2 0,-3-4 0,0 4 0,0-2 0,-3 3 0,0 0 0,0 0 0,0 0 0,0 0 0,0 0 0,0 0 0,-3-2 0,3 1 0,-3-2 0,6 3 0,-3 0 0,3 0 0,-3 0 0,0 0 0,0 0 0,3 0 0,-3 0 0,3 0 0,-3 0 0,0 0 0,0 0 0,0 0 0,0-2 0,0 1 0,0-2 0,0 3 0,0 0 0,0 0 0,0 0 0,0 0 0,0 0 0,3 0 0,-3 0 0,3 0 0,-3 0 0,0-2 0,3 1 0,-3-2 0,3 3 0,-3 0 0,0 0 0,0 0 0,0 0 0,0-2 0,0 1 0,0-2 0,0 3 0,3 0 0,-3-2 0,6 1 0,-6-2 0,6 3 0,-6 0 0,3 0 0,-3 0 0,0 0 0,3 0 0,0 0 0,0-3 0,3 3 0,-3-3 0,0 0 0,0 3 0,-3-3 0,0 3 0,0 0 0,0-3 0,0 3 0,0-3 0,0 3 0,3 0 0,-3-3 0,3 3 0,-3-3 0,3 0 0,-3 3 0,3-3 0,-3 3 0,0 0 0,0 0 0,0 0 0,0 0 0,0-3 0,3 3 0,-3-3 0,3 3 0,-3 0 0,3-3 0,0 2 0,0-1 0,3 2 0,-6 0 0,3-3 0,-3 2 0,0-1 0,0-1 0,0 2 0,0-1 0,3 2 0,-3-3 0,3 2 0,-3-1 0,0 2 0,3 0 0,-3 0 0,3 0 0,0 0 0,-5-3 0,4 2 0,-5-1 0,3 2 0,0-3 0,0 2 0,0-2 0,0 3 0,0-2 0,0 1 0,0-2 0,0 3 0,-3-2 0,3 1 0,-3-2 0,3 3 0,0 0 0,0-2 0,0 1 0,0-2 0,0 3 0,0 0 0,-3-2 0,5 1 0,-4-2 0,5 3 0,-3 0 0,0 0 0,0 0 0,0 0 0,0 0 0,0 0 0,0 0 0,0 0 0,0 0 0,0 0 0,0 0 0,0 0 0,0 0 0,0 0 0,0 0 0,0 0 0,3 0 0,-3 0 0,6 0 0,-6 0 0,3 0 0,-3 0 0,0 0 0,0 0 0,0 0 0,3 0 0,-3 0 0,6 0 0,-6 0 0,3 0 0,-3 0 0,0-2 0,0 1 0,0-2 0,0 3 0,0 0 0,0-3 0,0 3 0,0-3 0,0 3 0,0-3 0,0 3 0,3-3 0,0 3 0,3 0 0,-3 0 0,3 0 0,3 0 0,-4-3 0,7 3 0,-11-3 0,4 3 0,-2 0 0,1 0 0,1 0 0,-4 0 0,1 0 0,1 0 0,-2 0 0,1 0 0,-4-3 0,1 3 0,-2-6 0,3 6 0,0-3 0,0 3 0,0 0 0,0-3 0,0 3 0,0-3 0,0 0 0,0 2 0,0-1 0,0 2 0,0 0 0,0-3 0,0 2 0,0-1 0,0 2 0,0 0 0,0-3 0,0 2 0,0-1 0,0 2 0,3 0 0,-2 0 0,1 0 0,-2 0 0,0 0 0,0 0 0,0-3 0,0 2 0,0-1 0,0-1 0,0 2 0,0-1 0,0 2 0,0 0 0,0 0 0,0 0 0,0 0 0,0-3 0,0 2 0,3-1 0,0 2 0,-2-3 0,1 2 0,-5-2 0,3 1 0,0 1 0,0-2 0,0 3 0,0 0 0,0 0 0,0-2 0,0 1 0,0-2 0,0 1 0,3 1 0,0-2 0,1 3 0,1 0 0,-2 0 0,3 0 0,0-2 0,-2 1 0,-2-2 0,-2 3 0,0 0 0,0 0 0,0-2 0,3 1 0,-2-2 0,1 3 0,-2 0 0,0 0 0,0 0 0,0 0 0,0 0 0,0 0 0,3 0 0,-2 0 0,1 0 0,-4-3 0,1 3 0,1-3 0,10-1 0,-3 3 0,3-3 0,-4 4 0,-6-2 0,3 1 0,-3-2 0,0 3 0,0-3 0,0 3 0,0-3 0,0 3 0,0-3 0,3 3 0,-3-3 0,3 3 0,-3 0 0,3-3 0,-3 3 0,3-3 0,-3 3 0,3 0 0,-3 0 0,3-3 0,0 3 0,-3-6 0,3 6 0,0-3 0,-3 0 0,3 3 0,-3-3 0,0 3 0,0 0 0,0 0 0,0 0 0,0 0 0,0 0 0,0 0 0,0 0 0,0 0 0,0 0 0,-3-3 0,3 2 0,-3-1 0,3 2 0,0 0 0,0 0 0,3 0 0,0 0 0,3 0 0,-3 0 0,0 0 0,-3 0 0,0 0 0,0 0 0,0-3 0,0 2 0,0-4 0,0 4 0,0-1 0,0-1 0,0 2 0,0-1 0,0 2 0,0-3 0,0 2 0,0-1 0,0 2 0,0 0 0,-3-3 0,2 2 0,-1-2 0,2 3 0,0 0 0,0 0 0,0 0 0,-3-2 0,2 1 0,-1-2 0,2 3 0,0 0 0,0-2 0,2 1 0,-1-2 0,2 3 0,-1 0 0,-1 0 0,2 0 0,-3-2 0,0 1 0,2-2 0,-1 1 0,2 1 0,-1-2 0,-1 3 0,4-2 0,-4 1 0,2-4 0,-3 4 0,0-2 0,-3 6 0,2-3 0,-1 3 0,2-3 0,0 0 0,0 0 0,0 0 0,2 0 0,2 0 0,-1 0 0,0 0 0,-3 0 0,0 0 0,2 0 0,2 0 0,-1 0 0,-3-3 0,-1 3 0,-1-3 0,2 3 0,0 0 0,0 0 0,0-3 0,0 3 0,0-3 0,2 3 0,-1 0 0,2 0 0,-3 0 0,0 0 0,0 0 0,0 0 0,2 0 0,-1-3 0,4 3 0,-1-3 0,-1 3 0,0 0 0,-3 0 0,0 0 0,0 0 0,0 0 0,0 0 0,0-3 0,0 3 0,0-3 0,2 3 0,2-3 0,-1 3 0,2-3 0,-4 0 0,2 2 0,-3-1 0,0 2 0,2 0 0,2 0 0,-1 0 0,0 0 0,-3 0 0,0 0 0,0-3 0,0 2 0,0-1 0,0 2 0,0-3 0,0 2 0,0-1 0,0 2 0,0 0 0,0-3 0,0 2 0,0-1 0,0 2 0,0 0 0,0 0 0,0-3 0,0 2 0,0-1 0,0 2 0,0 0 0,0 0 0,0-3 0,0 2 0,0-1 0,0 2 0,0 0 0,2 0 0,-1 0 0,2 0 0,-3 0 0,0 0 0,0-3 0,0 2 0,0-2 0,0 3 0,0 0 0,0 0 0,0 0 0,0 0 0,0 0 0,0 0 0,-3-2 0,2 1 0,-1-2 0,2 3 0,0 0 0,0 0 0,0 0 0,0 0 0,0 0 0,0 0 0,0 0 0,0 0 0,2 0 0,-1 0 0,2 0 0,-6-2 0,2 1 0,-1-2 0,2 3 0,0 0 0,0 0 0,-3-2 0,0 1 0,-3-2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59:44.901"/>
    </inkml:context>
    <inkml:brush xml:id="br0">
      <inkml:brushProperty name="width" value="0.05" units="cm"/>
      <inkml:brushProperty name="height" value="0.05" units="cm"/>
      <inkml:brushProperty name="color" value="#E71224"/>
    </inkml:brush>
  </inkml:definitions>
  <inkml:trace contextRef="#ctx0" brushRef="#br0">1 219 24575,'3'-5'0,"2"2"0,3 3 0,0 0 0,0 0 0,0 0 0,0 0 0,0 0 0,0 0 0,0 0 0,0 0 0,0 0 0,0 0 0,0 0 0,0 0 0,0 0 0,0 0 0,0 0 0,0 0 0,0 0 0,0 0 0,0 0 0,0 0 0,0 0 0,0 0 0,0 0 0,0 0 0,0 0 0,0 0 0,0 0 0,0 0 0,0 0 0,0 0 0,0 0 0,0 0 0,0 0 0,-4-4 0,3 3 0,-2-2 0,3 3 0,0 0 0,0 0 0,-4-4 0,3 3 0,-2-2 0,3 3 0,0 0 0,0 0 0,0 0 0,0 0 0,3-4 0,-2 3 0,3-2 0,-4 3 0,0 0 0,0 0 0,0 0 0,0 0 0,0 0 0,0 0 0,0 0 0,-4-4 0,3 3 0,-2-3 0,3 4 0,0 0 0,0-3 0,0 2 0,0-3 0,0 1 0,0 2 0,0-3 0,0 4 0,0 0 0,0 0 0,0 0 0,0 0 0,0 0 0,0-3 0,0 2 0,0-3 0,0 1 0,3 2 0,-2-3 0,6 4 0,-6 0 0,6-3 0,-6 2 0,3-3 0,-5 4 0,1 0 0,0-4 0,0 4 0,0-4 0,0 0 0,4 4 0,-3-4 0,2 4 0,-3 0 0,0-4 0,0 3 0,0-2 0,0 3 0,0 0 0,0 0 0,0 0 0,0 0 0,0-4 0,0 3 0,0-2 0,0 3 0,0-4 0,0 3 0,0-2 0,0 3 0,0 0 0,0 0 0,4 0 0,-7-4 0,6 3 0,-7-2 0,4 3 0,0 0 0,0 0 0,0-4 0,0 3 0,0-2 0,0 3 0,0 0 0,0 0 0,4-4 0,-3 3 0,6-3 0,-6 1 0,2 2 0,-3-3 0,0 4 0,0 0 0,0 0 0,0 0 0,-3-3 0,2 2 0,-3-3 0,4 4 0,0 0 0,32-3 0,-20-2 0,21 1 0,-30 0 0,-3 4 0,0 0 0,0 0 0,-3-3 0,2 2 0,-3-3 0,4 4 0,0 0 0,4 0 0,-3-4 0,6 4 0,-3-4 0,1 4 0,-2 0 0,-6-4 0,6 4 0,-6-4 0,6 4 0,-3 0 0,0-4 0,0 3 0,0-2 0,0 3 0,0 0 0,-3-4 0,-2 3 0,-3-2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5:59:51.799"/>
    </inkml:context>
    <inkml:brush xml:id="br0">
      <inkml:brushProperty name="width" value="0.05" units="cm"/>
      <inkml:brushProperty name="height" value="0.05" units="cm"/>
      <inkml:brushProperty name="color" value="#E71224"/>
    </inkml:brush>
  </inkml:definitions>
  <inkml:trace contextRef="#ctx0" brushRef="#br0">5 380 24575,'-4'3'0,"4"-2"0,4 3 0,4-8 0,0 3 0,0-2 0,0 3 0,0 0 0,0-4 0,0 3 0,4-2 0,-3 3 0,2-4 0,-3 3 0,0-2 0,0 3 0,0 0 0,0 0 0,-3-4 0,2 3 0,-3-3 0,4 4 0,0 0 0,0 0 0,0 0 0,0 0 0,0-3 0,0 2 0,0-3 0,0 4 0,0 0 0,0 0 0,0 0 0,0 0 0,0 0 0,0 0 0,0 0 0,0 0 0,0 0 0,0 0 0,0 0 0,0 0 0,0 0 0,0-3 0,0 2 0,0-3 0,0 4 0,0-3 0,0 2 0,0-3 0,0 4 0,0-3 0,0 2 0,0-3 0,4 1 0,-3 2 0,2-3 0,1 1 0,-3 2 0,2-3 0,-3 4 0,-3-4 0,5 4 0,-4-4 0,5 4 0,-3 0 0,0 0 0,4 0 0,-3 0 0,-1-4 0,-1 3 0,-3-2 0,4 3 0,0 0 0,0 0 0,0-4 0,0 3 0,0-2 0,0 3 0,4-4 0,-3 3 0,2-2 0,-3-1 0,4 3 0,0-2 0,1 3 0,2 0 0,-6-4 0,6 3 0,-6-2 0,2 3 0,-3 0 0,0 0 0,0-4 0,0 3 0,0-3 0,0 4 0,0 0 0,0-3 0,0 2 0,0-3 0,0 4 0,0 0 0,4 0 0,-3 0 0,2 0 0,-3 0 0,-3-3 0,2 2 0,-3-3 0,4 4 0,0 0 0,0 0 0,0 0 0,0-3 0,4 2 0,-3-3 0,2 1 0,-3 2 0,0-3 0,0 4 0,4-3 0,-3 2 0,2-3 0,-3 4 0,0 0 0,0 0 0,4 0 0,-3 0 0,2 0 0,-3 0 0,-3-3 0,2 2 0,-3-3 0,4 4 0,0 0 0,0-4 0,0 4 0,0-4 0,4 4 0,0-4 0,1 3 0,2-2 0,-6 3 0,2 0 0,-3-4 0,0 3 0,4-2 0,-3 3 0,-1-4 0,-1 3 0,-3-2 0,4 3 0,0 0 0,0 0 0,0-4 0,0 3 0,0-2 0,0 3 0,0-4 0,0 3 0,0-2 0,0 3 0,0 0 0,0 0 0,0 0 0,0 0 0,0 0 0,0-4 0,0 3 0,0-3 0,4 1 0,0 2 0,1-3 0,-2 4 0,-3 0 0,-3-3 0,2 2 0,-3-3 0,4 4 0,0 0 0,0-3 0,0 2 0,0-3 0,0 4 0,0 0 0,0 0 0,0-3 0,0 2 0,0-3 0,0 1 0,4 2 0,0-3 0,1 4 0,-2-3 0,-3 2 0,0-3 0,0 0 0,0 4 0,0-4 0,4 4 0,-3 0 0,2 0 0,-6-4 0,2 3 0,-3-2 0,4 3 0,0 0 0,0 0 0,0-4 0,4 3 0,-3-2 0,6-1 0,-3 0 0,4-1 0,-3 2 0,-2 3 0,-3 0 0,0 0 0,0 0 0,-3-4 0,2 3 0,1-2 0,1 3 0,2 0 0,-3-4 0,0 3 0,0-2 0,0 3 0,0 0 0,0 0 0,0 0 0,0 0 0,0 0 0,0 0 0,0 0 0,-3-4 0,2 3 0,-3-3 0,4 4 0,0 0 0,0 0 0,0 0 0,0 0 0,0 0 0,0 0 0,0-3 0,0 2 0,0-3 0,-3 1 0,2 2 0,-3-3 0,4 4 0,-3-3 0,2 2 0,-3-3 0,4 4 0,0 0 0,0 0 0,0 0 0,-3-3 0,-2 2 0,-3-3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6:00:09.799"/>
    </inkml:context>
    <inkml:brush xml:id="br0">
      <inkml:brushProperty name="width" value="0.05" units="cm"/>
      <inkml:brushProperty name="height" value="0.05" units="cm"/>
      <inkml:brushProperty name="color" value="#E71224"/>
    </inkml:brush>
  </inkml:definitions>
  <inkml:trace contextRef="#ctx0" brushRef="#br0">1 178 24575,'8'0'0,"0"-3"0,0 2 0,0-3 0,0 4 0,-4-3 0,3 2 0,-2-3 0,3 4 0,3 0 0,-2 0 0,3 0 0,-4 0 0,0 0 0,0 0 0,0 0 0,-4-4 0,3 0 0,-2-1 0,3 2 0,0 3 0,0 0 0,0-4 0,0 3 0,0-2 0,0 3 0,0 0 0,0 0 0,0 0 0,-4-4 0,3 3 0,-2-2 0,3 3 0,0 0 0,0 0 0,0 0 0,0 0 0,0 0 0,0 0 0,0 0 0,0 0 0,0 0 0,0-4 0,0 3 0,0-2 0,0 3 0,0 0 0,-4-4 0,3 3 0,-2-2 0,3 3 0,0 0 0,0-4 0,0 3 0,0-2 0,0-1 0,0 3 0,0-3 0,3 4 0,-2 0 0,3 0 0,-4 0 0,3-3 0,-2 2 0,3-3 0,-8 1 0,3 2 0,-2-3 0,3 4 0,0 0 0,0 0 0,0 0 0,-4-3 0,3 2 0,-2-3 0,3 4 0,0 0 0,0 0 0,0 0 0,0 0 0,-4-3 0,7 2 0,-6-3 0,7 4 0,-4 0 0,0-3 0,0 2 0,0-3 0,0 4 0,0 0 0,3-4 0,-2 4 0,3-4 0,-4 4 0,-4-4 0,3 4 0,-2-4 0,3 4 0,0 0 0,0 0 0,-4-4 0,3 3 0,-2-2 0,3 3 0,0 0 0,-1 0 0,5 0 0,-3-4 0,2 3 0,-3-2 0,4-1 0,-3 3 0,2-2 0,-3 3 0,0 0 0,0 0 0,0 0 0,0 0 0,0 0 0,-3-4 0,2 3 0,-3-2 0,4 3 0,0 0 0,0 0 0,0 0 0,4 0 0,-3-4 0,2 3 0,-3-2 0,4 3 0,-3 0 0,2 0 0,-3 0 0,0 3 0,0-2 0,4 6 0,-3-6 0,2 3 0,-3-4 0,0 0 0,0 0 0,4 3 0,-3-2 0,2 3 0,-6-1 0,2-2 0,-6 6 0,6-6 0,-6 6 0,2-2 0,1-1 0,-3 3 0,6-6 0,-6 6 0,6-6 0,-3 6 0,8-2 0,0 3 0,1-4 0,-2 0 0,-6-1 0,2-2 0,-6 6 0,2-2 0,-3 3 0,4-4 0,-3 3 0,2-2 0,-3 3 0,4-4 0,-3 3 0,2-2 0,1-1 0,-3 3 0,2-2 0,-3 3 0,0 0 0,0 0 0,4-4 0,-3 3 0,2-2 0,-3 3 0,0 0 0,0 0 0,0 0 0,0 0 0,4-4 0,-3 3 0,2-2 0,1-1 0,-3 3 0,6-2 0,-6 3 0,6-4 0,-6 3 0,2-3 0,-3 1 0,0-2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5:15:59.115"/>
    </inkml:context>
    <inkml:brush xml:id="br0">
      <inkml:brushProperty name="width" value="0.05" units="cm"/>
      <inkml:brushProperty name="height" value="0.05" units="cm"/>
    </inkml:brush>
  </inkml:definitions>
  <inkml:trace contextRef="#ctx0" brushRef="#br0">448 17 24575,'-9'-7'0,"-5"5"0,-2-5 0,-10 7 0,-23 11 0,19-9 0,-11 9 0,25-11 0,0 7 0,0-5 0,7 12 0,-6-12 0,13 12 0,-12-12 0,5 12 0,0-5 0,-6 0 0,13 5 0,-12-5 0,12 8 0,-12-1 0,12 0 0,-5 0 0,7 0 0,0 0 0,0 0 0,0 0 0,-8 1 0,7-1 0,-7 7 0,8 2 0,0 0 0,0 6 0,0 11 0,0-5 0,0 29 0,0-29 0,0 5 0,8-11 0,-7-13 0,6 5 0,-7-7 0,8-7 0,-7 5 0,7-5 0,-1 7 0,-5 8 0,12-6 0,-5 5 0,0-7 0,5 0 0,-12 0 0,5 0 0,-7 1 0,0-1 0,7 0 0,-5 0 0,5 0 0,0 0 0,2 0 0,7 8 0,1-6 0,-1 12 0,0-12 0,-7 5 0,5-7 0,-12 0 0,5 1 0,-7-1 0,7 0 0,-5 0 0,5 0 0,-7 0 0,0 0 0,0 0 0,0 1 0,0-1 0,0 0 0,0 0 0,0 0 0,0 0 0,0 0 0,0 0 0,0 1 0,0 6 0,0 2 0,-7 7 0,5-7 0,-5 6 0,7-13 0,0 12 0,-7-12 0,5 5 0,-5-7 0,7 0 0,0 1 0,0-1 0,0 0 0,0 0 0,0 0 0,-8 0 0,-1 0 0,-7 0 0,0-7 0,7 6 0,-6-13 0,13 12 0,-12-12 0,5 12 0,-7-12 0,-1 12 0,1-12 0,0 5 0,0 0 0,-1-5 0,1 5 0,0-7 0,-1 0 0,1 0 0,0 0 0,7 0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5:16:00.607"/>
    </inkml:context>
    <inkml:brush xml:id="br0">
      <inkml:brushProperty name="width" value="0.05" units="cm"/>
      <inkml:brushProperty name="height" value="0.05" units="cm"/>
    </inkml:brush>
  </inkml:definitions>
  <inkml:trace contextRef="#ctx0" brushRef="#br0">180 0 24575,'-17'16'0,"1"1"0,0-1 0,0-7 0,7 5 0,-6-12 0,6 12 0,-7-12 0,7 12 0,-6-12 0,6 12 0,-7-12 0,7 12 0,2-5 0,7 8 0,0 6 0,14 2 0,-3 7 0,5-7 0,-2-1 0,-12-8 0,5 0 0,-7 0 0,7 0 0,-5 7 0,5 2 0,0 0 0,-5-1 0,13-8 0,-14 0 0,14-7 0,-13-2 0,5-7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5:15:44.765"/>
    </inkml:context>
    <inkml:brush xml:id="br0">
      <inkml:brushProperty name="width" value="0.05" units="cm"/>
      <inkml:brushProperty name="height" value="0.05" units="cm"/>
    </inkml:brush>
  </inkml:definitions>
  <inkml:trace contextRef="#ctx0" brushRef="#br0">328 2034 24575,'-9'-7'0,"-5"5"0,5-6 0,-7 8 0,-1-7 0,1-2 0,0-7 0,-1 0 0,1 7 0,7-6 0,-5 13 0,5-5 0,0 0 0,-6-2 0,6 0 0,0-6 0,-5 14 0,12-14 0,-13 6 0,13-7 0,-12-1 0,5 1 0,0 0 0,2 0 0,-1-1 0,7 1 0,-7-7 0,8 5 0,-7-6 0,5 8 0,-5 0 0,0-1 0,5 1 0,-5 0 0,7-1 0,0 1 0,0-7 0,0 5 0,0-13 0,0 13 0,0-13 0,0 13 0,0-5 0,0 7 0,0-1 0,0 1 0,0 0 0,0-1 0,0 1 0,0 0 0,0-8 0,0 6 0,0-5 0,0 7 0,7-1 0,-5-6 0,5-2 0,-7-1 0,0 3 0,7 7 0,-5-1 0,12 1 0,-12 0 0,12-8 0,-5 6 0,7-5 0,-7 7 0,-1-1 0,-1 1 0,2 0 0,0 0 0,5-1 0,-12 1 0,5 0 0,-7-1 0,0 1 0,0 0 0,7 7 0,-5-6 0,5 6 0,0-7 0,-5 0 0,12-1 0,-5-6 0,0 5 0,6-13 0,-14 6 0,7 0 0,-1 9 0,-5 1 0,5 6 0,-7-7 0,0 0 0,7-1 0,-5-6 0,5 5 0,-7-6 0,0 8 0,0 0 0,0 0 0,7 7 0,-5-6 0,5 6 0,-7-7 0,0-1 0,0 1 0,0 0 0,0 0 0,7-1 0,-5 1 0,5 0 0,-7-1 0,0 1 0,0 0 0,0 0 0,0-1 0,0 1 0,-7 7 0,5-5 0,-12 12 0,5-13 0,-8 14 0,8-14 0,-5 13 0,12-12 0,-13 12 0,6-5 0,-7-1 0,0 7 0,7-14 0,-6 13 0,6-5 0,-7 7 0,7-7 0,-6 5 0,6-5 0,-7 7 0,0 0 0,0 0 0,-1 0 0,8 0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15:15:46.537"/>
    </inkml:context>
    <inkml:brush xml:id="br0">
      <inkml:brushProperty name="width" value="0.05" units="cm"/>
      <inkml:brushProperty name="height" value="0.05" units="cm"/>
    </inkml:brush>
  </inkml:definitions>
  <inkml:trace contextRef="#ctx0" brushRef="#br0">228 0 24575,'0'16'0,"0"1"0,0-1 0,0 0 0,0 0 0,0 0 0,-7 0 0,5 0 0,-12 0 0,5 1 0,-8-1 0,1 0 0,0 0 0,7 0 0,-6-7 0,6 5 0,-14-5 0,5 7 0,-6-7 0,15 6 0,-5-13 0,5 12 0,0-5 0,2 7 0,14 0 0,2-7 0,7 5 0,-7-5 0,5 7 0,-5 1 0,0-1 0,5-7 0,-12 5 0,12-12 0,-5 12 0,8-5 0,-1 7 0,0-7 0,-7 5 0,-2-12 0,-7 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16:11:25.556"/>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54 1,'0'40,"0"-1,0-27,0 3,-5 10,4 5,-4 4,5-1,0-1,0-12,-7 23,5-12,-5-1,7-3,0-12,0-3,0 8,0-3,0 4,0 0,0 1,0-1,0 0,0-4,0-2,0 5,-5-7,4 24,-4-18,5 9,0-8,0-3,0 39,-7-15,6 52,-6-40,7 17,0-34,0-3,4-17,-2-1,7 1,-8-4,9 8,-9-8,4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1D15E-F35E-4DE1-96B1-45222EE4E9E8}" type="datetimeFigureOut">
              <a:rPr lang="en-US"/>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EA32C-6F15-4BF4-A4E7-B807E2E34437}" type="slidenum">
              <a:rPr lang="en-US"/>
              <a:t>‹#›</a:t>
            </a:fld>
            <a:endParaRPr lang="en-US"/>
          </a:p>
        </p:txBody>
      </p:sp>
    </p:spTree>
    <p:extLst>
      <p:ext uri="{BB962C8B-B14F-4D97-AF65-F5344CB8AC3E}">
        <p14:creationId xmlns:p14="http://schemas.microsoft.com/office/powerpoint/2010/main" val="79952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Racial_segregation_in_the_United_Stat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en.wikipedia.org/wiki/H._P._Lovecraft"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doi.org/10.1525/collabra.24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openpsychometrics.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r>
              <a:rPr lang="en-US"/>
              <a:t>(r)</a:t>
            </a:r>
          </a:p>
          <a:p>
            <a:pPr marL="342900" lvl="1" indent="-342900"/>
            <a:endParaRPr lang="en-US"/>
          </a:p>
          <a:p>
            <a:pPr marL="342900" lvl="1" indent="-342900"/>
            <a:r>
              <a:rPr lang="en-US"/>
              <a:t>Welcome! This is Harry Potter and the Goblet of Survey Responses: a study of virtue-based typology within the field of etc etc etc</a:t>
            </a:r>
          </a:p>
          <a:p>
            <a:pPr marL="342900" lvl="1" indent="-342900"/>
            <a:r>
              <a:rPr lang="en-US">
                <a:cs typeface="Calibri"/>
              </a:rPr>
              <a:t>We are Randa Lopez Morgan and Winnie Schwaid-LindNer. I am the Events and Programming Librarian and she is the Digital Preservation Librarian. </a:t>
            </a:r>
          </a:p>
          <a:p>
            <a:pPr marL="342900" lvl="1" indent="-342900"/>
            <a:endParaRPr lang="en-US"/>
          </a:p>
          <a:p>
            <a:pPr marL="342900" lvl="1" indent="-342900"/>
            <a:r>
              <a:rPr lang="en-US"/>
              <a:t>We are both HP lovers and we both happen to be Slytherins. </a:t>
            </a:r>
            <a:endParaRPr lang="en-US">
              <a:cs typeface="Calibri"/>
            </a:endParaRPr>
          </a:p>
          <a:p>
            <a:r>
              <a:rPr lang="en-US">
                <a:cs typeface="Calibri"/>
              </a:rPr>
              <a:t>What is Harry Potter?</a:t>
            </a:r>
          </a:p>
          <a:p>
            <a:r>
              <a:rPr lang="en-US"/>
              <a:t>Harry Potter is a 7 book young adult fantasy series that came out 23 years ago about a boy who goes to a magical boarding school and whose greatest strength is repeatedly being almost killed.</a:t>
            </a:r>
            <a:endParaRPr lang="en-US">
              <a:cs typeface="Calibri"/>
            </a:endParaRPr>
          </a:p>
          <a:p>
            <a:r>
              <a:rPr lang="en-US"/>
              <a:t>99% of the series doesn’t matter to us, but we do care about the magical boarding school bit.</a:t>
            </a:r>
            <a:endParaRPr lang="en-US">
              <a:cs typeface="Calibri"/>
            </a:endParaRPr>
          </a:p>
          <a:p>
            <a:endParaRPr lang="en-US"/>
          </a:p>
          <a:p>
            <a:r>
              <a:rPr lang="en-US"/>
              <a:t> Hogwarts is a school that teaches students how to do magic. When students enter their first year at Hogwarts, they are sorted into one of four houses, these houses.</a:t>
            </a:r>
            <a:endParaRPr lang="en-US">
              <a:cs typeface="Calibri" panose="020F0502020204030204"/>
            </a:endParaRPr>
          </a:p>
          <a:p>
            <a:endParaRPr lang="en-US"/>
          </a:p>
          <a:p>
            <a:r>
              <a:rPr lang="en-US"/>
              <a:t>In reality, these houses were created as a reference to how the English educational system has traditionally grouped their students in terms of “houses”, but this sorting concept has taken on a life of its own as far as Hogwarts houses are concerned.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a:t>1</a:t>
            </a:fld>
            <a:endParaRPr lang="en-US"/>
          </a:p>
        </p:txBody>
      </p:sp>
    </p:spTree>
    <p:extLst>
      <p:ext uri="{BB962C8B-B14F-4D97-AF65-F5344CB8AC3E}">
        <p14:creationId xmlns:p14="http://schemas.microsoft.com/office/powerpoint/2010/main" val="300601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cs typeface="Calibri"/>
              </a:rPr>
              <a:t>W</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Looking deeper into our own results: Because of the huge variation in how many respondents there were from each house (which is inherently interesting by itself) we run into a problem where it’s really not a 1:1:1:1 comparison from house to house, especially when we get to gryffs and slyths who had the fewest respondents </a:t>
            </a:r>
            <a:endParaRPr lang="en-US" sz="1200" b="0" i="0" kern="1200">
              <a:solidFill>
                <a:schemeClr val="tx1"/>
              </a:solidFill>
              <a:effectLst/>
              <a:latin typeface="+mn-lt"/>
              <a:cs typeface="Calibri"/>
            </a:endParaRPr>
          </a:p>
          <a:p>
            <a:endParaRPr lang="en-US"/>
          </a:p>
          <a:p>
            <a:pPr fontAlgn="base"/>
            <a:r>
              <a:rPr lang="en-US"/>
              <a:t>We have to wonder if them having the fewest respondents is</a:t>
            </a:r>
            <a:r>
              <a:rPr lang="en-US" sz="1200" b="0" i="0" kern="1200">
                <a:solidFill>
                  <a:schemeClr val="tx1"/>
                </a:solidFill>
                <a:effectLst/>
                <a:latin typeface="+mn-lt"/>
                <a:ea typeface="+mn-ea"/>
                <a:cs typeface="+mn-cs"/>
              </a:rPr>
              <a:t> because we didn’t reach them, or is it because they just aren’t highly represented in the field? </a:t>
            </a:r>
            <a:r>
              <a:rPr lang="en-US"/>
              <a:t>OR </a:t>
            </a:r>
            <a:r>
              <a:rPr lang="en-US" sz="1200" b="0" i="0" kern="1200">
                <a:solidFill>
                  <a:schemeClr val="tx1"/>
                </a:solidFill>
                <a:effectLst/>
                <a:latin typeface="+mn-lt"/>
                <a:ea typeface="+mn-ea"/>
                <a:cs typeface="+mn-cs"/>
              </a:rPr>
              <a:t>are there fewer people who identify as slytherins because they’re basing slytherins off the negative qualities in the books,</a:t>
            </a:r>
            <a:r>
              <a:rPr lang="en-US"/>
              <a:t> the same ones that time magazine based theirs off?</a:t>
            </a:r>
            <a:r>
              <a:rPr lang="en-US" sz="1200" b="0" i="0" kern="1200">
                <a:solidFill>
                  <a:schemeClr val="tx1"/>
                </a:solidFill>
                <a:effectLst/>
                <a:latin typeface="+mn-lt"/>
                <a:ea typeface="+mn-ea"/>
                <a:cs typeface="+mn-cs"/>
              </a:rPr>
              <a:t> The world may never know</a:t>
            </a:r>
            <a:r>
              <a:rPr lang="en-US"/>
              <a:t>, but all we do know is that we had one comment in the survey that said</a:t>
            </a:r>
            <a:r>
              <a:rPr lang="en-US">
                <a:cs typeface="Calibri"/>
              </a:rPr>
              <a:t> “who would self sort into slytherin????”.</a:t>
            </a:r>
            <a:endParaRPr lang="en-US" sz="1200" b="0" i="0" kern="1200">
              <a:solidFill>
                <a:schemeClr val="tx1"/>
              </a:solidFill>
              <a:effectLst/>
              <a:latin typeface="+mn-lt"/>
              <a:cs typeface="Calibri" panose="020F0502020204030204"/>
            </a:endParaRPr>
          </a:p>
          <a:p>
            <a:pPr rtl="0" fontAlgn="base"/>
            <a:endParaRPr lang="en-US" sz="1200" b="0" i="0" kern="1200">
              <a:solidFill>
                <a:schemeClr val="tx1"/>
              </a:solidFill>
              <a:effectLst/>
              <a:latin typeface="+mn-lt"/>
              <a:ea typeface="+mn-ea"/>
              <a:cs typeface="+mn-cs"/>
            </a:endParaRPr>
          </a:p>
          <a:p>
            <a:pPr fontAlgn="base"/>
            <a:r>
              <a:rPr lang="en-US"/>
              <a:t>So, although</a:t>
            </a:r>
            <a:r>
              <a:rPr lang="en-US" sz="1200" b="0" i="0" kern="1200">
                <a:solidFill>
                  <a:schemeClr val="tx1"/>
                </a:solidFill>
                <a:effectLst/>
                <a:latin typeface="+mn-lt"/>
                <a:ea typeface="+mn-ea"/>
                <a:cs typeface="+mn-cs"/>
              </a:rPr>
              <a:t> we originally thought that your area of expertise would indicate what house you were in, needing to breakdown by house in order to try to normalize the numbers we were seeing means that we can only really compare </a:t>
            </a:r>
            <a:r>
              <a:rPr lang="en-US"/>
              <a:t>the general ratios</a:t>
            </a:r>
            <a:r>
              <a:rPr lang="en-US" sz="1200" b="0" i="0" kern="1200">
                <a:solidFill>
                  <a:schemeClr val="tx1"/>
                </a:solidFill>
                <a:effectLst/>
                <a:latin typeface="+mn-lt"/>
                <a:ea typeface="+mn-ea"/>
                <a:cs typeface="+mn-cs"/>
              </a:rPr>
              <a:t> between the houses. So by percent of the house in a category instead of percent of the category belonging to each house is where most of the actually interesting stuff started to appear </a:t>
            </a:r>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10</a:t>
            </a:fld>
            <a:endParaRPr lang="en-US"/>
          </a:p>
        </p:txBody>
      </p:sp>
    </p:spTree>
    <p:extLst>
      <p:ext uri="{BB962C8B-B14F-4D97-AF65-F5344CB8AC3E}">
        <p14:creationId xmlns:p14="http://schemas.microsoft.com/office/powerpoint/2010/main" val="932093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r>
            <a:endParaRPr lang="en-US">
              <a:ea typeface="+mn-ea"/>
              <a:cs typeface="+mn-cs"/>
            </a:endParaRPr>
          </a:p>
          <a:p>
            <a:endParaRPr lang="en-US"/>
          </a:p>
          <a:p>
            <a:pPr fontAlgn="base"/>
            <a:r>
              <a:rPr lang="en-US"/>
              <a:t>So this is a pretty good example of that.</a:t>
            </a:r>
            <a:endParaRPr lang="en-US" sz="1200" b="0" i="0" kern="1200">
              <a:solidFill>
                <a:schemeClr val="tx1"/>
              </a:solidFill>
              <a:effectLst/>
              <a:latin typeface="+mn-lt"/>
              <a:cs typeface="Calibri" panose="020F0502020204030204"/>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On the top you see the different areas but according to how many people said that’s the area they were in – so you can see that, farthest to the left, there were slightly over 40 gryffindors who work in academic libraries.</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On the bottom, you can see this being normalized by percent, essentially to get the ratios of who is where, to try to get as close to comparing 1:1:1:1 as possible. So looking back to the same section as we did above, the gryffindors in academic libraries, you can tell that 33% of all gryffindors work in academic libraries.</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Although it would be easy to say that public librarians (the purple category) are more likely to be ravenclaws by looking at the top graph, that’s not really taking into account that our respondents were most likely to be a ravenclaw in the first place. So when you compare within the house, you start to notice things like how it’s actually hufflepuffs that have the highest percentage of public librarians, which isn’t surprising, but slytherins having the second highest percentage, which I think is.</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The </a:t>
            </a:r>
            <a:r>
              <a:rPr lang="en-US"/>
              <a:t>last</a:t>
            </a:r>
            <a:r>
              <a:rPr lang="en-US" sz="1200" b="0" i="0" kern="1200">
                <a:solidFill>
                  <a:schemeClr val="tx1"/>
                </a:solidFill>
                <a:effectLst/>
                <a:latin typeface="+mn-lt"/>
                <a:ea typeface="+mn-ea"/>
                <a:cs typeface="+mn-cs"/>
              </a:rPr>
              <a:t> disclaimer is that at some point you reach a “chicken or the egg” scenario:</a:t>
            </a:r>
            <a:endParaRPr lang="en-US" sz="1200" b="0" i="0" kern="1200">
              <a:solidFill>
                <a:schemeClr val="tx1"/>
              </a:solidFill>
              <a:effectLst/>
              <a:latin typeface="+mn-lt"/>
              <a:cs typeface="Calibri"/>
            </a:endParaRPr>
          </a:p>
          <a:p>
            <a:pPr rtl="0" fontAlgn="base"/>
            <a:r>
              <a:rPr lang="en-US" sz="1200" b="0" i="0" kern="1200">
                <a:solidFill>
                  <a:schemeClr val="tx1"/>
                </a:solidFill>
                <a:effectLst/>
                <a:latin typeface="+mn-lt"/>
                <a:ea typeface="+mn-ea"/>
                <a:cs typeface="+mn-cs"/>
              </a:rPr>
              <a:t>Looking at the graphs at the rightmost hot pink bar in both graphs, we can tell that Slytherins don’t like being school librarians – is this because Slytherins don’t like working in schools, or maybe because Slytherins interested in being school librarians don’t associate themselves with the negative reputation that the books give Slytherins? Gryffindors have the highest percentage of their house working in schools, which could indicate that that’s true since gryffindors are repeatedly touted as The Good Guys in the books, oooor it could indicate that the personality traits gryffindors emphasize means they find themselves well suited to school librarianship. </a:t>
            </a:r>
          </a:p>
          <a:p>
            <a:pPr fontAlgn="base"/>
            <a:endParaRPr lang="en-US"/>
          </a:p>
          <a:p>
            <a:pPr fontAlgn="base"/>
            <a:r>
              <a:rPr lang="en-US" sz="1200" b="0" i="0" kern="1200">
                <a:solidFill>
                  <a:schemeClr val="tx1"/>
                </a:solidFill>
                <a:effectLst/>
                <a:latin typeface="+mn-lt"/>
                <a:ea typeface="+mn-ea"/>
                <a:cs typeface="+mn-cs"/>
              </a:rPr>
              <a:t>Because of the huge variation in respondents for each house, it’s actually more interesting when slytherins and gryffindors show an equal or higher count for a category, like how Gryffindors have the same number of respondents working in government as puffs do, even though far fewer gryffindors responded</a:t>
            </a:r>
            <a:r>
              <a:rPr lang="en-US"/>
              <a:t>, or how slytherins are also more likely to work in archives or special collections than any of the other houses are.</a:t>
            </a:r>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11</a:t>
            </a:fld>
            <a:endParaRPr lang="en-US"/>
          </a:p>
        </p:txBody>
      </p:sp>
    </p:spTree>
    <p:extLst>
      <p:ext uri="{BB962C8B-B14F-4D97-AF65-F5344CB8AC3E}">
        <p14:creationId xmlns:p14="http://schemas.microsoft.com/office/powerpoint/2010/main" val="733720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t>W</a:t>
            </a:r>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Ok ok, enough with the disclaimers, what do we actually see? This is a larger version of the bottom graph from the previous slide</a:t>
            </a:r>
            <a:endParaRPr lang="en-US" sz="1200" b="0" i="0" kern="1200">
              <a:solidFill>
                <a:schemeClr val="tx1"/>
              </a:solidFill>
              <a:effectLst/>
              <a:latin typeface="+mn-lt"/>
              <a:cs typeface="Calibri"/>
            </a:endParaRPr>
          </a:p>
          <a:p>
            <a:pPr fontAlgn="base"/>
            <a:r>
              <a:rPr lang="en-US" sz="1200" b="0" i="0" kern="1200">
                <a:solidFill>
                  <a:schemeClr val="tx1"/>
                </a:solidFill>
                <a:effectLst/>
                <a:latin typeface="+mn-lt"/>
                <a:ea typeface="+mn-ea"/>
                <a:cs typeface="+mn-cs"/>
              </a:rPr>
              <a:t>Mostly… </a:t>
            </a:r>
            <a:r>
              <a:rPr lang="en-US"/>
              <a:t>there are no</a:t>
            </a:r>
            <a:r>
              <a:rPr lang="en-US" sz="1200" b="0" i="0" kern="1200">
                <a:solidFill>
                  <a:schemeClr val="tx1"/>
                </a:solidFill>
                <a:effectLst/>
                <a:latin typeface="+mn-lt"/>
                <a:ea typeface="+mn-ea"/>
                <a:cs typeface="+mn-cs"/>
              </a:rPr>
              <a:t> real life changing correlations/causations we could find? </a:t>
            </a:r>
            <a:endParaRPr lang="en-US" sz="1200" b="0" i="0" kern="1200">
              <a:solidFill>
                <a:schemeClr val="tx1"/>
              </a:solidFill>
              <a:effectLst/>
              <a:latin typeface="+mn-lt"/>
              <a:cs typeface="Calibri"/>
            </a:endParaRPr>
          </a:p>
          <a:p>
            <a:pPr fontAlgn="base"/>
            <a:r>
              <a:rPr lang="en-US"/>
              <a:t>There were a couple of small, fun things, like how ravenclaws</a:t>
            </a:r>
            <a:r>
              <a:rPr lang="en-US" sz="1200" b="0" i="0" kern="1200">
                <a:solidFill>
                  <a:schemeClr val="tx1"/>
                </a:solidFill>
                <a:effectLst/>
                <a:latin typeface="+mn-lt"/>
                <a:ea typeface="+mn-ea"/>
                <a:cs typeface="+mn-cs"/>
              </a:rPr>
              <a:t> didn’t have any jobs that we (or they) identified as “other” (like working for an independent non-profit or for a synagogue, or doing childhood community engagement</a:t>
            </a:r>
            <a:r>
              <a:rPr lang="en-US"/>
              <a:t>), and that ravenclaws</a:t>
            </a:r>
            <a:r>
              <a:rPr lang="en-US" sz="1200" b="0" i="0" kern="1200">
                <a:solidFill>
                  <a:schemeClr val="tx1"/>
                </a:solidFill>
                <a:effectLst/>
                <a:latin typeface="+mn-lt"/>
                <a:ea typeface="+mn-ea"/>
                <a:cs typeface="+mn-cs"/>
              </a:rPr>
              <a:t> have the most diverse spread of categories (again, this could just be because we had the most ravenclaw respondents) </a:t>
            </a:r>
            <a:endParaRPr lang="en-US" sz="1200" b="0" i="0" kern="1200">
              <a:solidFill>
                <a:schemeClr val="tx1"/>
              </a:solidFill>
              <a:effectLst/>
              <a:latin typeface="+mn-lt"/>
              <a:cs typeface="Calibri"/>
            </a:endParaRPr>
          </a:p>
          <a:p>
            <a:pPr fontAlgn="base"/>
            <a:r>
              <a:rPr lang="en-US"/>
              <a:t>We also can tell that Hufflepuffs</a:t>
            </a:r>
            <a:r>
              <a:rPr lang="en-US" sz="1200" b="0" i="0" kern="1200">
                <a:solidFill>
                  <a:schemeClr val="tx1"/>
                </a:solidFill>
                <a:effectLst/>
                <a:latin typeface="+mn-lt"/>
                <a:ea typeface="+mn-ea"/>
                <a:cs typeface="+mn-cs"/>
              </a:rPr>
              <a:t> aren’t a huge fan of academia while ravenclaws love it (shocker)</a:t>
            </a:r>
            <a:r>
              <a:rPr lang="en-US"/>
              <a:t>, </a:t>
            </a:r>
            <a:r>
              <a:rPr lang="en-US" sz="1200" b="0" i="0" kern="1200">
                <a:solidFill>
                  <a:schemeClr val="tx1"/>
                </a:solidFill>
                <a:effectLst/>
                <a:latin typeface="+mn-lt"/>
                <a:ea typeface="+mn-ea"/>
                <a:cs typeface="+mn-cs"/>
              </a:rPr>
              <a:t>only </a:t>
            </a:r>
            <a:r>
              <a:rPr lang="en-US"/>
              <a:t>ravenclaws</a:t>
            </a:r>
            <a:r>
              <a:rPr lang="en-US" sz="1200" b="0" i="0" kern="1200">
                <a:solidFill>
                  <a:schemeClr val="tx1"/>
                </a:solidFill>
                <a:effectLst/>
                <a:latin typeface="+mn-lt"/>
                <a:ea typeface="+mn-ea"/>
                <a:cs typeface="+mn-cs"/>
              </a:rPr>
              <a:t> and slytherins work in LIS studies (like professors or consultants studying the field</a:t>
            </a:r>
            <a:r>
              <a:rPr lang="en-US"/>
              <a:t>), while only</a:t>
            </a:r>
            <a:r>
              <a:rPr lang="en-US" sz="1200" b="0" i="0" kern="1200">
                <a:solidFill>
                  <a:schemeClr val="tx1"/>
                </a:solidFill>
                <a:effectLst/>
                <a:latin typeface="+mn-lt"/>
                <a:ea typeface="+mn-ea"/>
                <a:cs typeface="+mn-cs"/>
              </a:rPr>
              <a:t> puffs and claws work in corporate environments</a:t>
            </a:r>
            <a:r>
              <a:rPr lang="en-US"/>
              <a:t>, and no slytherins</a:t>
            </a:r>
            <a:r>
              <a:rPr lang="en-US" sz="1200" b="0" i="0" kern="1200">
                <a:solidFill>
                  <a:schemeClr val="tx1"/>
                </a:solidFill>
                <a:effectLst/>
                <a:latin typeface="+mn-lt"/>
                <a:ea typeface="+mn-ea"/>
                <a:cs typeface="+mn-cs"/>
              </a:rPr>
              <a:t> </a:t>
            </a:r>
            <a:r>
              <a:rPr lang="en-US"/>
              <a:t>work</a:t>
            </a:r>
            <a:r>
              <a:rPr lang="en-US" sz="1200" b="0" i="0" kern="1200">
                <a:solidFill>
                  <a:schemeClr val="tx1"/>
                </a:solidFill>
                <a:effectLst/>
                <a:latin typeface="+mn-lt"/>
                <a:ea typeface="+mn-ea"/>
                <a:cs typeface="+mn-cs"/>
              </a:rPr>
              <a:t> in government (</a:t>
            </a:r>
            <a:r>
              <a:rPr lang="en-US"/>
              <a:t>which also</a:t>
            </a:r>
            <a:r>
              <a:rPr lang="en-US" sz="1200" b="0" i="0" kern="1200">
                <a:solidFill>
                  <a:schemeClr val="tx1"/>
                </a:solidFill>
                <a:effectLst/>
                <a:latin typeface="+mn-lt"/>
                <a:ea typeface="+mn-ea"/>
                <a:cs typeface="+mn-cs"/>
              </a:rPr>
              <a:t> makes sense) </a:t>
            </a:r>
            <a:endParaRPr lang="en-US" sz="1200" b="0" i="0" kern="1200">
              <a:solidFill>
                <a:schemeClr val="tx1"/>
              </a:solidFill>
              <a:effectLst/>
              <a:latin typeface="+mn-lt"/>
              <a:cs typeface="Calibri"/>
            </a:endParaRPr>
          </a:p>
          <a:p>
            <a:pPr fontAlgn="base"/>
            <a:endParaRPr lang="en-US"/>
          </a:p>
          <a:p>
            <a:r>
              <a:rPr lang="en-US" sz="1200" b="0" i="0" kern="1200">
                <a:solidFill>
                  <a:schemeClr val="tx1"/>
                </a:solidFill>
                <a:effectLst/>
                <a:latin typeface="+mn-lt"/>
                <a:ea typeface="+mn-ea"/>
                <a:cs typeface="+mn-cs"/>
              </a:rPr>
              <a:t>Out of the 4 houses, gryffindors and slytherins were the most different from *each other* between areas of their fields, while hufflepuffs had the greatest difference between the two most popular categories of work within their own house: public librarianship and academic librarianship</a:t>
            </a:r>
            <a:r>
              <a:rPr lang="en-US"/>
              <a:t>, and ravenclaws were most evenly distributed.</a:t>
            </a:r>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12</a:t>
            </a:fld>
            <a:endParaRPr lang="en-US"/>
          </a:p>
        </p:txBody>
      </p:sp>
    </p:spTree>
    <p:extLst>
      <p:ext uri="{BB962C8B-B14F-4D97-AF65-F5344CB8AC3E}">
        <p14:creationId xmlns:p14="http://schemas.microsoft.com/office/powerpoint/2010/main" val="348973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r>
            <a:endParaRPr lang="en-US">
              <a:cs typeface="Calibri"/>
            </a:endParaRPr>
          </a:p>
          <a:p>
            <a:endParaRPr lang="en-US"/>
          </a:p>
          <a:p>
            <a:r>
              <a:rPr lang="en-US"/>
              <a:t>But the unintended conclusions we found were actually far more interesting.</a:t>
            </a:r>
            <a:endParaRPr lang="en-US">
              <a:cs typeface="Calibri" panose="020F0502020204030204"/>
            </a:endParaRPr>
          </a:p>
          <a:p>
            <a:endParaRPr lang="en-US"/>
          </a:p>
          <a:p>
            <a:r>
              <a:rPr lang="en-US"/>
              <a:t>One of our questions asked whether people have MLIS degrees so we were able to compare ratios there, but Qualtrics also provides information about the survey itself, such as the time it took to complete it and the time of day it was completed, which ended up being some of our more entertaining results.</a:t>
            </a:r>
            <a:endParaRPr lang="en-US">
              <a:cs typeface="Calibri"/>
            </a:endParaRPr>
          </a:p>
          <a:p>
            <a:endParaRPr lang="en-US"/>
          </a:p>
          <a:p>
            <a:r>
              <a:rPr lang="en-US"/>
              <a:t>We also did coding to determine keywords from each qualitative response, including responses to our last question on the survey: "do you have any comments?" and I’ll show you the results of those.</a:t>
            </a:r>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13</a:t>
            </a:fld>
            <a:endParaRPr lang="en-US"/>
          </a:p>
        </p:txBody>
      </p:sp>
    </p:spTree>
    <p:extLst>
      <p:ext uri="{BB962C8B-B14F-4D97-AF65-F5344CB8AC3E}">
        <p14:creationId xmlns:p14="http://schemas.microsoft.com/office/powerpoint/2010/main" val="102271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t>W</a:t>
            </a:r>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fontAlgn="base"/>
            <a:r>
              <a:rPr lang="en-US">
                <a:cs typeface="Calibri" panose="020F0502020204030204"/>
              </a:rPr>
              <a:t>Starting with MLIS results, we can see that gryffindors</a:t>
            </a:r>
            <a:r>
              <a:rPr lang="en-US" sz="1200" b="0" i="0" kern="1200">
                <a:solidFill>
                  <a:schemeClr val="tx1"/>
                </a:solidFill>
                <a:effectLst/>
                <a:latin typeface="+mn-lt"/>
                <a:ea typeface="+mn-ea"/>
                <a:cs typeface="+mn-cs"/>
              </a:rPr>
              <a:t> have the highest percentage of people with an MLIS </a:t>
            </a:r>
            <a:r>
              <a:rPr lang="en-US"/>
              <a:t>but the lowest percent of current students, and</a:t>
            </a:r>
            <a:r>
              <a:rPr lang="en-US" sz="1200" b="0" i="0" kern="1200">
                <a:solidFill>
                  <a:schemeClr val="tx1"/>
                </a:solidFill>
                <a:effectLst/>
                <a:latin typeface="+mn-lt"/>
                <a:ea typeface="+mn-ea"/>
                <a:cs typeface="+mn-cs"/>
              </a:rPr>
              <a:t> puffs the lowest</a:t>
            </a:r>
            <a:r>
              <a:rPr lang="en-US"/>
              <a:t> percent of people with an MLIS, while slytherins have the highest percent currently working towards it. The questionable Time Magazine and Cambridge study said that “Slytherin is for the young”, as it was most prevalent among younger people, so part of me wonders if that’s something that’s indicated by the highest percent of people currently working towards an MLIS, but who really knows.</a:t>
            </a: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14</a:t>
            </a:fld>
            <a:endParaRPr lang="en-US"/>
          </a:p>
        </p:txBody>
      </p:sp>
    </p:spTree>
    <p:extLst>
      <p:ext uri="{BB962C8B-B14F-4D97-AF65-F5344CB8AC3E}">
        <p14:creationId xmlns:p14="http://schemas.microsoft.com/office/powerpoint/2010/main" val="79383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r>
          </a:p>
          <a:p>
            <a:endParaRPr lang="en-US"/>
          </a:p>
          <a:p>
            <a:r>
              <a:rPr lang="en-US"/>
              <a:t>This chart is how long people in each house took to answer the survey (courtesy of qualtrics), with the x axis (the horizontal axis for those of us who haven’t taken math or thought of graphs in a very long time) being number of seconds it took to answer, and y axis (the vertical) being number of people who answered in that amount of seconds.</a:t>
            </a:r>
            <a:endParaRPr lang="en-US">
              <a:cs typeface="Calibri"/>
            </a:endParaRPr>
          </a:p>
          <a:p>
            <a:endParaRPr lang="en-US"/>
          </a:p>
          <a:p>
            <a:r>
              <a:rPr lang="en-US"/>
              <a:t>You can’t see it because it’s an outlier, but we actually had one Hufflepuff who left their survey open for several days before finishing it. But even so, hufflepuffs took the longest to finish, and gryffindors the shortest. Also one interesting bit is that how slytherin is the only house that doesn't have a clear peak in their results, indicating that there was a more even distribution over time of slytherin respondents.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15</a:t>
            </a:fld>
            <a:endParaRPr lang="en-US"/>
          </a:p>
        </p:txBody>
      </p:sp>
    </p:spTree>
    <p:extLst>
      <p:ext uri="{BB962C8B-B14F-4D97-AF65-F5344CB8AC3E}">
        <p14:creationId xmlns:p14="http://schemas.microsoft.com/office/powerpoint/2010/main" val="2852517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r>
          </a:p>
          <a:p>
            <a:endParaRPr lang="en-US">
              <a:cs typeface="Calibri"/>
            </a:endParaRPr>
          </a:p>
          <a:p>
            <a:r>
              <a:rPr lang="en-US">
                <a:cs typeface="Calibri"/>
              </a:rPr>
              <a:t>Looking into another qualtrics field, the time of day people responded, here's a graph where </a:t>
            </a:r>
            <a:r>
              <a:rPr lang="en-US"/>
              <a:t>the y axis is percentage of house’s answers along that point in time and the x axis is the hour of the day, so 01 is 1am and 13 is 1pm.</a:t>
            </a:r>
            <a:endParaRPr lang="en-US">
              <a:cs typeface="Calibri"/>
            </a:endParaRPr>
          </a:p>
          <a:p>
            <a:endParaRPr lang="en-US"/>
          </a:p>
          <a:p>
            <a:r>
              <a:rPr lang="en-US"/>
              <a:t>Also I'm pretty sure that these results are from local time of the respondent? This data is from qualtrics and I couldn’t actually tell, but:</a:t>
            </a:r>
            <a:endParaRPr lang="en-US">
              <a:cs typeface="Calibri"/>
            </a:endParaRPr>
          </a:p>
          <a:p>
            <a:endParaRPr lang="en-US">
              <a:cs typeface="Calibri"/>
            </a:endParaRPr>
          </a:p>
          <a:p>
            <a:r>
              <a:rPr lang="en-US">
                <a:cs typeface="Calibri"/>
              </a:rPr>
              <a:t>Slytherins are most likely to complete the survey towards 9am, presumably at the beginning of the day, while gryffindors do it at the end, or maybe after work?</a:t>
            </a:r>
          </a:p>
          <a:p>
            <a:r>
              <a:rPr lang="en-US">
                <a:cs typeface="Calibri"/>
              </a:rPr>
              <a:t>Ravenclaws wake up the earliest (or at least a few of them did), and hufflepuffs are the most consistent in the afternoons, which you can see by the yellow line remaining pretty steady, starting at 13 and extending til 17.</a:t>
            </a:r>
          </a:p>
        </p:txBody>
      </p:sp>
      <p:sp>
        <p:nvSpPr>
          <p:cNvPr id="4" name="Slide Number Placeholder 3"/>
          <p:cNvSpPr>
            <a:spLocks noGrp="1"/>
          </p:cNvSpPr>
          <p:nvPr>
            <p:ph type="sldNum" sz="quarter" idx="5"/>
          </p:nvPr>
        </p:nvSpPr>
        <p:spPr/>
        <p:txBody>
          <a:bodyPr/>
          <a:lstStyle/>
          <a:p>
            <a:fld id="{2F6EA32C-6F15-4BF4-A4E7-B807E2E34437}" type="slidenum">
              <a:rPr lang="en-US" smtClean="0"/>
              <a:t>16</a:t>
            </a:fld>
            <a:endParaRPr lang="en-US"/>
          </a:p>
        </p:txBody>
      </p:sp>
    </p:spTree>
    <p:extLst>
      <p:ext uri="{BB962C8B-B14F-4D97-AF65-F5344CB8AC3E}">
        <p14:creationId xmlns:p14="http://schemas.microsoft.com/office/powerpoint/2010/main" val="2714915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R</a:t>
            </a:r>
          </a:p>
          <a:p>
            <a:pPr>
              <a:defRPr/>
            </a:pPr>
            <a:endParaRPr lang="en-US"/>
          </a:p>
          <a:p>
            <a:pPr>
              <a:defRPr/>
            </a:pPr>
            <a:r>
              <a:rPr lang="en-US"/>
              <a:t>These are word clouds made out of the coded traits we identified and we will go into these specifically in just a minute. One of the questions asked in the survey was, "Do you see any parallels between the qualities of your Hogwarts House and how you approach your work?"</a:t>
            </a:r>
            <a:endParaRPr lang="en-US">
              <a:cs typeface="Calibri"/>
            </a:endParaRPr>
          </a:p>
          <a:p>
            <a:endParaRPr lang="en-US">
              <a:cs typeface="Calibri"/>
            </a:endParaRPr>
          </a:p>
          <a:p>
            <a:r>
              <a:rPr lang="en-US">
                <a:cs typeface="Calibri"/>
              </a:rPr>
              <a:t>Over 700 people responded to this field. Some would just list characteristics while others would write longwinded responses and why they thought the things they did.</a:t>
            </a:r>
            <a:r>
              <a:rPr lang="en-US"/>
              <a:t> People would often list multiple traits. To help with consistency in the vocabulary, I created a word list using the words that they would use. I ended up with 166 character defining words.</a:t>
            </a:r>
            <a:endParaRPr lang="en-US">
              <a:cs typeface="Calibri"/>
            </a:endParaRPr>
          </a:p>
          <a:p>
            <a:endParaRPr lang="en-US">
              <a:cs typeface="Calibri"/>
            </a:endParaRPr>
          </a:p>
          <a:p>
            <a:r>
              <a:rPr lang="en-US">
                <a:cs typeface="Calibri"/>
              </a:rPr>
              <a:t>There is inherent biases to this process however. Because I was the only one doing this coding, I would read a response and tag it with the words I felt was proper. For instance, Humble in this context is defined as someone who works without recognition. I used judicious in place of justice or just. I also tried to use neutral language so not to give any one house, "negative" traits. Also, pregnancy brain would have me asking my partner, "</a:t>
            </a:r>
            <a:r>
              <a:rPr lang="en-US"/>
              <a:t>What does it mean to not leave anyone behind?" Or "Yes, I am very eager to do a good job and will do whatever it takes - which often translate to doing others' work to pick up the slack." Is it this tag? Or this tag? </a:t>
            </a:r>
            <a:endParaRPr lang="en-US">
              <a:cs typeface="Calibri"/>
            </a:endParaRPr>
          </a:p>
          <a:p>
            <a:endParaRPr lang="en-US">
              <a:cs typeface="Calibri"/>
            </a:endParaRPr>
          </a:p>
          <a:p>
            <a:r>
              <a:rPr lang="en-US"/>
              <a:t>Keywords only really brought unintended conclusions, because in general you see what you’d expect to see: a high prevalence of the traits used to define each house by the sorting hat, so Gryffindor's are brave, Slytherins are ambitious, etc. </a:t>
            </a:r>
            <a:endParaRPr lang="en-US">
              <a:cs typeface="Calibri"/>
            </a:endParaRPr>
          </a:p>
          <a:p>
            <a:endParaRPr lang="en-US"/>
          </a:p>
          <a:p>
            <a:r>
              <a:rPr lang="en-US"/>
              <a:t>However, you can probably immediately see some differences that we can delve into</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2F6EA32C-6F15-4BF4-A4E7-B807E2E34437}" type="slidenum">
              <a:rPr lang="en-US" smtClean="0"/>
              <a:t>17</a:t>
            </a:fld>
            <a:endParaRPr lang="en-US"/>
          </a:p>
        </p:txBody>
      </p:sp>
    </p:spTree>
    <p:extLst>
      <p:ext uri="{BB962C8B-B14F-4D97-AF65-F5344CB8AC3E}">
        <p14:creationId xmlns:p14="http://schemas.microsoft.com/office/powerpoint/2010/main" val="2367750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r>
          </a:p>
          <a:p>
            <a:endParaRPr lang="en-US"/>
          </a:p>
          <a:p>
            <a:r>
              <a:rPr lang="en-US">
                <a:cs typeface="Calibri" panose="020F0502020204030204"/>
              </a:rPr>
              <a:t>Starting with ravenclaws!</a:t>
            </a:r>
            <a:endParaRPr lang="en-US"/>
          </a:p>
          <a:p>
            <a:endParaRPr lang="en-US"/>
          </a:p>
          <a:p>
            <a:r>
              <a:rPr lang="en-US"/>
              <a:t>There were actually so many traits ravenclaws used to describe themselves or conveyed in their response that they wouldn’t even fit on a single bar graph, so I've broken it out into two just for the sake of visualization, and they do have the same scale, so they're comparable.</a:t>
            </a:r>
            <a:endParaRPr lang="en-US">
              <a:cs typeface="Calibri"/>
            </a:endParaRPr>
          </a:p>
          <a:p>
            <a:endParaRPr lang="en-US"/>
          </a:p>
          <a:p>
            <a:r>
              <a:rPr lang="en-US"/>
              <a:t>The percentages that are along the Y axis are that trait divided by the total number of times that any traits were listed for all ravenclaws, so we're looking at what was most popular within a house.</a:t>
            </a:r>
            <a:endParaRPr lang="en-US">
              <a:cs typeface="Calibri"/>
            </a:endParaRPr>
          </a:p>
          <a:p>
            <a:endParaRPr lang="en-US"/>
          </a:p>
          <a:p>
            <a:r>
              <a:rPr lang="en-US"/>
              <a:t>As you can see, there are a lot of traits but they’re pretty evenly distributed, which seems to be a bit of a ravenclaw theme – there are the expected peaks for traits like “knowledgeable” and “learning”, but a lot of traits with just a few respondents attributed to them as well.</a:t>
            </a:r>
            <a:endParaRPr lang="en-US">
              <a:cs typeface="Calibri"/>
            </a:endParaRPr>
          </a:p>
          <a:p>
            <a:endParaRPr lang="en-US"/>
          </a:p>
          <a:p>
            <a:r>
              <a:rPr lang="en-US"/>
              <a:t>One thing I found pretty funny is that a lot of these traits that ravenclaws used to describe themselves are solidly complimentary: intelligent, knowledgeable, wise, etc. so I’ll let you draw your own conclusions from that</a:t>
            </a:r>
            <a:endParaRPr lang="en-US">
              <a:cs typeface="Calibri"/>
            </a:endParaRPr>
          </a:p>
          <a:p>
            <a:endParaRPr lang="en-US">
              <a:cs typeface="Calibri"/>
            </a:endParaRPr>
          </a:p>
          <a:p>
            <a:r>
              <a:rPr lang="en-US">
                <a:cs typeface="Calibri"/>
              </a:rPr>
              <a:t>Also, this is the word cloud that randa had the most trouble with because the number of words made it really difficult to get everything visually represented, which really does fit right in with the graphs.</a:t>
            </a:r>
          </a:p>
        </p:txBody>
      </p:sp>
      <p:sp>
        <p:nvSpPr>
          <p:cNvPr id="4" name="Slide Number Placeholder 3"/>
          <p:cNvSpPr>
            <a:spLocks noGrp="1"/>
          </p:cNvSpPr>
          <p:nvPr>
            <p:ph type="sldNum" sz="quarter" idx="5"/>
          </p:nvPr>
        </p:nvSpPr>
        <p:spPr/>
        <p:txBody>
          <a:bodyPr/>
          <a:lstStyle/>
          <a:p>
            <a:fld id="{2F6EA32C-6F15-4BF4-A4E7-B807E2E34437}" type="slidenum">
              <a:rPr lang="en-US" smtClean="0"/>
              <a:t>18</a:t>
            </a:fld>
            <a:endParaRPr lang="en-US"/>
          </a:p>
        </p:txBody>
      </p:sp>
    </p:spTree>
    <p:extLst>
      <p:ext uri="{BB962C8B-B14F-4D97-AF65-F5344CB8AC3E}">
        <p14:creationId xmlns:p14="http://schemas.microsoft.com/office/powerpoint/2010/main" val="196460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a:t>
            </a:r>
          </a:p>
          <a:p>
            <a:endParaRPr lang="en-US"/>
          </a:p>
          <a:p>
            <a:r>
              <a:rPr lang="en-US"/>
              <a:t>Looking at hufflepuffs, both the bar graph and word cloud look pretty much as expected, not too much breadth but with a lot of responses for quintisential hufflepuff traits like “hardworking”, “loyal”, and “patient” which are highlighted in light purple, but interestingly, "hardworking" is in direct contrast to “laziness” as seen in giant letters from the wordcloud from the beginning of this presentation. We've been wondering if there's a difference in how others see puffs vs how puffs see themselves, or if it's a case of working from different definitions, like the hufflepuff equivalent of 'slytherins are evil'</a:t>
            </a:r>
            <a:endParaRPr lang="en-US">
              <a:cs typeface="Calibri"/>
            </a:endParaRPr>
          </a:p>
          <a:p>
            <a:endParaRPr lang="en-US"/>
          </a:p>
          <a:p>
            <a:r>
              <a:rPr lang="en-US">
                <a:cs typeface="Calibri"/>
              </a:rPr>
              <a:t>Some other notes are that puffs were also more likely to just list their characteristics without providing justification for those traits.</a:t>
            </a:r>
            <a:endParaRPr lang="en-US"/>
          </a:p>
          <a:p>
            <a:r>
              <a:rPr lang="en-US"/>
              <a:t>And if you look at that one keyword that’s highlighted in pink, that shows how Hufflepuffs were also the only house to mention food in their responses.</a:t>
            </a:r>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19</a:t>
            </a:fld>
            <a:endParaRPr lang="en-US"/>
          </a:p>
        </p:txBody>
      </p:sp>
    </p:spTree>
    <p:extLst>
      <p:ext uri="{BB962C8B-B14F-4D97-AF65-F5344CB8AC3E}">
        <p14:creationId xmlns:p14="http://schemas.microsoft.com/office/powerpoint/2010/main" val="65016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t>
            </a:r>
            <a:endParaRPr lang="en-US">
              <a:cs typeface="Calibri"/>
            </a:endParaRPr>
          </a:p>
          <a:p>
            <a:endParaRPr lang="en-US"/>
          </a:p>
          <a:p>
            <a:r>
              <a:rPr lang="en-US"/>
              <a:t>Today our goal is to cover</a:t>
            </a:r>
            <a:endParaRPr lang="en-US">
              <a:cs typeface="Calibri"/>
            </a:endParaRPr>
          </a:p>
          <a:p>
            <a:endParaRPr lang="en-US"/>
          </a:p>
          <a:p>
            <a:r>
              <a:rPr lang="en-US"/>
              <a:t>Contextual information: things you need to know to follow along</a:t>
            </a:r>
            <a:endParaRPr lang="en-US">
              <a:cs typeface="Calibri"/>
            </a:endParaRPr>
          </a:p>
          <a:p>
            <a:endParaRPr lang="en-US"/>
          </a:p>
          <a:p>
            <a:r>
              <a:rPr lang="en-US"/>
              <a:t>Why this topic: why we chose this topic, and why we think it’s relevant</a:t>
            </a:r>
            <a:endParaRPr lang="en-US">
              <a:cs typeface="Calibri"/>
            </a:endParaRPr>
          </a:p>
          <a:p>
            <a:endParaRPr lang="en-US"/>
          </a:p>
          <a:p>
            <a:r>
              <a:rPr lang="en-US"/>
              <a:t>Research methodology: how we went about this survey</a:t>
            </a:r>
            <a:endParaRPr lang="en-US">
              <a:cs typeface="Calibri"/>
            </a:endParaRPr>
          </a:p>
          <a:p>
            <a:endParaRPr lang="en-US"/>
          </a:p>
          <a:p>
            <a:r>
              <a:rPr lang="en-US"/>
              <a:t>Conclusions: what we found in relation to what we expected to find</a:t>
            </a:r>
            <a:endParaRPr lang="en-US">
              <a:cs typeface="Calibri"/>
            </a:endParaRPr>
          </a:p>
          <a:p>
            <a:endParaRPr lang="en-US"/>
          </a:p>
          <a:p>
            <a:r>
              <a:rPr lang="en-US"/>
              <a:t>Unintended conclusions: what we found about data we didn’t realize we were collecting at the time</a:t>
            </a:r>
            <a:endParaRPr lang="en-US">
              <a:cs typeface="Calibri"/>
            </a:endParaRPr>
          </a:p>
          <a:p>
            <a:endParaRPr lang="en-US"/>
          </a:p>
          <a:p>
            <a:r>
              <a:rPr lang="en-US"/>
              <a:t>Unintended consequences: things we didn’t realize about the survey until we closed it</a:t>
            </a:r>
            <a:endParaRPr lang="en-US">
              <a:cs typeface="Calibri"/>
            </a:endParaRPr>
          </a:p>
          <a:p>
            <a:endParaRPr lang="en-US"/>
          </a:p>
          <a:p>
            <a:r>
              <a:rPr lang="en-US"/>
              <a:t>Other lessons learned: what we know now that we didn’t before</a:t>
            </a:r>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2</a:t>
            </a:fld>
            <a:endParaRPr lang="en-US"/>
          </a:p>
        </p:txBody>
      </p:sp>
    </p:spTree>
    <p:extLst>
      <p:ext uri="{BB962C8B-B14F-4D97-AF65-F5344CB8AC3E}">
        <p14:creationId xmlns:p14="http://schemas.microsoft.com/office/powerpoint/2010/main" val="1699231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r>
          </a:p>
          <a:p>
            <a:endParaRPr lang="en-US"/>
          </a:p>
          <a:p>
            <a:r>
              <a:rPr lang="en-US"/>
              <a:t>Slytherins have the highest percentage of people indicating a single trait at 17.6% (which is ambition) while resourcefulness comes in second place at about 10%. Although you'll have to take my word for it, this 10% is the same percentage of the *highest* hufflepuffian trait, so slytherins have a higher concentration of traits. Slytherins also have the fewest number of individual traits out of all the houses and the fewest respondents (like an inverse of ravenclaw), so it’s possible that Slytherins have a very strong sense of identity, orrrr that we’re not creative, or that we don’t tend to write a lot, or even just that there aren’t a ton of us.</a:t>
            </a:r>
          </a:p>
          <a:p>
            <a:endParaRPr lang="en-US">
              <a:cs typeface="Calibri"/>
            </a:endParaRPr>
          </a:p>
          <a:p>
            <a:r>
              <a:rPr lang="en-US">
                <a:cs typeface="Calibri"/>
              </a:rPr>
              <a:t>Slytherins were also more likely to list traits that seemed more matter of fact or "honest" like being manipulative or ruthless. </a:t>
            </a:r>
          </a:p>
          <a:p>
            <a:r>
              <a:rPr lang="en-US">
                <a:cs typeface="Calibri"/>
              </a:rPr>
              <a:t>Randa ended up having to create alternative words for some of these in order to try to maintain a neutral tone since many of these have negative cultural associations, and no other house needed alternative words. We wanted to be able to compare these traits with the equivalent from another house, such as slytherins saying “ruthless” which we broadened to “driven”, while other houses are likely to use less negatively associated words to express the same thing and are more likely to just say either “driven” itself or perhaps “motivated” which is more neutral/positive leaning. So we changed the slytherins to fit the other houses instead of fitting the other houses to slytherin.</a:t>
            </a:r>
          </a:p>
        </p:txBody>
      </p:sp>
      <p:sp>
        <p:nvSpPr>
          <p:cNvPr id="4" name="Slide Number Placeholder 3"/>
          <p:cNvSpPr>
            <a:spLocks noGrp="1"/>
          </p:cNvSpPr>
          <p:nvPr>
            <p:ph type="sldNum" sz="quarter" idx="5"/>
          </p:nvPr>
        </p:nvSpPr>
        <p:spPr/>
        <p:txBody>
          <a:bodyPr/>
          <a:lstStyle/>
          <a:p>
            <a:fld id="{2F6EA32C-6F15-4BF4-A4E7-B807E2E34437}" type="slidenum">
              <a:rPr lang="en-US" smtClean="0"/>
              <a:t>20</a:t>
            </a:fld>
            <a:endParaRPr lang="en-US"/>
          </a:p>
        </p:txBody>
      </p:sp>
    </p:spTree>
    <p:extLst>
      <p:ext uri="{BB962C8B-B14F-4D97-AF65-F5344CB8AC3E}">
        <p14:creationId xmlns:p14="http://schemas.microsoft.com/office/powerpoint/2010/main" val="840413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r>
          </a:p>
          <a:p>
            <a:endParaRPr lang="en-US"/>
          </a:p>
          <a:p>
            <a:r>
              <a:rPr lang="en-US"/>
              <a:t>Lastly, we get to Gryffindor. Gryffindors are another where the traits are basically as expected, but we did find it interesting that Gryffindors seemed to strongly identify with the trait of leadership (highlighted in light purple here), but we didn’t see any indication that gryffindors were actually *in* leadership positions more than any other house. However, they are more likely to work in government, so perhaps leader is more of highlighting the importance of leadership?</a:t>
            </a:r>
            <a:r>
              <a:rPr lang="en-US">
                <a:cs typeface="Calibri"/>
              </a:rPr>
              <a:t> Who knows?</a:t>
            </a:r>
            <a:endParaRPr lang="en-US"/>
          </a:p>
        </p:txBody>
      </p:sp>
      <p:sp>
        <p:nvSpPr>
          <p:cNvPr id="4" name="Slide Number Placeholder 3"/>
          <p:cNvSpPr>
            <a:spLocks noGrp="1"/>
          </p:cNvSpPr>
          <p:nvPr>
            <p:ph type="sldNum" sz="quarter" idx="5"/>
          </p:nvPr>
        </p:nvSpPr>
        <p:spPr/>
        <p:txBody>
          <a:bodyPr/>
          <a:lstStyle/>
          <a:p>
            <a:fld id="{2F6EA32C-6F15-4BF4-A4E7-B807E2E34437}" type="slidenum">
              <a:rPr lang="en-US" smtClean="0"/>
              <a:t>21</a:t>
            </a:fld>
            <a:endParaRPr lang="en-US"/>
          </a:p>
        </p:txBody>
      </p:sp>
    </p:spTree>
    <p:extLst>
      <p:ext uri="{BB962C8B-B14F-4D97-AF65-F5344CB8AC3E}">
        <p14:creationId xmlns:p14="http://schemas.microsoft.com/office/powerpoint/2010/main" val="3120783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r>
          </a:p>
          <a:p>
            <a:endParaRPr lang="en-US"/>
          </a:p>
          <a:p>
            <a:r>
              <a:rPr lang="en-US"/>
              <a:t>This is a combination of all of the previous bar graphs stacked on top of each other, and is therefore broken into two stacked graphs just like the ravenclaw graphs from a few slides ago. As you can hopefully see, most of the traits that are in a house’s description are dominated by that one house, so “brave” is dominated by gryffindors, but it’s interesting to see traits that are clearly shared by more than one house.</a:t>
            </a:r>
            <a:endParaRPr lang="en-US">
              <a:cs typeface="Calibri"/>
            </a:endParaRPr>
          </a:p>
          <a:p>
            <a:endParaRPr lang="en-US"/>
          </a:p>
          <a:p>
            <a:r>
              <a:rPr lang="en-US"/>
              <a:t>There are some pairings, both predictable and not:</a:t>
            </a:r>
            <a:endParaRPr lang="en-US">
              <a:cs typeface="Calibri"/>
            </a:endParaRPr>
          </a:p>
          <a:p>
            <a:r>
              <a:rPr lang="en-US"/>
              <a:t>Houses known for being more extroverted (Gryffindor and slytherin) are more likely to identify as leaders, while ravenclaws and slytherins, houses known for being more calculating or analytical, are more likely to identify as being “detail oriented”.</a:t>
            </a:r>
            <a:endParaRPr lang="en-US">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One interesting thing about this spread is that in traits that have responses from each house, ravenclaws are usually the odd one out. For example, hufflepuffs are the most loyal which makes sense as loyalty is a trademark Hufflepuff trait, while Gryffindor and slytherin are pretty equal to each other, but ravenclaws don’t identify with being loyal *at all*, and the same goes for “team player”. This could be because ravenclaws had their traits distributed so thinly across so many different traits and have so few popular traits in the first place, or it could be because they don’t identify with those things, we have no way to tell for sure.</a:t>
            </a:r>
            <a:endParaRPr lang="en-US">
              <a:cs typeface="Calibri"/>
            </a:endParaRPr>
          </a:p>
          <a:p>
            <a:endParaRPr lang="en-US"/>
          </a:p>
          <a:p>
            <a:r>
              <a:rPr lang="en-US"/>
              <a:t>BUT more interesting than all of that I think, is all of the fields highlighted in light purple and listed to the side. These are fields that have substantial representation from each of the houses. Some houses are more represented than others and I’m certainly not trying to claim they’re all equal, but they all have pretty clearly visible representation from each house. This, reading between the lines, makes me think that perhaps these are traits that we feel are applicable to librarianship as a whole. As librarians, we may all see that we are detail oriented, flexible, leaders, loyal, methodical, practical, problem solvers, service oriented, and team-players.</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2F6EA32C-6F15-4BF4-A4E7-B807E2E34437}" type="slidenum">
              <a:rPr lang="en-US" smtClean="0"/>
              <a:t>22</a:t>
            </a:fld>
            <a:endParaRPr lang="en-US"/>
          </a:p>
        </p:txBody>
      </p:sp>
    </p:spTree>
    <p:extLst>
      <p:ext uri="{BB962C8B-B14F-4D97-AF65-F5344CB8AC3E}">
        <p14:creationId xmlns:p14="http://schemas.microsoft.com/office/powerpoint/2010/main" val="1624372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(w?)</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Continuing on with unintended conclusions, we looked into the comments left in the “do you have any comments” section.</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The chart to the left is the percent of respondents from each house who left any kind of additional comment in our section, while the right is the average number of characters per comments left.</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So we can see from this that gryffindors are more likely to be outspoken and have things to say, but when ravenclaws DO have something to say, they’re rather…….. Verbose… about it.</a:t>
            </a: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23</a:t>
            </a:fld>
            <a:endParaRPr lang="en-US"/>
          </a:p>
        </p:txBody>
      </p:sp>
    </p:spTree>
    <p:extLst>
      <p:ext uri="{BB962C8B-B14F-4D97-AF65-F5344CB8AC3E}">
        <p14:creationId xmlns:p14="http://schemas.microsoft.com/office/powerpoint/2010/main" val="2527384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cs typeface="Calibri"/>
              </a:rPr>
              <a:t>R</a:t>
            </a:r>
            <a:endParaRPr lang="en-US" sz="1200" b="0" i="0" kern="1200">
              <a:solidFill>
                <a:schemeClr val="tx1"/>
              </a:solidFill>
              <a:effectLst/>
              <a:latin typeface="+mn-lt"/>
              <a:cs typeface="Calibri"/>
            </a:endParaRPr>
          </a:p>
          <a:p>
            <a:r>
              <a:rPr lang="en-US">
                <a:cs typeface="Calibri"/>
              </a:rPr>
              <a:t>Together, Winnie and I went through and decided what each comment is and how to tag it so that it would decrease the amount of bias (or in Randa's case, anger at the rude comments). We used 8 different tags and some comments go more than one tag. </a:t>
            </a:r>
            <a:endParaRPr lang="en-US" sz="1200" b="0" i="0" kern="1200">
              <a:solidFill>
                <a:schemeClr val="tx1"/>
              </a:solidFill>
              <a:effectLst/>
              <a:latin typeface="+mn-lt"/>
              <a:cs typeface="Calibri"/>
            </a:endParaRPr>
          </a:p>
          <a:p>
            <a:pPr fontAlgn="base"/>
            <a:endParaRPr lang="en-US"/>
          </a:p>
          <a:p>
            <a:r>
              <a:rPr lang="en-US">
                <a:cs typeface="Calibri" panose="020F0502020204030204"/>
              </a:rPr>
              <a:t>The tags were:</a:t>
            </a:r>
            <a:endParaRPr lang="en-US"/>
          </a:p>
          <a:p>
            <a:pPr rtl="0" fontAlgn="base"/>
            <a:r>
              <a:rPr lang="en-US" sz="1200" b="0" i="0" kern="1200">
                <a:solidFill>
                  <a:schemeClr val="tx1"/>
                </a:solidFill>
                <a:effectLst/>
                <a:latin typeface="+mn-lt"/>
                <a:ea typeface="+mn-ea"/>
                <a:cs typeface="+mn-cs"/>
              </a:rPr>
              <a:t>Critical: not necessarily negative, not necessarily positive. More along the lines of constructive criticism</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Elaborative: elaborating upon or clarifying some point that they said elsewhere. Sometimes saying they fit in more than one house, sometimes saying that they were about to graduate from their MLIS but didn’t yet technically have it</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Encouraging: pretty self explanatory. We got some “this is fun!” and “can’t wait to see the results!”</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Insightful: we only had one of these and it was about food and didn’t really fit anywhere else</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JKR: comments about JKR as a person. Some were critical, saying they thought we shouldn’t be doing this kind of research which publicizes her work since she’s so terrible, and others like this one, which are critical of her but not of the survey or of us.</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No: people who commented to say they didn’t have any further questions or comments instead of leaving it blank</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Prediction: some comments shared how they suspected the results would pan out, saying that they suspected a lot of ravenclaws or hufflepuffs, or some particularly funny ones mentioning about how they thought administration was almost certainly all slytherins</a:t>
            </a:r>
          </a:p>
          <a:p>
            <a:pPr rtl="0" fontAlgn="base"/>
            <a:endParaRPr lang="en-US" sz="1200" b="0" i="0" kern="1200">
              <a:solidFill>
                <a:schemeClr val="tx1"/>
              </a:solidFill>
              <a:effectLst/>
              <a:latin typeface="+mn-lt"/>
              <a:ea typeface="+mn-ea"/>
              <a:cs typeface="+mn-cs"/>
            </a:endParaRPr>
          </a:p>
          <a:p>
            <a:pPr fontAlgn="base">
              <a:defRPr/>
            </a:pPr>
            <a:r>
              <a:rPr lang="en-US" sz="1200" b="0" i="0" kern="1200">
                <a:solidFill>
                  <a:schemeClr val="tx1"/>
                </a:solidFill>
                <a:effectLst/>
                <a:latin typeface="+mn-lt"/>
                <a:ea typeface="+mn-ea"/>
                <a:cs typeface="+mn-cs"/>
              </a:rPr>
              <a:t>Rude: some rude comments, which we thought were funny if only because why would you fill out an entire survey just to write several paragraphs about how you thought it wasn’t worth your time to fill out the survey? It’s worth noting that people, overall, were very supportive and encouraging</a:t>
            </a:r>
            <a:r>
              <a:rPr lang="en-US"/>
              <a:t>. </a:t>
            </a:r>
            <a:endParaRPr lang="en-US" sz="1200" b="0" i="0" kern="1200">
              <a:solidFill>
                <a:schemeClr val="tx1"/>
              </a:solidFill>
              <a:effectLst/>
              <a:latin typeface="+mn-lt"/>
              <a:cs typeface="Calibri"/>
            </a:endParaRPr>
          </a:p>
          <a:p>
            <a:endParaRPr lang="en-US" sz="1200" b="0" i="0" kern="1200">
              <a:solidFill>
                <a:schemeClr val="tx1"/>
              </a:solidFill>
              <a:effectLst/>
              <a:latin typeface="+mn-lt"/>
              <a:cs typeface="Calibri"/>
            </a:endParaRPr>
          </a:p>
          <a:p>
            <a:r>
              <a:rPr lang="en-US">
                <a:cs typeface="Calibri" panose="020F0502020204030204"/>
              </a:rPr>
              <a:t>Also, to note, these comments on this slide are actual comments we got. </a:t>
            </a:r>
          </a:p>
          <a:p>
            <a:pPr fontAlgn="base"/>
            <a:endParaRPr lang="en-US">
              <a:cs typeface="Calibri" panose="020F0502020204030204"/>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24</a:t>
            </a:fld>
            <a:endParaRPr lang="en-US"/>
          </a:p>
        </p:txBody>
      </p:sp>
    </p:spTree>
    <p:extLst>
      <p:ext uri="{BB962C8B-B14F-4D97-AF65-F5344CB8AC3E}">
        <p14:creationId xmlns:p14="http://schemas.microsoft.com/office/powerpoint/2010/main" val="3481567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t>W</a:t>
            </a:r>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This is a graph of the types of comments left by house. Like all the others, this graph is also done by house, so all the red Gryffindor bars here add up to 100 percent.</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I think this was actually my favorite graph for hilarious takeaways, which you can see written here:</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Gryffindors much more likely than any other house to say “no” instead of leaving the field blank since it wasn’t required, and also the only house that said “no” more than actually elaborating upon their answers</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Slytherins are openly the most critical but not mean or rude about it, and also the only house that didn’t have any JKR comments (again, also the house with the fewest respondents)</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Hufflepuffs and ravenclaws were the only houses to be rude</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And I personally was surprised that hufflepuffs were the least encouraging house while ravenclaws were the most encouraging, because “encouraging” is a trait that seems like it would be very hufflepuffian trait.</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25</a:t>
            </a:fld>
            <a:endParaRPr lang="en-US"/>
          </a:p>
        </p:txBody>
      </p:sp>
    </p:spTree>
    <p:extLst>
      <p:ext uri="{BB962C8B-B14F-4D97-AF65-F5344CB8AC3E}">
        <p14:creationId xmlns:p14="http://schemas.microsoft.com/office/powerpoint/2010/main" val="866015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t>
            </a:r>
          </a:p>
          <a:p>
            <a:endParaRPr lang="en-US"/>
          </a:p>
          <a:p>
            <a:r>
              <a:rPr lang="en-US" b="1"/>
              <a:t>We got called names just by association</a:t>
            </a:r>
            <a:r>
              <a:rPr lang="en-US"/>
              <a:t>. Through the creation of a survey exploring these ideas, people in the profession felt like we were promoting the works especially in light of JKR's transphobic statements. There were also comments about how we shouldn't be using HP at all or shouldn't be utilizing the works in anyway due to their problematic nature.    </a:t>
            </a:r>
            <a:endParaRPr lang="en-US">
              <a:cs typeface="Calibri" panose="020F0502020204030204"/>
            </a:endParaRPr>
          </a:p>
          <a:p>
            <a:r>
              <a:rPr lang="en-US"/>
              <a:t>  </a:t>
            </a:r>
            <a:endParaRPr lang="en-US">
              <a:cs typeface="Calibri"/>
            </a:endParaRPr>
          </a:p>
          <a:p>
            <a:r>
              <a:rPr lang="en-US" b="1"/>
              <a:t>JKR Sucks.</a:t>
            </a:r>
            <a:r>
              <a:rPr lang="en-US"/>
              <a:t> She constantly makes transphobic comments and writes transphobic essays AND THEN DOUBLES DOWN ON THEM when her fans call her out.  She writes under a pseudonym that has extremely disturbing LGBTQ+ connections to conversion therapy. </a:t>
            </a:r>
            <a:endParaRPr lang="en-US">
              <a:cs typeface="Calibri"/>
            </a:endParaRPr>
          </a:p>
          <a:p>
            <a:r>
              <a:rPr lang="en-US"/>
              <a:t>  </a:t>
            </a:r>
            <a:endParaRPr lang="en-US">
              <a:cs typeface="Calibri"/>
            </a:endParaRPr>
          </a:p>
          <a:p>
            <a:r>
              <a:rPr lang="en-US" b="1"/>
              <a:t>The HP World is problematic AF. JUST TO MENTION A FEW THINGS. </a:t>
            </a:r>
            <a:endParaRPr lang="en-US">
              <a:cs typeface="Calibri"/>
            </a:endParaRPr>
          </a:p>
          <a:p>
            <a:r>
              <a:rPr lang="en-US"/>
              <a:t>-There’s a lack of diversity when it comes to basically every factor: racial, cultural, gender, and even sexual preferences. Then a whole lot of tokenization for the little diversity that does exist. </a:t>
            </a:r>
            <a:endParaRPr lang="en-US">
              <a:cs typeface="Calibri"/>
            </a:endParaRPr>
          </a:p>
          <a:p>
            <a:r>
              <a:rPr lang="en-US"/>
              <a:t>-It’s nice to have a strong female character in the spotlight but Hermione also has huge “I'm not like the other girls” vibes, which is also inherently sexist.   </a:t>
            </a:r>
            <a:endParaRPr lang="en-US">
              <a:cs typeface="Calibri"/>
            </a:endParaRPr>
          </a:p>
          <a:p>
            <a:r>
              <a:rPr lang="en-US"/>
              <a:t>-The American magic system in Fantastic Beasts and Where to Find Them is appropriative of native and indigenous beliefs   </a:t>
            </a:r>
            <a:endParaRPr lang="en-US">
              <a:cs typeface="Calibri"/>
            </a:endParaRPr>
          </a:p>
          <a:p>
            <a:r>
              <a:rPr lang="en-US"/>
              <a:t>-There’s a whole lot of gross tidbits hidden in Pottermore that everyone pretends doesn’t exist   </a:t>
            </a:r>
            <a:endParaRPr lang="en-US">
              <a:cs typeface="Calibri"/>
            </a:endParaRPr>
          </a:p>
          <a:p>
            <a:r>
              <a:rPr lang="en-US"/>
              <a:t>-Snape’s redemption arc is terrible and the concept of not only excusing but praising someone’s abusive actions, regardless of motivation, is nauseating. He is also literally just a horrible human, being un-necessarily cruel. He's also rocking that SUPER INCEL attitude. </a:t>
            </a:r>
            <a:endParaRPr lang="en-US">
              <a:cs typeface="Calibri"/>
            </a:endParaRPr>
          </a:p>
          <a:p>
            <a:r>
              <a:rPr lang="en-US"/>
              <a:t>  </a:t>
            </a:r>
            <a:endParaRPr lang="en-US">
              <a:cs typeface="Calibri"/>
            </a:endParaRPr>
          </a:p>
          <a:p>
            <a:r>
              <a:rPr lang="en-US" b="1"/>
              <a:t>Can we still love HP and not JKR? </a:t>
            </a:r>
            <a:r>
              <a:rPr lang="en-US"/>
              <a:t> We say yes. Is it possible to separate the work from the author? Yes. We do this all the time with other authors, artists, historical figures and scientific discoveries. We take it and evolve it and it’s in that evolution that the people intentionally marginalized by terrible creators/discoverers/whatever can reclaim some of that power. </a:t>
            </a:r>
          </a:p>
          <a:p>
            <a:endParaRPr lang="en-US"/>
          </a:p>
          <a:p>
            <a:r>
              <a:rPr lang="en-US"/>
              <a:t>HP Lovecraft was a racist jerk but now there’s a whole series on HBO called Lovecraft Country. (The series is about a young black man who travels across the </a:t>
            </a:r>
            <a:r>
              <a:rPr lang="en-US">
                <a:hlinkClick r:id="rId3"/>
              </a:rPr>
              <a:t>segregated</a:t>
            </a:r>
            <a:r>
              <a:rPr lang="en-US"/>
              <a:t> 1950s United States in search of his missing father, learning of dark secrets plaguing a town on which famous horror writer </a:t>
            </a:r>
            <a:r>
              <a:rPr lang="en-US">
                <a:hlinkClick r:id="rId4"/>
              </a:rPr>
              <a:t>H. P. Lovecraft</a:t>
            </a:r>
            <a:r>
              <a:rPr lang="en-US"/>
              <a:t> supposedly based the location of many of his fictional tales.)</a:t>
            </a:r>
            <a:endParaRPr lang="en-US">
              <a:cs typeface="Calibri"/>
            </a:endParaRPr>
          </a:p>
          <a:p>
            <a:r>
              <a:rPr lang="en-US"/>
              <a:t>Orson Scott Card- homophobic still cited as a SCIFI literary influencer.     </a:t>
            </a:r>
            <a:endParaRPr lang="en-US">
              <a:cs typeface="Calibri"/>
            </a:endParaRPr>
          </a:p>
          <a:p>
            <a:r>
              <a:rPr lang="en-US"/>
              <a:t>However, it’s also dependent upon each reader. We can’t speak for everyone and there are people who cannot read the stories without them being ruined by JKR. They are allowed to feel that way and we just have to support their decisions. </a:t>
            </a:r>
            <a:endParaRPr lang="en-US">
              <a:cs typeface="Calibri"/>
            </a:endParaRPr>
          </a:p>
          <a:p>
            <a:endParaRPr lang="en-US"/>
          </a:p>
          <a:p>
            <a:r>
              <a:rPr lang="en-US"/>
              <a:t>Although what we can say is that if you were to erase all of the contributions to society made by terrible people, there would be </a:t>
            </a:r>
            <a:r>
              <a:rPr lang="en-US" i="1"/>
              <a:t>very</a:t>
            </a:r>
            <a:r>
              <a:rPr lang="en-US"/>
              <a:t> little left.</a:t>
            </a:r>
          </a:p>
          <a:p>
            <a:endParaRPr lang="en-US"/>
          </a:p>
          <a:p>
            <a:r>
              <a:rPr lang="en-US"/>
              <a:t>Honestly, we could do a separate paper just on the responses and reactions that we gathered from this survey. </a:t>
            </a:r>
            <a:endParaRPr lang="en-US">
              <a:cs typeface="Calibri"/>
            </a:endParaRPr>
          </a:p>
          <a:p>
            <a:r>
              <a:rPr lang="en-US" b="1"/>
              <a:t> </a:t>
            </a:r>
            <a:r>
              <a:rPr lang="en-US"/>
              <a:t> </a:t>
            </a:r>
            <a:endParaRPr lang="en-US">
              <a:cs typeface="Calibri"/>
            </a:endParaRPr>
          </a:p>
          <a:p>
            <a:r>
              <a:rPr lang="en-US" b="1"/>
              <a:t>Hogwarts Houses system itself is flawed</a:t>
            </a:r>
            <a:r>
              <a:rPr lang="en-US"/>
              <a:t>. There’s a ton of fan lore about sorting based on what you need to succeed, what you value, where you are asked to be placed, even that the sorting hat itself is biased, etc. Harry Potter tells his son, Albus Severus, “The Sorting Hat takes your choice into account,”   Also, you sort when you are 11? We are not the same people (hopefully) we were when we were 11.  Dumbledore even makes a comment to Snape about how he thinks they sort too early. This comment was made after Snape said he wasn't a coward (thus implying that he couldn't possibly be a true Slytherin because Slytherins are cowardly?)</a:t>
            </a:r>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26</a:t>
            </a:fld>
            <a:endParaRPr lang="en-US"/>
          </a:p>
        </p:txBody>
      </p:sp>
    </p:spTree>
    <p:extLst>
      <p:ext uri="{BB962C8B-B14F-4D97-AF65-F5344CB8AC3E}">
        <p14:creationId xmlns:p14="http://schemas.microsoft.com/office/powerpoint/2010/main" val="2592281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Part of the title of this presentation is “A Study of Virtue-Based Typology…” and we haven’t explicitly said what that means yet.</a:t>
            </a:r>
            <a:endParaRPr lang="en-US">
              <a:cs typeface="Calibri"/>
            </a:endParaRPr>
          </a:p>
          <a:p>
            <a:endParaRPr lang="en-US"/>
          </a:p>
          <a:p>
            <a:r>
              <a:rPr lang="en-US"/>
              <a:t>“Virtue” is by definition “a trait or quality that is deemed to be… good and thus is valued…”</a:t>
            </a:r>
            <a:endParaRPr lang="en-US">
              <a:cs typeface="Calibri"/>
            </a:endParaRPr>
          </a:p>
          <a:p>
            <a:endParaRPr lang="en-US"/>
          </a:p>
          <a:p>
            <a:r>
              <a:rPr lang="en-US"/>
              <a:t>So within our title, we use “Virtue-Based” as an acknowledgement that everyone has a little bit of each virtue associated with each house, like loyalty, bravery, wisdom, etc, and we each place relative value on which virtues </a:t>
            </a:r>
            <a:r>
              <a:rPr lang="en-US" i="1"/>
              <a:t>we</a:t>
            </a:r>
            <a:r>
              <a:rPr lang="en-US"/>
              <a:t> deem most significant to us on an individual basis, so that self-sorting would indicate what your values are. This is something we (Randa and myself) just inherently believe and was therefore the way we wanted to approach this survey and results, but digging through other studies later in making this presentation, we found that it’s supported by a psychological study on the correlation between Hogwarts Houses and personality traits (yes, really) which says: “the association between House and personality seems not to be driven by the particular House one </a:t>
            </a:r>
            <a:r>
              <a:rPr lang="en-US" i="1"/>
              <a:t>is</a:t>
            </a:r>
            <a:r>
              <a:rPr lang="en-US"/>
              <a:t> sorted into, but which particular House one </a:t>
            </a:r>
            <a:r>
              <a:rPr lang="en-US" i="1"/>
              <a:t>desires</a:t>
            </a:r>
            <a:r>
              <a:rPr lang="en-US"/>
              <a:t> to be sorted into.”</a:t>
            </a:r>
            <a:endParaRPr lang="en-US">
              <a:cs typeface="Calibri"/>
            </a:endParaRPr>
          </a:p>
          <a:p>
            <a:endParaRPr lang="en-US"/>
          </a:p>
          <a:p>
            <a:r>
              <a:rPr lang="en-US"/>
              <a:t>This means, we decide who we want to be, and what is important to our own identities. Which then means that this survey is more about what we as a field love and value about ourselves and our profession, and not necessarily who we </a:t>
            </a:r>
            <a:r>
              <a:rPr lang="en-US" i="1"/>
              <a:t>actually</a:t>
            </a:r>
            <a:r>
              <a:rPr lang="en-US"/>
              <a:t> are as people.</a:t>
            </a:r>
          </a:p>
          <a:p>
            <a:endParaRPr lang="en-US"/>
          </a:p>
          <a:p>
            <a:r>
              <a:rPr lang="en-US"/>
              <a:t>Jakob, L., Garcia-Garzon, E., Jarke, H., &amp; Dablander, F. (2019). The Science Behind the Magic? The Relation of the Harry Potter “Sorting Hat Quiz” to Personality and Human Values. </a:t>
            </a:r>
            <a:r>
              <a:rPr lang="en-US" i="1"/>
              <a:t>Collabra: Psychology</a:t>
            </a:r>
            <a:r>
              <a:rPr lang="en-US"/>
              <a:t>, </a:t>
            </a:r>
            <a:r>
              <a:rPr lang="en-US" i="1"/>
              <a:t>5</a:t>
            </a:r>
            <a:r>
              <a:rPr lang="en-US"/>
              <a:t>(1), 31. DOI: </a:t>
            </a:r>
            <a:r>
              <a:rPr lang="en-US">
                <a:hlinkClick r:id="rId3"/>
              </a:rPr>
              <a:t>http://doi.org/10.1525/collabra.240</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a:t>27</a:t>
            </a:fld>
            <a:endParaRPr lang="en-US"/>
          </a:p>
        </p:txBody>
      </p:sp>
    </p:spTree>
    <p:extLst>
      <p:ext uri="{BB962C8B-B14F-4D97-AF65-F5344CB8AC3E}">
        <p14:creationId xmlns:p14="http://schemas.microsoft.com/office/powerpoint/2010/main" val="1992089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R</a:t>
            </a:r>
          </a:p>
          <a:p>
            <a:pPr>
              <a:defRPr/>
            </a:pPr>
            <a:endParaRPr lang="en-US"/>
          </a:p>
          <a:p>
            <a:pPr marL="0" marR="0" lvl="0" indent="0" algn="l" defTabSz="914400">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world of HP is bigger and more fantastic than what JKR created. The series has truly outgrown the creator. There’s HP conventions, websites, social media sites, even a running club. JKR may have started it but the fans are the ones who have taken it and run with it.</a:t>
            </a:r>
            <a:r>
              <a:rPr lang="en-US"/>
              <a:t> </a:t>
            </a:r>
            <a:endParaRPr lang="en-US">
              <a:cs typeface="Calibri" panose="020F0502020204030204"/>
            </a:endParaRPr>
          </a:p>
          <a:p>
            <a:endParaRPr lang="en-US" sz="1200" kern="1200">
              <a:solidFill>
                <a:schemeClr val="tx1"/>
              </a:solidFill>
              <a:effectLst/>
              <a:latin typeface="+mn-lt"/>
              <a:ea typeface="+mn-ea"/>
              <a:cs typeface="+mn-cs"/>
            </a:endParaRPr>
          </a:p>
          <a:p>
            <a:r>
              <a:rPr lang="en-US"/>
              <a:t>This chart on the left </a:t>
            </a:r>
            <a:r>
              <a:rPr lang="en-US" sz="1200" kern="1200">
                <a:solidFill>
                  <a:schemeClr val="tx1"/>
                </a:solidFill>
                <a:effectLst/>
                <a:latin typeface="+mn-lt"/>
                <a:ea typeface="+mn-ea"/>
                <a:cs typeface="+mn-cs"/>
              </a:rPr>
              <a:t>looks at the ACTUAL world of HP not just the sorting hat characteristics. </a:t>
            </a:r>
            <a:r>
              <a:rPr lang="en-US"/>
              <a:t>They went through all of the text from the books and used words associated with emotion and related them to the house. This again just proves that the houses are extremely one dimension. </a:t>
            </a:r>
            <a:endParaRPr lang="en-US">
              <a:cs typeface="Calibri"/>
            </a:endParaRPr>
          </a:p>
          <a:p>
            <a:endParaRPr lang="en-US"/>
          </a:p>
          <a:p>
            <a:r>
              <a:rPr lang="en-US" sz="1200" kern="1200">
                <a:solidFill>
                  <a:schemeClr val="tx1"/>
                </a:solidFill>
                <a:effectLst/>
                <a:latin typeface="+mn-lt"/>
                <a:ea typeface="+mn-ea"/>
                <a:cs typeface="+mn-cs"/>
              </a:rPr>
              <a:t>Sentiment related to houses’ informative words:</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Anger, Anticipation, Disgust, Fear, Joy, Negative, Positive, Sadness, Surprise, Trust</a:t>
            </a:r>
            <a:r>
              <a:rPr lang="en-US"/>
              <a:t> </a:t>
            </a:r>
            <a:endParaRPr lang="en-US">
              <a:cs typeface="Calibri" panose="020F0502020204030204"/>
            </a:endParaRPr>
          </a:p>
          <a:p>
            <a:endParaRPr lang="en-US">
              <a:cs typeface="Calibri" panose="020F0502020204030204"/>
            </a:endParaRPr>
          </a:p>
          <a:p>
            <a:r>
              <a:rPr lang="en-US">
                <a:cs typeface="Calibri" panose="020F0502020204030204"/>
              </a:rPr>
              <a:t>READ SLIDE. These</a:t>
            </a:r>
            <a:r>
              <a:rPr lang="en-US" baseline="0"/>
              <a:t> are the characteristics she leaves us with.</a:t>
            </a:r>
            <a:r>
              <a:rPr lang="en-US"/>
              <a:t> </a:t>
            </a:r>
            <a:endParaRPr lang="en-US" baseline="0">
              <a:cs typeface="Calibri"/>
            </a:endParaRPr>
          </a:p>
          <a:p>
            <a:endParaRPr lang="en-US"/>
          </a:p>
          <a:p>
            <a:r>
              <a:rPr lang="en-US" baseline="0"/>
              <a:t>Every time </a:t>
            </a:r>
            <a:r>
              <a:rPr lang="en-US"/>
              <a:t>JKR has</a:t>
            </a:r>
            <a:r>
              <a:rPr lang="en-US" baseline="0"/>
              <a:t> added to the world, it just gets weird, gross, or depressing</a:t>
            </a:r>
            <a:r>
              <a:rPr lang="en-US"/>
              <a:t> however, the best additions have been fan based. </a:t>
            </a:r>
            <a:endParaRPr lang="en-US" baseline="0">
              <a:cs typeface="Calibri"/>
            </a:endParaRPr>
          </a:p>
          <a:p>
            <a:endParaRPr lang="en-US" baseline="0"/>
          </a:p>
          <a:p>
            <a:r>
              <a:rPr lang="en-US" sz="1200" kern="1200">
                <a:solidFill>
                  <a:schemeClr val="tx1"/>
                </a:solidFill>
                <a:effectLst/>
                <a:latin typeface="+mn-lt"/>
                <a:ea typeface="+mn-ea"/>
                <a:cs typeface="+mn-cs"/>
              </a:rPr>
              <a:t>The house characteristics</a:t>
            </a:r>
            <a:r>
              <a:rPr lang="en-US" sz="1200" kern="1200" baseline="0">
                <a:solidFill>
                  <a:schemeClr val="tx1"/>
                </a:solidFill>
                <a:effectLst/>
                <a:latin typeface="+mn-lt"/>
                <a:ea typeface="+mn-ea"/>
                <a:cs typeface="+mn-cs"/>
              </a:rPr>
              <a:t> and house personalities have seriously outgrown their author. </a:t>
            </a:r>
            <a:r>
              <a:rPr lang="en-US" sz="1200" kern="1200">
                <a:solidFill>
                  <a:schemeClr val="tx1"/>
                </a:solidFill>
                <a:effectLst/>
                <a:latin typeface="+mn-lt"/>
                <a:ea typeface="+mn-ea"/>
                <a:cs typeface="+mn-cs"/>
              </a:rPr>
              <a:t>One of the comments stated it best, “Houses are good, bad, smart, other.” What happens when you get sorted into a house that isn’t good or smart? You build upon it. Does </a:t>
            </a:r>
            <a:r>
              <a:rPr lang="en-US"/>
              <a:t>our being</a:t>
            </a:r>
            <a:r>
              <a:rPr lang="en-US" sz="1200" kern="1200">
                <a:solidFill>
                  <a:schemeClr val="tx1"/>
                </a:solidFill>
                <a:effectLst/>
                <a:latin typeface="+mn-lt"/>
                <a:ea typeface="+mn-ea"/>
                <a:cs typeface="+mn-cs"/>
              </a:rPr>
              <a:t> sorted into Slytherin mean </a:t>
            </a:r>
            <a:r>
              <a:rPr lang="en-US"/>
              <a:t>we are bad</a:t>
            </a:r>
            <a:r>
              <a:rPr lang="en-US" sz="1200" kern="1200">
                <a:solidFill>
                  <a:schemeClr val="tx1"/>
                </a:solidFill>
                <a:effectLst/>
                <a:latin typeface="+mn-lt"/>
                <a:ea typeface="+mn-ea"/>
                <a:cs typeface="+mn-cs"/>
              </a:rPr>
              <a:t>? </a:t>
            </a:r>
            <a:r>
              <a:rPr lang="en-US"/>
              <a:t>While our </a:t>
            </a:r>
            <a:r>
              <a:rPr lang="en-US" sz="1200" kern="1200">
                <a:solidFill>
                  <a:schemeClr val="tx1"/>
                </a:solidFill>
                <a:effectLst/>
                <a:latin typeface="+mn-lt"/>
                <a:ea typeface="+mn-ea"/>
                <a:cs typeface="+mn-cs"/>
              </a:rPr>
              <a:t>biggest critics might agree with that, </a:t>
            </a:r>
            <a:r>
              <a:rPr lang="en-US"/>
              <a:t>we</a:t>
            </a:r>
            <a:r>
              <a:rPr lang="en-US" sz="1200" kern="1200">
                <a:solidFill>
                  <a:schemeClr val="tx1"/>
                </a:solidFill>
                <a:effectLst/>
                <a:latin typeface="+mn-lt"/>
                <a:ea typeface="+mn-ea"/>
                <a:cs typeface="+mn-cs"/>
              </a:rPr>
              <a:t> don’t see </a:t>
            </a:r>
            <a:r>
              <a:rPr lang="en-US"/>
              <a:t>ourselves</a:t>
            </a:r>
            <a:r>
              <a:rPr lang="en-US" sz="1200" kern="1200">
                <a:solidFill>
                  <a:schemeClr val="tx1"/>
                </a:solidFill>
                <a:effectLst/>
                <a:latin typeface="+mn-lt"/>
                <a:ea typeface="+mn-ea"/>
                <a:cs typeface="+mn-cs"/>
              </a:rPr>
              <a:t> as evil. This creates an identity crisis. What do you do when the world you love so much sorts you into bad? Enter people adding in characteristics that came OUTSIDE the world JKR created.</a:t>
            </a:r>
            <a:r>
              <a:rPr lang="en-US"/>
              <a:t> </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Canon usually refers to the source material but when something becomes so widely acknowledged by fans, it becomes fanon or head canon. “Hufflepuffs are good finders” isn’t technically canon but so many people have heard of it that’s become accepted in the community. It actually came from “A Very Potter Musical” from Team Starkid, an acting troupe that originally did parody musicals. They were making fun of Hufflepuffs but over time, it’s developed into an actual attribute. </a:t>
            </a:r>
            <a:endParaRPr lang="en-US">
              <a:cs typeface="Calibri"/>
            </a:endParaRPr>
          </a:p>
        </p:txBody>
      </p:sp>
      <p:sp>
        <p:nvSpPr>
          <p:cNvPr id="4" name="Slide Number Placeholder 3"/>
          <p:cNvSpPr>
            <a:spLocks noGrp="1"/>
          </p:cNvSpPr>
          <p:nvPr>
            <p:ph type="sldNum" sz="quarter" idx="10"/>
          </p:nvPr>
        </p:nvSpPr>
        <p:spPr/>
        <p:txBody>
          <a:bodyPr/>
          <a:lstStyle/>
          <a:p>
            <a:fld id="{2F6EA32C-6F15-4BF4-A4E7-B807E2E34437}" type="slidenum">
              <a:rPr lang="en-US" smtClean="0"/>
              <a:t>28</a:t>
            </a:fld>
            <a:endParaRPr lang="en-US"/>
          </a:p>
        </p:txBody>
      </p:sp>
    </p:spTree>
    <p:extLst>
      <p:ext uri="{BB962C8B-B14F-4D97-AF65-F5344CB8AC3E}">
        <p14:creationId xmlns:p14="http://schemas.microsoft.com/office/powerpoint/2010/main" val="3437760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themes of HP are timeless and are applicable to so many different people that it makes a lot of sense that people still love the books. The idea of rebellion and doing what is right, despite what those in charge are telling you is a huge aspect of the series and is used globally today (Thailand protestors using Harry Potter theme to openly criticize their monarchy). It fits that the fans would stand firm against JKR’s views. In a world about a boy who literally came out of a closet into a magical world where you can literally transform into ANYONE, there’s room for everyone. “Hogwarts will always be there to welcome you home”... unless you are trans? Come on.</a:t>
            </a:r>
            <a:r>
              <a:rPr lang="en-US"/>
              <a:t> </a:t>
            </a:r>
          </a:p>
          <a:p>
            <a:endParaRPr lang="en-US">
              <a:cs typeface="Calibri" panose="020F0502020204030204"/>
            </a:endParaRPr>
          </a:p>
          <a:p>
            <a:r>
              <a:rPr lang="en-US" sz="1200" kern="1200">
                <a:solidFill>
                  <a:schemeClr val="tx1"/>
                </a:solidFill>
                <a:effectLst/>
                <a:latin typeface="+mn-lt"/>
                <a:ea typeface="+mn-ea"/>
                <a:cs typeface="+mn-cs"/>
              </a:rPr>
              <a:t>It’s incredibly difficult to label people in the library world.</a:t>
            </a:r>
            <a:r>
              <a:rPr lang="en-US"/>
              <a:t> THE WHOLE IRONY OF</a:t>
            </a:r>
            <a:r>
              <a:rPr lang="en-US" sz="1200" kern="1200">
                <a:solidFill>
                  <a:schemeClr val="tx1"/>
                </a:solidFill>
                <a:effectLst/>
                <a:latin typeface="+mn-lt"/>
                <a:ea typeface="+mn-ea"/>
                <a:cs typeface="+mn-cs"/>
              </a:rPr>
              <a:t> </a:t>
            </a:r>
            <a:r>
              <a:rPr lang="en-US"/>
              <a:t>THIS PRESENTATION AND SURVEY. </a:t>
            </a:r>
            <a:r>
              <a:rPr lang="en-US" sz="1200" kern="1200">
                <a:solidFill>
                  <a:schemeClr val="tx1"/>
                </a:solidFill>
                <a:effectLst/>
                <a:latin typeface="+mn-lt"/>
                <a:ea typeface="+mn-ea"/>
                <a:cs typeface="+mn-cs"/>
              </a:rPr>
              <a:t>Our jobs, titles, even the people employed within them are so incredibly different. Yes, we may share characteristics but at the end of the day, we are a varied group. I think this is important to note because there are SO MANY librarian stereotypes. It’s easy to want to slap a label on who we are and the profession as a whole but it is difficult to define us as a whole. Even the librarian in HP is the most stereotypical</a:t>
            </a:r>
            <a:r>
              <a:rPr lang="en-US" sz="1200" kern="1200" baseline="0">
                <a:solidFill>
                  <a:schemeClr val="tx1"/>
                </a:solidFill>
                <a:effectLst/>
                <a:latin typeface="+mn-lt"/>
                <a:ea typeface="+mn-ea"/>
                <a:cs typeface="+mn-cs"/>
              </a:rPr>
              <a:t> and infuriating librarian you have ever seen in a book.</a:t>
            </a:r>
            <a:r>
              <a:rPr lang="en-US"/>
              <a:t> </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One of the trolls who commented on my survey post was a librarian at the Heartland Institute, an American conservative and libertarian public policy think tank. I still can’t tell if his comments were made in seriousness or sarcasm but either way, did not expect that in the library world.  </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342900" lvl="1" indent="-342900"/>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a:t>29</a:t>
            </a:fld>
            <a:endParaRPr lang="en-US"/>
          </a:p>
        </p:txBody>
      </p:sp>
    </p:spTree>
    <p:extLst>
      <p:ext uri="{BB962C8B-B14F-4D97-AF65-F5344CB8AC3E}">
        <p14:creationId xmlns:p14="http://schemas.microsoft.com/office/powerpoint/2010/main" val="70862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t>
            </a:r>
          </a:p>
          <a:p>
            <a:endParaRPr lang="en-US"/>
          </a:p>
          <a:p>
            <a:r>
              <a:rPr lang="en-US">
                <a:cs typeface="Calibri" panose="020F0502020204030204"/>
              </a:rPr>
              <a:t>These are the Hogwarts Houses as defined by the Sorting Hat in HP Book 1. It's very one dimension and there's not a lot there honestly. However, in the past 23 years, Millennials have really ran with the houses. Asking, "What is your Hogwarts House?" Is a common way of meeting new people and learning a lot about them in a very short amount of time. We have all globally developed a universal understanding of what each house is and how they are represented.  </a:t>
            </a:r>
            <a:endParaRPr lang="en-US"/>
          </a:p>
        </p:txBody>
      </p:sp>
      <p:sp>
        <p:nvSpPr>
          <p:cNvPr id="4" name="Slide Number Placeholder 3"/>
          <p:cNvSpPr>
            <a:spLocks noGrp="1"/>
          </p:cNvSpPr>
          <p:nvPr>
            <p:ph type="sldNum" sz="quarter" idx="5"/>
          </p:nvPr>
        </p:nvSpPr>
        <p:spPr/>
        <p:txBody>
          <a:bodyPr/>
          <a:lstStyle/>
          <a:p>
            <a:fld id="{2F6EA32C-6F15-4BF4-A4E7-B807E2E34437}" type="slidenum">
              <a:rPr lang="en-US" smtClean="0"/>
              <a:t>3</a:t>
            </a:fld>
            <a:endParaRPr lang="en-US"/>
          </a:p>
        </p:txBody>
      </p:sp>
    </p:spTree>
    <p:extLst>
      <p:ext uri="{BB962C8B-B14F-4D97-AF65-F5344CB8AC3E}">
        <p14:creationId xmlns:p14="http://schemas.microsoft.com/office/powerpoint/2010/main" val="2223078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R</a:t>
            </a:r>
          </a:p>
          <a:p>
            <a:pPr lvl="1"/>
            <a:endParaRPr lang="en-US"/>
          </a:p>
          <a:p>
            <a:pPr lvl="1"/>
            <a:r>
              <a:rPr lang="en-US"/>
              <a:t>What we wish we would have done differently?</a:t>
            </a:r>
            <a:endParaRPr lang="en-US">
              <a:cs typeface="Calibri"/>
            </a:endParaRPr>
          </a:p>
          <a:p>
            <a:pPr lvl="1"/>
            <a:r>
              <a:rPr lang="en-US"/>
              <a:t> </a:t>
            </a:r>
            <a:endParaRPr lang="en-US">
              <a:cs typeface="Calibri"/>
            </a:endParaRPr>
          </a:p>
          <a:p>
            <a:pPr lvl="1"/>
            <a:r>
              <a:rPr lang="en-US"/>
              <a:t>Ideally controlled vocabularies would have helped out so much. Just keeping it to “public, academic, school, admin, other” we would have seen similar results as the original article?  To Be Fair, Brittany O’Neil tried to warn me but I thought since there is so much variety in the fields, it would be easier to keep it this way.  Also I wish we would have used all the words from various character traits to create a large word list people could pick from. It would have helped with not just coding but also with consistency. </a:t>
            </a:r>
            <a:endParaRPr lang="en-US">
              <a:cs typeface="Calibri"/>
            </a:endParaRPr>
          </a:p>
          <a:p>
            <a:pPr lvl="1"/>
            <a:r>
              <a:rPr lang="en-US"/>
              <a:t>  </a:t>
            </a:r>
            <a:endParaRPr lang="en-US">
              <a:cs typeface="Calibri"/>
            </a:endParaRPr>
          </a:p>
          <a:p>
            <a:pPr lvl="1"/>
            <a:r>
              <a:rPr lang="en-US"/>
              <a:t>Increased the number of participants to 5000 – this spread REALLY quickly and shockingly far. It It got posted to a LIS </a:t>
            </a:r>
            <a:r>
              <a:rPr lang="en-US" err="1"/>
              <a:t>facebook</a:t>
            </a:r>
            <a:r>
              <a:rPr lang="en-US"/>
              <a:t> group specific to Winnie’s alma mater, a group that has like 350 people total in it.  It would have also been nice to get a good representation from each house by again, there’s issues with that. </a:t>
            </a:r>
            <a:endParaRPr lang="en-US">
              <a:cs typeface="Calibri"/>
            </a:endParaRPr>
          </a:p>
          <a:p>
            <a:pPr lvl="1"/>
            <a:r>
              <a:rPr lang="en-US"/>
              <a:t>  </a:t>
            </a:r>
            <a:endParaRPr lang="en-US">
              <a:cs typeface="Calibri"/>
            </a:endParaRPr>
          </a:p>
          <a:p>
            <a:pPr lvl="1"/>
            <a:r>
              <a:rPr lang="en-US"/>
              <a:t>Although the established “good number” of survey respondents varies from field to field like from psychology to neuroscience, having a small number of responses per each house made it harder to draw conclusions of houses as a whole. As an example, if we have 5000 responses and we only have one Hufflepuff, then the characteristics that the survey would say belong to hufflepuffs are probably actually just characteristics of that one person and in no way representative of hufflepuffs as a whole.  </a:t>
            </a:r>
            <a:endParaRPr lang="en-US">
              <a:cs typeface="Calibri"/>
            </a:endParaRPr>
          </a:p>
          <a:p>
            <a:pPr lvl="1"/>
            <a:r>
              <a:rPr lang="en-US"/>
              <a:t>  </a:t>
            </a:r>
            <a:endParaRPr lang="en-US">
              <a:cs typeface="Calibri"/>
            </a:endParaRPr>
          </a:p>
          <a:p>
            <a:pPr lvl="1"/>
            <a:r>
              <a:rPr lang="en-US"/>
              <a:t>Sent it to more diverse listserves/groups.  ALA Think Tank and ALAConnect have a large amount Public and academic. It would have been nice to hit more other areas too. However, it does make since, since those are our two largest make ups. </a:t>
            </a:r>
            <a:endParaRPr lang="en-US">
              <a:cs typeface="Calibri"/>
            </a:endParaRPr>
          </a:p>
          <a:p>
            <a:pPr lvl="1"/>
            <a:endParaRPr lang="en-US"/>
          </a:p>
          <a:p>
            <a:pPr lvl="1"/>
            <a:r>
              <a:rPr lang="en-US"/>
              <a:t>Also been neat to do a follow up survey or just also add other personality type assessments like the big 5 (which is seen as mostly credible personality analysis metric), Meyers Briggs/Horoscopes/Enneagrams (which are not seen as particularly credible)</a:t>
            </a:r>
            <a:endParaRPr lang="en-US">
              <a:cs typeface="Calibri"/>
            </a:endParaRPr>
          </a:p>
          <a:p>
            <a:pPr lvl="1"/>
            <a:r>
              <a:rPr lang="en-US"/>
              <a:t>Basically just all of these: </a:t>
            </a:r>
            <a:r>
              <a:rPr lang="en-US">
                <a:hlinkClick r:id="rId3"/>
              </a:rPr>
              <a:t>https://openpsychometrics.org/</a:t>
            </a:r>
            <a:r>
              <a:rPr lang="en-US"/>
              <a:t>  </a:t>
            </a:r>
            <a:endParaRPr lang="en-US">
              <a:cs typeface="Calibri"/>
            </a:endParaRPr>
          </a:p>
          <a:p>
            <a:pPr lvl="1"/>
            <a:r>
              <a:rPr lang="en-US"/>
              <a:t>  </a:t>
            </a:r>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a:t>30</a:t>
            </a:fld>
            <a:endParaRPr lang="en-US"/>
          </a:p>
        </p:txBody>
      </p:sp>
    </p:spTree>
    <p:extLst>
      <p:ext uri="{BB962C8B-B14F-4D97-AF65-F5344CB8AC3E}">
        <p14:creationId xmlns:p14="http://schemas.microsoft.com/office/powerpoint/2010/main" val="20838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EA32C-6F15-4BF4-A4E7-B807E2E34437}" type="slidenum">
              <a:rPr lang="en-US" smtClean="0"/>
              <a:t>31</a:t>
            </a:fld>
            <a:endParaRPr lang="en-US"/>
          </a:p>
        </p:txBody>
      </p:sp>
    </p:spTree>
    <p:extLst>
      <p:ext uri="{BB962C8B-B14F-4D97-AF65-F5344CB8AC3E}">
        <p14:creationId xmlns:p14="http://schemas.microsoft.com/office/powerpoint/2010/main" val="327834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t>
            </a:r>
            <a:endParaRPr lang="en-US"/>
          </a:p>
          <a:p>
            <a:endParaRPr lang="en-US">
              <a:cs typeface="Calibri"/>
            </a:endParaRPr>
          </a:p>
          <a:p>
            <a:r>
              <a:rPr lang="en-US"/>
              <a:t>The way the fandom has interpreted the traits belonging to each house is very different than the canonical definition by Rowling and it's only grown overtime.   </a:t>
            </a:r>
          </a:p>
          <a:p>
            <a:r>
              <a:rPr lang="en-US"/>
              <a:t>  </a:t>
            </a:r>
            <a:endParaRPr lang="en-US">
              <a:cs typeface="Calibri"/>
            </a:endParaRPr>
          </a:p>
          <a:p>
            <a:r>
              <a:rPr lang="en-US"/>
              <a:t>One of the comments we got is that the houses as defined by JKR are just, “good, evil, smart, other” and we have really ran past that as fans. </a:t>
            </a:r>
            <a:endParaRPr lang="en-US">
              <a:cs typeface="Calibri"/>
            </a:endParaRPr>
          </a:p>
          <a:p>
            <a:r>
              <a:rPr lang="en-US"/>
              <a:t>  </a:t>
            </a:r>
            <a:endParaRPr lang="en-US">
              <a:cs typeface="Calibri"/>
            </a:endParaRPr>
          </a:p>
          <a:p>
            <a:r>
              <a:rPr lang="en-US"/>
              <a:t>Just Googling Hogwarts House traits gets us 1,280,000 results.   </a:t>
            </a:r>
            <a:endParaRPr lang="en-US">
              <a:cs typeface="Calibri"/>
            </a:endParaRPr>
          </a:p>
          <a:p>
            <a:r>
              <a:rPr lang="en-US"/>
              <a:t>Hogwarts house memes: 14,100,000 results  </a:t>
            </a:r>
            <a:endParaRPr lang="en-US">
              <a:cs typeface="Calibri"/>
            </a:endParaRPr>
          </a:p>
          <a:p>
            <a:r>
              <a:rPr lang="en-US"/>
              <a:t>  </a:t>
            </a:r>
            <a:endParaRPr lang="en-US">
              <a:cs typeface="Calibri"/>
            </a:endParaRPr>
          </a:p>
          <a:p>
            <a:r>
              <a:rPr lang="en-US"/>
              <a:t>The houses hold different significance to each and every person who either reads the books or sees the movies and there’s a lot of subjectivity in what people interpret the houses to be / indicate. </a:t>
            </a:r>
            <a:endParaRPr lang="en-US">
              <a:cs typeface="Calibri"/>
            </a:endParaRPr>
          </a:p>
          <a:p>
            <a:r>
              <a:rPr lang="en-US"/>
              <a:t>We will talk about this more later but there is a distinction between canon and houses as independent entities, where the fandom now dominates the narrative of what houses indicate . </a:t>
            </a:r>
            <a:endParaRPr lang="en-US">
              <a:cs typeface="Calibri"/>
            </a:endParaRPr>
          </a:p>
          <a:p>
            <a:r>
              <a:rPr lang="en-US"/>
              <a:t>  </a:t>
            </a:r>
            <a:endParaRPr lang="en-US">
              <a:cs typeface="Calibri"/>
            </a:endParaRPr>
          </a:p>
          <a:p>
            <a:r>
              <a:rPr lang="en-US"/>
              <a:t>The best example of this is that in Slytherins in the books are evil, also known as the house where terrible people go, but the traits that are assigned to Slytherin, “cunning” and ambition, are not inherently negative traits. This means that in real life, identifying a Slytherin has absolutely nothing to do with being good or evil. The same is true of Gryffindor, the rivals to Slytherin, who are treated as the place where all the good guys go. </a:t>
            </a:r>
            <a:endParaRPr lang="en-US">
              <a:cs typeface="Calibri"/>
            </a:endParaRPr>
          </a:p>
          <a:p>
            <a:pPr lvl="2"/>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a:t>4</a:t>
            </a:fld>
            <a:endParaRPr lang="en-US"/>
          </a:p>
        </p:txBody>
      </p:sp>
    </p:spTree>
    <p:extLst>
      <p:ext uri="{BB962C8B-B14F-4D97-AF65-F5344CB8AC3E}">
        <p14:creationId xmlns:p14="http://schemas.microsoft.com/office/powerpoint/2010/main" val="121875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r>
              <a:rPr lang="en-US">
                <a:cs typeface="Calibri"/>
              </a:rPr>
              <a:t>R</a:t>
            </a:r>
          </a:p>
          <a:p>
            <a:pPr marL="342900" lvl="1" indent="-342900"/>
            <a:r>
              <a:rPr lang="en-US">
                <a:cs typeface="Calibri"/>
              </a:rPr>
              <a:t>This past summer I read an article titled, </a:t>
            </a:r>
            <a:r>
              <a:rPr lang="en-US"/>
              <a:t>"The Sorting Hat of Medicine: Why Hufflepuffs Wear Stethoscopes and Slytherins Carry Scalpels.”</a:t>
            </a:r>
            <a:endParaRPr lang="en-US">
              <a:cs typeface="Calibri"/>
            </a:endParaRPr>
          </a:p>
          <a:p>
            <a:pPr marL="342900" lvl="1" indent="-342900"/>
            <a:r>
              <a:rPr lang="en-US">
                <a:cs typeface="Calibri"/>
              </a:rPr>
              <a:t>This was a web survey of  251 students in the medical field about the houses they belonged in. They found some pretty interesting correlations. </a:t>
            </a:r>
            <a:r>
              <a:rPr lang="en-US"/>
              <a:t>	Slytherins – more surgical specialties than Hufflepuffs </a:t>
            </a:r>
            <a:endParaRPr lang="en-US">
              <a:cs typeface="Calibri"/>
            </a:endParaRPr>
          </a:p>
          <a:p>
            <a:pPr marL="342900" lvl="1" indent="-342900"/>
            <a:r>
              <a:rPr lang="en-US">
                <a:cs typeface="Calibri"/>
              </a:rPr>
              <a:t>	General Surgery- More Gryffindors than Hufflepuffs</a:t>
            </a:r>
          </a:p>
          <a:p>
            <a:pPr marL="342900" lvl="1" indent="-342900"/>
            <a:r>
              <a:rPr lang="en-US">
                <a:cs typeface="Calibri"/>
              </a:rPr>
              <a:t>	Orthopedic Surgery- more Slytherins</a:t>
            </a:r>
            <a:endParaRPr lang="en-US"/>
          </a:p>
          <a:p>
            <a:pPr marL="342900" lvl="1" indent="-342900"/>
            <a:r>
              <a:rPr lang="en-US">
                <a:cs typeface="Calibri"/>
              </a:rPr>
              <a:t>	Pediatrics- Few Gryffindors more Hufflepuffs</a:t>
            </a:r>
            <a:endParaRPr lang="en-US"/>
          </a:p>
          <a:p>
            <a:pPr marL="342900" lvl="1" indent="-342900"/>
            <a:r>
              <a:rPr lang="en-US">
                <a:cs typeface="Calibri"/>
              </a:rPr>
              <a:t>	OGYN- more Ravenclaws, few Gryffindors</a:t>
            </a:r>
            <a:endParaRPr lang="en-US"/>
          </a:p>
          <a:p>
            <a:pPr marL="342900" lvl="1" indent="-342900"/>
            <a:r>
              <a:rPr lang="en-US">
                <a:cs typeface="Calibri"/>
              </a:rPr>
              <a:t>	Family Medicine- no Slytherins</a:t>
            </a:r>
            <a:endParaRPr lang="en-US"/>
          </a:p>
          <a:p>
            <a:pPr marL="342900" lvl="1" indent="-342900"/>
            <a:endParaRPr lang="en-US"/>
          </a:p>
          <a:p>
            <a:pPr marL="342900" lvl="1" indent="-342900"/>
            <a:r>
              <a:rPr lang="en-US"/>
              <a:t>We expected that, similar to The Sorting Hat of Medicine, we would see a clear stratification within subfields of librarianship. However, these categories are more clearly defined whereas, librarianship is more subjective. </a:t>
            </a:r>
            <a:endParaRPr lang="en-US">
              <a:cs typeface="Calibri"/>
            </a:endParaRPr>
          </a:p>
          <a:p>
            <a:pPr marL="342900" lvl="1" indent="-342900"/>
            <a:endParaRPr lang="en-US">
              <a:cs typeface="Calibri"/>
            </a:endParaRPr>
          </a:p>
          <a:p>
            <a:pPr marL="342900" lvl="1" indent="-342900"/>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a:t>5</a:t>
            </a:fld>
            <a:endParaRPr lang="en-US"/>
          </a:p>
        </p:txBody>
      </p:sp>
    </p:spTree>
    <p:extLst>
      <p:ext uri="{BB962C8B-B14F-4D97-AF65-F5344CB8AC3E}">
        <p14:creationId xmlns:p14="http://schemas.microsoft.com/office/powerpoint/2010/main" val="261928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 </a:t>
            </a:r>
            <a:endParaRPr lang="en-US" dirty="0">
              <a:cs typeface="Calibri"/>
            </a:endParaRPr>
          </a:p>
          <a:p>
            <a:pPr lvl="1"/>
            <a:endParaRPr lang="en-US" dirty="0"/>
          </a:p>
          <a:p>
            <a:pPr lvl="1"/>
            <a:r>
              <a:rPr lang="en-US" dirty="0"/>
              <a:t>Looking into our motivations for why we wanted to do this survey for our field, there are some interesting aspects to classification in general. It's clear, from all of the personality quizzes and different personality identification systems out there that we, as humans, have a very strong urge to classify ourselves in many different ways. </a:t>
            </a:r>
            <a:endParaRPr lang="en-US" dirty="0">
              <a:cs typeface="Calibri"/>
            </a:endParaRPr>
          </a:p>
          <a:p>
            <a:pPr lvl="1"/>
            <a:r>
              <a:rPr lang="en-US" dirty="0"/>
              <a:t>This, naturally, includes the humans in *our field* specifically. The urge to classify is really interesting in and of itself, and it's interesting to consider what the resulting classification means, as well. </a:t>
            </a:r>
            <a:endParaRPr lang="en-US" dirty="0">
              <a:cs typeface="Calibri"/>
            </a:endParaRPr>
          </a:p>
          <a:p>
            <a:pPr lvl="1"/>
            <a:endParaRPr lang="en-US" dirty="0"/>
          </a:p>
          <a:p>
            <a:pPr lvl="1"/>
            <a:r>
              <a:rPr lang="en-US" dirty="0"/>
              <a:t>The reason we supported the idea of doing this classification through hogwarts houses, is primarily that these houses are a rudimentary self-classification tool which enables the person themselves to choose where they want to be. This is clearly aligned with the sorting system in the HP series (as you can be given the opportunity to choose which house you’re in), as well as beneficial in a practical sense of self-identification: choosing which house you’re in is essentially choosing which </a:t>
            </a:r>
            <a:r>
              <a:rPr lang="en-US"/>
              <a:t>house’s primary </a:t>
            </a:r>
            <a:r>
              <a:rPr lang="en-US" dirty="0"/>
              <a:t>values are </a:t>
            </a:r>
            <a:r>
              <a:rPr lang="en-US"/>
              <a:t>most important to you. </a:t>
            </a:r>
            <a:endParaRPr lang="en-US" dirty="0">
              <a:cs typeface="Calibri"/>
            </a:endParaRPr>
          </a:p>
          <a:p>
            <a:pPr lvl="1"/>
            <a:endParaRPr lang="en-US" dirty="0"/>
          </a:p>
          <a:p>
            <a:pPr lvl="1"/>
            <a:r>
              <a:rPr lang="en-US" dirty="0"/>
              <a:t>In addition, we felt it was important to consider our audience.  </a:t>
            </a:r>
            <a:endParaRPr lang="en-US" dirty="0">
              <a:cs typeface="Calibri"/>
            </a:endParaRPr>
          </a:p>
          <a:p>
            <a:pPr lvl="1"/>
            <a:r>
              <a:rPr lang="en-US" dirty="0"/>
              <a:t>There are a million jokes about how millennials, which we both are, and which make up the largest share of the library/archive workforce at this time, place a particularly high value in categorization in general (like buzzfeed quizzes) but more specifically, that we have a particular affinity for Hogwarts houses, to the point that it’s become an identifier and joke about the entire generation. You’ll see some of these jokes throughout this presentation, but please know that there are many, many more. As two millennials out of the millions that the jokes are about, we wanted to use a tool that's relevant to our generation within the field, but more importantly one that doesn't require taking a proprietary test, or have complex answers that require additional deciphering, like the Meyers Briggs system which has 16 possible outcomes.</a:t>
            </a:r>
            <a:endParaRPr lang="en-US" dirty="0">
              <a:cs typeface="Calibri"/>
            </a:endParaRPr>
          </a:p>
          <a:p>
            <a:pPr lvl="1"/>
            <a:endParaRPr lang="en-US" dirty="0"/>
          </a:p>
          <a:p>
            <a:pPr lvl="1"/>
            <a:r>
              <a:rPr lang="en-US" dirty="0"/>
              <a:t>Lastly, there’s also the undeniable aspect we’re doing this because we find it entertaining. There is an entire field of scientific research around identifying personality traits and this is NOT that, this is two people who thought this sounded like fun, and are delighted to be presenting on it.</a:t>
            </a:r>
            <a:endParaRPr lang="en-US" dirty="0">
              <a:cs typeface="Calibri"/>
            </a:endParaRPr>
          </a:p>
          <a:p>
            <a:pPr lvl="1"/>
            <a:endParaRPr lang="en-US" dirty="0"/>
          </a:p>
          <a:p>
            <a:pPr marL="342900" lvl="1" indent="-342900"/>
            <a:endParaRPr lang="en-US" dirty="0">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a:t>6</a:t>
            </a:fld>
            <a:endParaRPr lang="en-US"/>
          </a:p>
        </p:txBody>
      </p:sp>
    </p:spTree>
    <p:extLst>
      <p:ext uri="{BB962C8B-B14F-4D97-AF65-F5344CB8AC3E}">
        <p14:creationId xmlns:p14="http://schemas.microsoft.com/office/powerpoint/2010/main" val="167188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r>
              <a:rPr lang="en-US">
                <a:cs typeface="Calibri"/>
              </a:rPr>
              <a:t>R</a:t>
            </a:r>
          </a:p>
          <a:p>
            <a:pPr lvl="1"/>
            <a:r>
              <a:rPr lang="en-US"/>
              <a:t>I originally started this project on my own. I wanted a short and easy survey that people could fill out quickly so more people would be likely to complete it.   </a:t>
            </a:r>
            <a:endParaRPr lang="en-US">
              <a:cs typeface="Calibri"/>
            </a:endParaRPr>
          </a:p>
          <a:p>
            <a:pPr lvl="1"/>
            <a:r>
              <a:rPr lang="en-US"/>
              <a:t>I debated a lot about the questions and what I was expecting from each answer. I wanted people to be able to just report what area of librarianship they worked in and their job title. I thought (stupidly) that there would be common areas. There were but we also had a lot of nontraditional answers as well that were kind of confusing. I also wanted anyone working in libraries (not just librarians) to be able to participate. </a:t>
            </a:r>
            <a:endParaRPr lang="en-US">
              <a:cs typeface="Calibri"/>
            </a:endParaRPr>
          </a:p>
          <a:p>
            <a:pPr lvl="1"/>
            <a:r>
              <a:rPr lang="en-US"/>
              <a:t>Decided to use Qualtrics (which has lots of creepy features, by the way) since it was the easiest way.   </a:t>
            </a:r>
            <a:endParaRPr lang="en-US">
              <a:cs typeface="Calibri"/>
            </a:endParaRPr>
          </a:p>
          <a:p>
            <a:pPr lvl="1"/>
            <a:r>
              <a:rPr lang="en-US"/>
              <a:t>Ran it through IRB approval process but ended up resubmitted it twice. Once to add Winnie, the second time to increase the number of respondents.  We started with 250 and then increased to 1000. </a:t>
            </a:r>
            <a:endParaRPr lang="en-US">
              <a:cs typeface="Calibri"/>
            </a:endParaRPr>
          </a:p>
          <a:p>
            <a:pPr lvl="1"/>
            <a:r>
              <a:rPr lang="en-US"/>
              <a:t>Survey ran starting July 22nd 2020  and we hit our 1000 on august 10th 2020  </a:t>
            </a:r>
            <a:endParaRPr lang="en-US">
              <a:cs typeface="Calibri"/>
            </a:endParaRPr>
          </a:p>
          <a:p>
            <a:pPr lvl="1"/>
            <a:r>
              <a:rPr lang="en-US"/>
              <a:t>Posted it to the ALA Thinktank FB group and ALA Connect.  </a:t>
            </a:r>
            <a:endParaRPr lang="en-US">
              <a:cs typeface="Calibri"/>
            </a:endParaRPr>
          </a:p>
          <a:p>
            <a:pPr lvl="1"/>
            <a:r>
              <a:rPr lang="en-US"/>
              <a:t>Shared it on the LSU Libraries Listserv.   </a:t>
            </a:r>
            <a:endParaRPr lang="en-US">
              <a:cs typeface="Calibri"/>
            </a:endParaRPr>
          </a:p>
          <a:p>
            <a:pPr lvl="1"/>
            <a:r>
              <a:rPr lang="en-US"/>
              <a:t>Spread to various listservs and across the country. Was surprised at not only how fast it spread but also WHERE it spread. Friends on the USAIN Listserve were emailing me to tell me they saw the survey.   </a:t>
            </a:r>
            <a:endParaRPr lang="en-US">
              <a:cs typeface="Calibri"/>
            </a:endParaRPr>
          </a:p>
          <a:p>
            <a:pPr marL="342900" lvl="1" indent="-342900"/>
            <a:endParaRPr lang="en-US">
              <a:cs typeface="Calibri"/>
            </a:endParaRPr>
          </a:p>
          <a:p>
            <a:pPr marL="342900" lvl="1" indent="-342900"/>
            <a:endParaRPr lang="en-US"/>
          </a:p>
          <a:p>
            <a:pPr marL="342900" lvl="1" indent="-342900"/>
            <a:r>
              <a:rPr lang="en-US">
                <a:cs typeface="Calibri"/>
              </a:rPr>
              <a:t>W</a:t>
            </a:r>
          </a:p>
          <a:p>
            <a:pPr marL="342900" lvl="1" indent="-342900"/>
            <a:r>
              <a:rPr lang="en-US">
                <a:cs typeface="Calibri"/>
              </a:rPr>
              <a:t>From there, </a:t>
            </a:r>
            <a:r>
              <a:rPr lang="en-US"/>
              <a:t>we decided to code the results of our 3 main qualitative questions in excel. This was partially done because of ease of use, as we both already have excel and our data already fit nicely into a spreadsheet, but also because it was a way to ensure that our coded results stayed connected with the survey submission they were derived from, as well as being easily separated so the coded version could be used with with no connection to those results.</a:t>
            </a:r>
            <a:endParaRPr lang="en-US">
              <a:cs typeface="Calibri"/>
            </a:endParaRPr>
          </a:p>
          <a:p>
            <a:pPr marL="342900" lvl="1" indent="-342900"/>
            <a:endParaRPr lang="en-US"/>
          </a:p>
          <a:p>
            <a:pPr marL="342900" lvl="2" indent="-342900"/>
            <a:r>
              <a:rPr lang="en-US"/>
              <a:t>	The responses were coded on a question-basis (aka going down one column in the spreadsheet). For two questions the coding was done by one of us instead of both, which gave us more internal consistency than could’ve been done with 2 people working on the same thing, while we ended up working together to code one of the questions to reduce bias.</a:t>
            </a:r>
            <a:endParaRPr lang="en-US">
              <a:cs typeface="Calibri"/>
            </a:endParaRPr>
          </a:p>
          <a:p>
            <a:pPr marL="342900" lvl="2" indent="-342900"/>
            <a:endParaRPr lang="en-US">
              <a:cs typeface="Calibri"/>
            </a:endParaRPr>
          </a:p>
          <a:p>
            <a:pPr marL="342900" lvl="2" indent="-342900"/>
            <a:r>
              <a:rPr lang="en-US">
                <a:cs typeface="Calibri"/>
              </a:rPr>
              <a:t>One of these questions asked "</a:t>
            </a:r>
            <a:r>
              <a:rPr lang="en-US"/>
              <a:t>Do you see any parallels between the qualities of your Hogwarts House and how you approach your work?", and this one required the most coding, which Randa kindly did. This included a wordlist of 166 keywords to maintain consistency between different survey responses, and these were all added into one excel field per response, and the keywords were separated with a percent sign for easy parsing later.</a:t>
            </a:r>
            <a:endParaRPr lang="en-US">
              <a:cs typeface="Calibri"/>
            </a:endParaRPr>
          </a:p>
          <a:p>
            <a:pPr marL="342900" lvl="1" indent="-342900"/>
            <a:endParaRPr lang="en-US">
              <a:cs typeface="Calibri"/>
            </a:endParaRPr>
          </a:p>
          <a:p>
            <a:pPr marL="342900" lvl="1" indent="-342900"/>
            <a:endParaRPr lang="en-US">
              <a:cs typeface="Calibri"/>
            </a:endParaRPr>
          </a:p>
          <a:p>
            <a:pPr marL="342900" lvl="1" indent="-342900"/>
            <a:r>
              <a:rPr lang="en-US"/>
              <a:t>At this point, I wrote a python script to separate coded keywords and to keep track of how many keywords were listed for each house, regardless of how many responses there were, because one response may indicate more than one keyword.</a:t>
            </a:r>
            <a:endParaRPr lang="en-US">
              <a:cs typeface="Calibri"/>
            </a:endParaRPr>
          </a:p>
          <a:p>
            <a:pPr marL="342900" lvl="1" indent="-342900"/>
            <a:endParaRPr lang="en-US">
              <a:cs typeface="Calibri"/>
            </a:endParaRPr>
          </a:p>
          <a:p>
            <a:pPr marL="342900" lvl="1" indent="-342900"/>
            <a:endParaRPr lang="en-US"/>
          </a:p>
          <a:p>
            <a:pPr marL="342900" lvl="1" indent="-342900"/>
            <a:r>
              <a:rPr lang="en-US"/>
              <a:t>Lastly, I went back to excel to make the graphs you'll see in this presentation.</a:t>
            </a:r>
            <a:endParaRPr lang="en-US">
              <a:cs typeface="Calibri"/>
            </a:endParaRPr>
          </a:p>
          <a:p>
            <a:pPr marL="342900" lvl="1" indent="-342900"/>
            <a:endParaRPr lang="en-US">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a:t>7</a:t>
            </a:fld>
            <a:endParaRPr lang="en-US"/>
          </a:p>
        </p:txBody>
      </p:sp>
    </p:spTree>
    <p:extLst>
      <p:ext uri="{BB962C8B-B14F-4D97-AF65-F5344CB8AC3E}">
        <p14:creationId xmlns:p14="http://schemas.microsoft.com/office/powerpoint/2010/main" val="86549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r>
            <a:endParaRPr lang="en-US">
              <a:ea typeface="+mn-ea"/>
              <a:cs typeface="+mn-cs"/>
            </a:endParaRP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Before we delve into what we found, there are a few disclaimers that we need to acknowledge here</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fontAlgn="base"/>
            <a:r>
              <a:rPr lang="en-US" sz="1200" b="0" i="0" kern="1200">
                <a:solidFill>
                  <a:schemeClr val="tx1"/>
                </a:solidFill>
                <a:effectLst/>
                <a:latin typeface="+mn-lt"/>
                <a:ea typeface="+mn-ea"/>
                <a:cs typeface="+mn-cs"/>
              </a:rPr>
              <a:t>1. we’re doing this because it’s interesting and fun, but neither of us have a stats background or</a:t>
            </a:r>
            <a:r>
              <a:rPr lang="en-US"/>
              <a:t> significant</a:t>
            </a:r>
            <a:r>
              <a:rPr lang="en-US" sz="1200" b="0" i="0" kern="1200">
                <a:solidFill>
                  <a:schemeClr val="tx1"/>
                </a:solidFill>
                <a:effectLst/>
                <a:latin typeface="+mn-lt"/>
                <a:ea typeface="+mn-ea"/>
                <a:cs typeface="+mn-cs"/>
              </a:rPr>
              <a:t> experience with data analysis</a:t>
            </a:r>
            <a:r>
              <a:rPr lang="en-US"/>
              <a:t>,</a:t>
            </a:r>
            <a:r>
              <a:rPr lang="en-US" sz="1200" b="0" i="0" kern="1200">
                <a:solidFill>
                  <a:schemeClr val="tx1"/>
                </a:solidFill>
                <a:effectLst/>
                <a:latin typeface="+mn-lt"/>
                <a:ea typeface="+mn-ea"/>
                <a:cs typeface="+mn-cs"/>
              </a:rPr>
              <a:t> so you should probably take everything you see here with a grain of </a:t>
            </a:r>
            <a:r>
              <a:rPr lang="en-US"/>
              <a:t>salt - it’s</a:t>
            </a:r>
            <a:r>
              <a:rPr lang="en-US" sz="1200" b="0" i="0" kern="1200">
                <a:solidFill>
                  <a:schemeClr val="tx1"/>
                </a:solidFill>
                <a:effectLst/>
                <a:latin typeface="+mn-lt"/>
                <a:ea typeface="+mn-ea"/>
                <a:cs typeface="+mn-cs"/>
              </a:rPr>
              <a:t> possible that if we were to </a:t>
            </a:r>
            <a:r>
              <a:rPr lang="en-US"/>
              <a:t>show any of this</a:t>
            </a:r>
            <a:r>
              <a:rPr lang="en-US" sz="1200" b="0" i="0" kern="1200">
                <a:solidFill>
                  <a:schemeClr val="tx1"/>
                </a:solidFill>
                <a:effectLst/>
                <a:latin typeface="+mn-lt"/>
                <a:ea typeface="+mn-ea"/>
                <a:cs typeface="+mn-cs"/>
              </a:rPr>
              <a:t> to an actual statistician, they’d have a VERY different take on the numbers.</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fontAlgn="base"/>
            <a:r>
              <a:rPr lang="en-US"/>
              <a:t>Second disclaimer is that a</a:t>
            </a:r>
            <a:r>
              <a:rPr lang="en-US" sz="1200" b="0" i="0" kern="1200">
                <a:solidFill>
                  <a:schemeClr val="tx1"/>
                </a:solidFill>
                <a:effectLst/>
                <a:latin typeface="+mn-lt"/>
                <a:ea typeface="+mn-ea"/>
                <a:cs typeface="+mn-cs"/>
              </a:rPr>
              <a:t> lot of people identify as more than one house, and commented as much. Because the survey was only structured to accept one house, it means that they had to pick the house they identified most closely with.</a:t>
            </a:r>
            <a:r>
              <a:rPr lang="en-US"/>
              <a:t> </a:t>
            </a:r>
            <a:r>
              <a:rPr lang="en-US" sz="1200" b="0" i="0" kern="1200">
                <a:solidFill>
                  <a:schemeClr val="tx1"/>
                </a:solidFill>
                <a:effectLst/>
                <a:latin typeface="+mn-lt"/>
                <a:ea typeface="+mn-ea"/>
                <a:cs typeface="+mn-cs"/>
              </a:rPr>
              <a:t>This meant that our coding</a:t>
            </a:r>
            <a:r>
              <a:rPr lang="en-US"/>
              <a:t> probably</a:t>
            </a:r>
            <a:r>
              <a:rPr lang="en-US" sz="1200" b="0" i="0" kern="1200">
                <a:solidFill>
                  <a:schemeClr val="tx1"/>
                </a:solidFill>
                <a:effectLst/>
                <a:latin typeface="+mn-lt"/>
                <a:ea typeface="+mn-ea"/>
                <a:cs typeface="+mn-cs"/>
              </a:rPr>
              <a:t> reflects a greater spread of traits </a:t>
            </a:r>
            <a:r>
              <a:rPr lang="en-US"/>
              <a:t>per single house than</a:t>
            </a:r>
            <a:r>
              <a:rPr lang="en-US" sz="1200" b="0" i="0" kern="1200">
                <a:solidFill>
                  <a:schemeClr val="tx1"/>
                </a:solidFill>
                <a:effectLst/>
                <a:latin typeface="+mn-lt"/>
                <a:ea typeface="+mn-ea"/>
                <a:cs typeface="+mn-cs"/>
              </a:rPr>
              <a:t> may exist</a:t>
            </a:r>
            <a:r>
              <a:rPr lang="en-US"/>
              <a:t>... </a:t>
            </a:r>
            <a:r>
              <a:rPr lang="en-US" sz="1200" b="0" i="0" kern="1200">
                <a:solidFill>
                  <a:schemeClr val="tx1"/>
                </a:solidFill>
                <a:effectLst/>
                <a:latin typeface="+mn-lt"/>
                <a:ea typeface="+mn-ea"/>
                <a:cs typeface="+mn-cs"/>
              </a:rPr>
              <a:t>or maybe that’s actually how it would look even if we did allot for combined houses, there’s really no way to know.</a:t>
            </a: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8</a:t>
            </a:fld>
            <a:endParaRPr lang="en-US"/>
          </a:p>
        </p:txBody>
      </p:sp>
    </p:spTree>
    <p:extLst>
      <p:ext uri="{BB962C8B-B14F-4D97-AF65-F5344CB8AC3E}">
        <p14:creationId xmlns:p14="http://schemas.microsoft.com/office/powerpoint/2010/main" val="413566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t>W</a:t>
            </a:r>
            <a:endParaRPr lang="en-US" sz="1200" b="0" i="0" kern="1200">
              <a:solidFill>
                <a:schemeClr val="tx1"/>
              </a:solidFill>
              <a:effectLst/>
              <a:latin typeface="+mn-lt"/>
              <a:ea typeface="+mn-ea"/>
              <a:cs typeface="+mn-cs"/>
            </a:endParaRPr>
          </a:p>
          <a:p>
            <a:endParaRPr lang="en-US">
              <a:cs typeface="Calibri"/>
            </a:endParaRPr>
          </a:p>
          <a:p>
            <a:endParaRPr lang="en-US">
              <a:cs typeface="Calibri"/>
            </a:endParaRPr>
          </a:p>
          <a:p>
            <a:pPr fontAlgn="base"/>
            <a:r>
              <a:rPr lang="en-US">
                <a:cs typeface="Calibri"/>
              </a:rPr>
              <a:t>Another disclaimer is in our results compared to other results.</a:t>
            </a:r>
            <a:endParaRPr lang="en-US" sz="1200" b="0" i="0" kern="1200">
              <a:solidFill>
                <a:schemeClr val="tx1"/>
              </a:solidFill>
              <a:effectLst/>
              <a:latin typeface="+mn-lt"/>
              <a:ea typeface="+mn-ea"/>
              <a:cs typeface="+mn-cs"/>
            </a:endParaRPr>
          </a:p>
          <a:p>
            <a:endParaRPr lang="en-US"/>
          </a:p>
          <a:p>
            <a:pPr rtl="0" fontAlgn="base"/>
            <a:r>
              <a:rPr lang="en-US" sz="1200" b="0" i="0" kern="1200">
                <a:solidFill>
                  <a:schemeClr val="tx1"/>
                </a:solidFill>
                <a:effectLst/>
                <a:latin typeface="+mn-lt"/>
                <a:ea typeface="+mn-ea"/>
                <a:cs typeface="+mn-cs"/>
              </a:rPr>
              <a:t>Time magazine and </a:t>
            </a:r>
            <a:r>
              <a:rPr lang="en-US"/>
              <a:t>University</a:t>
            </a:r>
            <a:r>
              <a:rPr lang="en-US" sz="1200" b="0" i="0" kern="1200">
                <a:solidFill>
                  <a:schemeClr val="tx1"/>
                </a:solidFill>
                <a:effectLst/>
                <a:latin typeface="+mn-lt"/>
                <a:ea typeface="+mn-ea"/>
                <a:cs typeface="+mn-cs"/>
              </a:rPr>
              <a:t> of Cambridge collaborated to see what the spread of houses would look like for America as a whole, and superficially we were surprised that our results looked so similar to theirs. However the more we started to dig into it, the more apparent it became how superficial that alignment actually was.</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fontAlgn="base">
              <a:defRPr/>
            </a:pPr>
            <a:r>
              <a:rPr lang="en-US" sz="1200" b="0" i="0" kern="1200">
                <a:solidFill>
                  <a:schemeClr val="tx1"/>
                </a:solidFill>
                <a:effectLst/>
                <a:latin typeface="+mn-lt"/>
                <a:ea typeface="+mn-ea"/>
                <a:cs typeface="+mn-cs"/>
              </a:rPr>
              <a:t>Our study</a:t>
            </a:r>
            <a:r>
              <a:rPr lang="en-US"/>
              <a:t> (on the</a:t>
            </a:r>
            <a:r>
              <a:rPr lang="en-US" sz="1200" b="0" i="0" kern="1200">
                <a:solidFill>
                  <a:schemeClr val="tx1"/>
                </a:solidFill>
                <a:effectLst/>
                <a:latin typeface="+mn-lt"/>
                <a:ea typeface="+mn-ea"/>
                <a:cs typeface="+mn-cs"/>
              </a:rPr>
              <a:t> </a:t>
            </a:r>
            <a:r>
              <a:rPr lang="en-US"/>
              <a:t>right) </a:t>
            </a:r>
            <a:r>
              <a:rPr lang="en-US" sz="1200" b="0" i="0" kern="1200">
                <a:solidFill>
                  <a:schemeClr val="tx1"/>
                </a:solidFill>
                <a:effectLst/>
                <a:latin typeface="+mn-lt"/>
                <a:ea typeface="+mn-ea"/>
                <a:cs typeface="+mn-cs"/>
              </a:rPr>
              <a:t>differs from theirs</a:t>
            </a:r>
            <a:r>
              <a:rPr lang="en-US"/>
              <a:t> (on the left)</a:t>
            </a:r>
            <a:r>
              <a:rPr lang="en-US" sz="1200" b="0" i="0" kern="1200">
                <a:solidFill>
                  <a:schemeClr val="tx1"/>
                </a:solidFill>
                <a:effectLst/>
                <a:latin typeface="+mn-lt"/>
                <a:ea typeface="+mn-ea"/>
                <a:cs typeface="+mn-cs"/>
              </a:rPr>
              <a:t> in at least one significant way: ours is based off self sorting, where people choose where they should be, while theirs is based off the results from a quiz that all participants take which indicates which house you’re in, and then adds that data to form these combined results.</a:t>
            </a:r>
            <a:endParaRPr lang="en-US" sz="1200" b="0" i="0" kern="120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fontAlgn="base">
              <a:defRPr/>
            </a:pPr>
            <a:r>
              <a:rPr lang="en-US" sz="1200" b="0" i="0" kern="1200">
                <a:solidFill>
                  <a:schemeClr val="tx1"/>
                </a:solidFill>
                <a:effectLst/>
                <a:latin typeface="+mn-lt"/>
                <a:ea typeface="+mn-ea"/>
                <a:cs typeface="+mn-cs"/>
              </a:rPr>
              <a:t>This means that they needed to create questions and form a quiz that would indicate which house you would be in, and in forming their test questions and results</a:t>
            </a:r>
            <a:r>
              <a:rPr lang="en-US"/>
              <a:t> (</a:t>
            </a:r>
            <a:r>
              <a:rPr lang="en-US" sz="1200" b="0" i="0" kern="1200">
                <a:solidFill>
                  <a:schemeClr val="tx1"/>
                </a:solidFill>
                <a:effectLst/>
                <a:latin typeface="+mn-lt"/>
                <a:ea typeface="+mn-ea"/>
                <a:cs typeface="+mn-cs"/>
              </a:rPr>
              <a:t>they never published an article of the results so we have no real point of reference here</a:t>
            </a:r>
            <a:r>
              <a:rPr lang="en-US"/>
              <a:t>), they seemed</a:t>
            </a:r>
            <a:r>
              <a:rPr lang="en-US" sz="1200" b="0" i="0" kern="1200">
                <a:solidFill>
                  <a:schemeClr val="tx1"/>
                </a:solidFill>
                <a:effectLst/>
                <a:latin typeface="+mn-lt"/>
                <a:ea typeface="+mn-ea"/>
                <a:cs typeface="+mn-cs"/>
              </a:rPr>
              <a:t> to have based this quiz off </a:t>
            </a:r>
            <a:r>
              <a:rPr lang="en-US"/>
              <a:t>a canonical and simplistic interpretation of slytherin traits, in that they basically used the definition of slytherin as “evil” when building their quiz. We both identify pretty strongly as slytherins and neither of us were sorted into slytherin in their quiz. So, in a way, our results are very incomparable to theirs, since we don’t have enough information to know what parts of our processes hold any kind of parallels, and all we know from our sample size of the 2 of us was that it was wrong.</a:t>
            </a:r>
            <a:endParaRPr lang="en-US">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fontAlgn="base">
              <a:defRPr/>
            </a:pPr>
            <a:r>
              <a:rPr lang="en-US" sz="1200" b="0" i="0" kern="1200">
                <a:solidFill>
                  <a:schemeClr val="tx1"/>
                </a:solidFill>
                <a:effectLst/>
                <a:latin typeface="+mn-lt"/>
                <a:ea typeface="+mn-ea"/>
                <a:cs typeface="+mn-cs"/>
              </a:rPr>
              <a:t>What this also indicates though, of course, is that we are people and people are unpredictable</a:t>
            </a:r>
            <a:r>
              <a:rPr lang="en-US"/>
              <a:t> and have our own biases</a:t>
            </a:r>
            <a:r>
              <a:rPr lang="en-US" sz="1200" b="0" i="0" kern="1200">
                <a:solidFill>
                  <a:schemeClr val="tx1"/>
                </a:solidFill>
                <a:effectLst/>
                <a:latin typeface="+mn-lt"/>
                <a:ea typeface="+mn-ea"/>
                <a:cs typeface="+mn-cs"/>
              </a:rPr>
              <a:t>, and when you’re doing something like this, there are going to be huge variations in how each person interprets any given question or situation at hand, regardless of whether it’s our survey or their quiz.</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 </a:t>
            </a:r>
            <a:endParaRPr lang="en-US" sz="1200" b="0" i="0" kern="1200">
              <a:solidFill>
                <a:schemeClr val="tx1"/>
              </a:solidFill>
              <a:effectLst/>
              <a:latin typeface="+mn-lt"/>
              <a:cs typeface="Calibri"/>
            </a:endParaRPr>
          </a:p>
          <a:p>
            <a:pPr rtl="0" fontAlgn="base"/>
            <a:endParaRPr lang="en-US" sz="1200" b="0" i="0" kern="1200">
              <a:solidFill>
                <a:schemeClr val="tx1"/>
              </a:solidFill>
              <a:effectLst/>
              <a:latin typeface="+mn-lt"/>
              <a:ea typeface="+mn-ea"/>
              <a:cs typeface="+mn-cs"/>
            </a:endParaRPr>
          </a:p>
          <a:p>
            <a:pPr algn="l" rtl="0" fontAlgn="base">
              <a:buFont typeface="+mj-lt"/>
              <a:buAutoNum type="arabicPeriod"/>
            </a:pPr>
            <a:endParaRPr lang="en-US" sz="1200" b="0" i="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F6EA32C-6F15-4BF4-A4E7-B807E2E34437}" type="slidenum">
              <a:rPr lang="en-US" smtClean="0"/>
              <a:t>9</a:t>
            </a:fld>
            <a:endParaRPr lang="en-US"/>
          </a:p>
        </p:txBody>
      </p:sp>
    </p:spTree>
    <p:extLst>
      <p:ext uri="{BB962C8B-B14F-4D97-AF65-F5344CB8AC3E}">
        <p14:creationId xmlns:p14="http://schemas.microsoft.com/office/powerpoint/2010/main" val="402860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customXml" Target="../ink/ink6.xml"/><Relationship Id="rId12" Type="http://schemas.openxmlformats.org/officeDocument/2006/relationships/customXml" Target="../ink/ink8.xml"/><Relationship Id="rId17" Type="http://schemas.openxmlformats.org/officeDocument/2006/relationships/image" Target="../media/image33.png"/><Relationship Id="rId2" Type="http://schemas.openxmlformats.org/officeDocument/2006/relationships/notesSlide" Target="../notesSlides/notesSlide18.xml"/><Relationship Id="rId16"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customXml" Target="../ink/ink5.xml"/><Relationship Id="rId15" Type="http://schemas.openxmlformats.org/officeDocument/2006/relationships/image" Target="../media/image32.png"/><Relationship Id="rId10" Type="http://schemas.openxmlformats.org/officeDocument/2006/relationships/customXml" Target="../ink/ink7.xml"/><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customXml" Target="../ink/ink9.xml"/></Relationships>
</file>

<file path=ppt/slides/_rels/slide19.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customXml" Target="../ink/ink15.xml"/><Relationship Id="rId18"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39.png"/><Relationship Id="rId17" Type="http://schemas.openxmlformats.org/officeDocument/2006/relationships/customXml" Target="../ink/ink17.xml"/><Relationship Id="rId2" Type="http://schemas.openxmlformats.org/officeDocument/2006/relationships/notesSlide" Target="../notesSlides/notesSlide19.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customXml" Target="../ink/ink14.xml"/><Relationship Id="rId5" Type="http://schemas.openxmlformats.org/officeDocument/2006/relationships/image" Target="../media/image35.png"/><Relationship Id="rId15" Type="http://schemas.openxmlformats.org/officeDocument/2006/relationships/customXml" Target="../ink/ink16.xml"/><Relationship Id="rId10" Type="http://schemas.openxmlformats.org/officeDocument/2006/relationships/image" Target="../media/image38.png"/><Relationship Id="rId4" Type="http://schemas.openxmlformats.org/officeDocument/2006/relationships/customXml" Target="../ink/ink11.xml"/><Relationship Id="rId9" Type="http://schemas.openxmlformats.org/officeDocument/2006/relationships/image" Target="../media/image37.pn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buzzfeed.com/lorynbrantz/15-of-the-best-harry-potter-comics-ever-made"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customXml" Target="../ink/ink22.xml"/><Relationship Id="rId3" Type="http://schemas.openxmlformats.org/officeDocument/2006/relationships/image" Target="../media/image43.png"/><Relationship Id="rId7" Type="http://schemas.openxmlformats.org/officeDocument/2006/relationships/customXml" Target="../ink/ink19.xml"/><Relationship Id="rId12"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customXml" Target="../ink/ink21.xml"/><Relationship Id="rId5" Type="http://schemas.openxmlformats.org/officeDocument/2006/relationships/customXml" Target="../ink/ink18.xm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customXml" Target="../ink/ink20.xml"/><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customXml" Target="../ink/ink24.xml"/><Relationship Id="rId12"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customXml" Target="../ink/ink26.xml"/><Relationship Id="rId5" Type="http://schemas.openxmlformats.org/officeDocument/2006/relationships/customXml" Target="../ink/ink23.xml"/><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customXml" Target="../ink/ink25.xml"/></Relationships>
</file>

<file path=ppt/slides/_rels/slide22.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60.png"/><Relationship Id="rId18" Type="http://schemas.openxmlformats.org/officeDocument/2006/relationships/customXml" Target="../ink/ink34.xml"/><Relationship Id="rId3" Type="http://schemas.openxmlformats.org/officeDocument/2006/relationships/image" Target="../media/image56.png"/><Relationship Id="rId21" Type="http://schemas.openxmlformats.org/officeDocument/2006/relationships/image" Target="../media/image64.png"/><Relationship Id="rId7" Type="http://schemas.openxmlformats.org/officeDocument/2006/relationships/image" Target="../media/image40.png"/><Relationship Id="rId12" Type="http://schemas.openxmlformats.org/officeDocument/2006/relationships/customXml" Target="../ink/ink31.xml"/><Relationship Id="rId17" Type="http://schemas.openxmlformats.org/officeDocument/2006/relationships/image" Target="../media/image62.png"/><Relationship Id="rId2" Type="http://schemas.openxmlformats.org/officeDocument/2006/relationships/notesSlide" Target="../notesSlides/notesSlide22.xml"/><Relationship Id="rId16" Type="http://schemas.openxmlformats.org/officeDocument/2006/relationships/customXml" Target="../ink/ink33.xml"/><Relationship Id="rId20"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customXml" Target="../ink/ink28.xml"/><Relationship Id="rId11" Type="http://schemas.openxmlformats.org/officeDocument/2006/relationships/image" Target="../media/image59.png"/><Relationship Id="rId5" Type="http://schemas.openxmlformats.org/officeDocument/2006/relationships/image" Target="../media/image57.png"/><Relationship Id="rId15" Type="http://schemas.openxmlformats.org/officeDocument/2006/relationships/image" Target="../media/image61.png"/><Relationship Id="rId10" Type="http://schemas.openxmlformats.org/officeDocument/2006/relationships/customXml" Target="../ink/ink30.xml"/><Relationship Id="rId19" Type="http://schemas.openxmlformats.org/officeDocument/2006/relationships/image" Target="../media/image63.png"/><Relationship Id="rId4" Type="http://schemas.openxmlformats.org/officeDocument/2006/relationships/customXml" Target="../ink/ink27.xml"/><Relationship Id="rId9" Type="http://schemas.openxmlformats.org/officeDocument/2006/relationships/image" Target="../media/image58.png"/><Relationship Id="rId14" Type="http://schemas.openxmlformats.org/officeDocument/2006/relationships/customXml" Target="../ink/ink32.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38.xml"/><Relationship Id="rId13" Type="http://schemas.openxmlformats.org/officeDocument/2006/relationships/image" Target="../media/image74.png"/><Relationship Id="rId18" Type="http://schemas.openxmlformats.org/officeDocument/2006/relationships/customXml" Target="../ink/ink43.xml"/><Relationship Id="rId26" Type="http://schemas.openxmlformats.org/officeDocument/2006/relationships/customXml" Target="../ink/ink47.xml"/><Relationship Id="rId3" Type="http://schemas.openxmlformats.org/officeDocument/2006/relationships/image" Target="../media/image69.jpeg"/><Relationship Id="rId21" Type="http://schemas.openxmlformats.org/officeDocument/2006/relationships/image" Target="../media/image78.png"/><Relationship Id="rId7" Type="http://schemas.openxmlformats.org/officeDocument/2006/relationships/image" Target="../media/image71.png"/><Relationship Id="rId12" Type="http://schemas.openxmlformats.org/officeDocument/2006/relationships/customXml" Target="../ink/ink40.xml"/><Relationship Id="rId17" Type="http://schemas.openxmlformats.org/officeDocument/2006/relationships/image" Target="../media/image76.png"/><Relationship Id="rId25" Type="http://schemas.openxmlformats.org/officeDocument/2006/relationships/image" Target="../media/image80.png"/><Relationship Id="rId2" Type="http://schemas.openxmlformats.org/officeDocument/2006/relationships/notesSlide" Target="../notesSlides/notesSlide26.xml"/><Relationship Id="rId16" Type="http://schemas.openxmlformats.org/officeDocument/2006/relationships/customXml" Target="../ink/ink42.xml"/><Relationship Id="rId20" Type="http://schemas.openxmlformats.org/officeDocument/2006/relationships/customXml" Target="../ink/ink44.xml"/><Relationship Id="rId29" Type="http://schemas.openxmlformats.org/officeDocument/2006/relationships/image" Target="../media/image82.png"/><Relationship Id="rId1" Type="http://schemas.openxmlformats.org/officeDocument/2006/relationships/slideLayout" Target="../slideLayouts/slideLayout4.xml"/><Relationship Id="rId6" Type="http://schemas.openxmlformats.org/officeDocument/2006/relationships/customXml" Target="../ink/ink37.xml"/><Relationship Id="rId11" Type="http://schemas.openxmlformats.org/officeDocument/2006/relationships/image" Target="../media/image73.png"/><Relationship Id="rId24" Type="http://schemas.openxmlformats.org/officeDocument/2006/relationships/customXml" Target="../ink/ink46.xml"/><Relationship Id="rId5" Type="http://schemas.openxmlformats.org/officeDocument/2006/relationships/image" Target="../media/image70.png"/><Relationship Id="rId15" Type="http://schemas.openxmlformats.org/officeDocument/2006/relationships/image" Target="../media/image75.png"/><Relationship Id="rId23" Type="http://schemas.openxmlformats.org/officeDocument/2006/relationships/image" Target="../media/image79.png"/><Relationship Id="rId28" Type="http://schemas.openxmlformats.org/officeDocument/2006/relationships/customXml" Target="../ink/ink48.xml"/><Relationship Id="rId10" Type="http://schemas.openxmlformats.org/officeDocument/2006/relationships/customXml" Target="../ink/ink39.xml"/><Relationship Id="rId19" Type="http://schemas.openxmlformats.org/officeDocument/2006/relationships/image" Target="../media/image77.png"/><Relationship Id="rId31" Type="http://schemas.openxmlformats.org/officeDocument/2006/relationships/image" Target="../media/image83.png"/><Relationship Id="rId4" Type="http://schemas.openxmlformats.org/officeDocument/2006/relationships/customXml" Target="../ink/ink36.xml"/><Relationship Id="rId9" Type="http://schemas.openxmlformats.org/officeDocument/2006/relationships/image" Target="../media/image72.png"/><Relationship Id="rId14" Type="http://schemas.openxmlformats.org/officeDocument/2006/relationships/customXml" Target="../ink/ink41.xml"/><Relationship Id="rId22" Type="http://schemas.openxmlformats.org/officeDocument/2006/relationships/customXml" Target="../ink/ink45.xml"/><Relationship Id="rId27" Type="http://schemas.openxmlformats.org/officeDocument/2006/relationships/image" Target="../media/image81.png"/><Relationship Id="rId30" Type="http://schemas.openxmlformats.org/officeDocument/2006/relationships/customXml" Target="../ink/ink49.xml"/></Relationships>
</file>

<file path=ppt/slides/_rels/slide27.xml.rels><?xml version="1.0" encoding="UTF-8" standalone="yes"?>
<Relationships xmlns="http://schemas.openxmlformats.org/package/2006/relationships"><Relationship Id="rId3" Type="http://schemas.openxmlformats.org/officeDocument/2006/relationships/hyperlink" Target="http://doi.org/10.1525/collabra.24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6.gif"/></Relationships>
</file>

<file path=ppt/slides/_rels/slide2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8.gif"/></Relationships>
</file>

<file path=ppt/slides/_rels/slide3.xml.rels><?xml version="1.0" encoding="UTF-8" standalone="yes"?>
<Relationships xmlns="http://schemas.openxmlformats.org/package/2006/relationships"><Relationship Id="rId3" Type="http://schemas.openxmlformats.org/officeDocument/2006/relationships/hyperlink" Target="https://harrypotter.fandom.com/wiki/Gryffindor"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harrypotter.fandom.com/wiki/Slytherin" TargetMode="External"/><Relationship Id="rId5" Type="http://schemas.openxmlformats.org/officeDocument/2006/relationships/hyperlink" Target="https://harrypotter.fandom.com/wiki/Ravenclaw" TargetMode="External"/><Relationship Id="rId4" Type="http://schemas.openxmlformats.org/officeDocument/2006/relationships/hyperlink" Target="https://harrypotter.fandom.com/wiki/Hufflepuf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Rlope12@lsu.edu"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90.png"/><Relationship Id="rId4" Type="http://schemas.openxmlformats.org/officeDocument/2006/relationships/hyperlink" Target="mailto:wschlin@ls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8FCFF"/>
            </a:gs>
            <a:gs pos="100000">
              <a:srgbClr val="EBF2EE"/>
            </a:gs>
            <a:gs pos="31000">
              <a:srgbClr val="F6F9F5"/>
            </a:gs>
            <a:gs pos="49000">
              <a:srgbClr val="F5F8F4"/>
            </a:gs>
          </a:gsLst>
          <a:lin ang="5400000" scaled="1"/>
        </a:gradFill>
        <a:effectLst/>
      </p:bgPr>
    </p:bg>
    <p:spTree>
      <p:nvGrpSpPr>
        <p:cNvPr id="1" name=""/>
        <p:cNvGrpSpPr/>
        <p:nvPr/>
      </p:nvGrpSpPr>
      <p:grpSpPr>
        <a:xfrm>
          <a:off x="0" y="0"/>
          <a:ext cx="0" cy="0"/>
          <a:chOff x="0" y="0"/>
          <a:chExt cx="0" cy="0"/>
        </a:xfrm>
      </p:grpSpPr>
      <p:pic>
        <p:nvPicPr>
          <p:cNvPr id="5" name="Picture 4" descr="A picture containing text, book, photo, cat&#10;&#10;Description automatically generated">
            <a:extLst>
              <a:ext uri="{FF2B5EF4-FFF2-40B4-BE49-F238E27FC236}">
                <a16:creationId xmlns:a16="http://schemas.microsoft.com/office/drawing/2014/main" id="{FD8BADF9-EFAF-5044-9F2B-283BDE38CC0A}"/>
              </a:ext>
            </a:extLst>
          </p:cNvPr>
          <p:cNvPicPr>
            <a:picLocks noChangeAspect="1"/>
          </p:cNvPicPr>
          <p:nvPr/>
        </p:nvPicPr>
        <p:blipFill rotWithShape="1">
          <a:blip r:embed="rId3">
            <a:extLst>
              <a:ext uri="{28A0092B-C50C-407E-A947-70E740481C1C}">
                <a14:useLocalDpi xmlns:a14="http://schemas.microsoft.com/office/drawing/2010/main" val="0"/>
              </a:ext>
            </a:extLst>
          </a:blip>
          <a:srcRect l="1" t="3053" r="-1061" b="5218"/>
          <a:stretch/>
        </p:blipFill>
        <p:spPr>
          <a:xfrm>
            <a:off x="-275304" y="0"/>
            <a:ext cx="5450177" cy="6858000"/>
          </a:xfrm>
          <a:prstGeom prst="rect">
            <a:avLst/>
          </a:prstGeom>
        </p:spPr>
      </p:pic>
      <p:sp>
        <p:nvSpPr>
          <p:cNvPr id="2" name="Title 1"/>
          <p:cNvSpPr>
            <a:spLocks noGrp="1"/>
          </p:cNvSpPr>
          <p:nvPr>
            <p:ph type="ctrTitle"/>
          </p:nvPr>
        </p:nvSpPr>
        <p:spPr>
          <a:xfrm>
            <a:off x="4976036" y="2616115"/>
            <a:ext cx="6701201" cy="1253575"/>
          </a:xfrm>
        </p:spPr>
        <p:txBody>
          <a:bodyPr>
            <a:noAutofit/>
          </a:bodyPr>
          <a:lstStyle/>
          <a:p>
            <a:pPr algn="l"/>
            <a:r>
              <a:rPr lang="en-US" sz="3000" b="1">
                <a:ea typeface="+mj-lt"/>
                <a:cs typeface="+mj-lt"/>
              </a:rPr>
              <a:t>A Study of Virtue-Based Typology Within the Field of Librarianship Using a Universal Personality System</a:t>
            </a:r>
            <a:endParaRPr lang="en-US" sz="3000">
              <a:ea typeface="+mj-lt"/>
              <a:cs typeface="+mj-lt"/>
            </a:endParaRPr>
          </a:p>
        </p:txBody>
      </p:sp>
      <p:sp>
        <p:nvSpPr>
          <p:cNvPr id="3" name="Subtitle 2"/>
          <p:cNvSpPr>
            <a:spLocks noGrp="1"/>
          </p:cNvSpPr>
          <p:nvPr>
            <p:ph type="subTitle" idx="1"/>
          </p:nvPr>
        </p:nvSpPr>
        <p:spPr>
          <a:xfrm>
            <a:off x="3754636" y="5090484"/>
            <a:ext cx="9144000" cy="936895"/>
          </a:xfrm>
        </p:spPr>
        <p:txBody>
          <a:bodyPr vert="horz" lIns="91440" tIns="45720" rIns="91440" bIns="45720" rtlCol="0" anchor="t">
            <a:normAutofit/>
          </a:bodyPr>
          <a:lstStyle/>
          <a:p>
            <a:r>
              <a:rPr lang="en-US" sz="2300">
                <a:ea typeface="+mn-lt"/>
                <a:cs typeface="+mn-lt"/>
              </a:rPr>
              <a:t>Randa Lopez Morgan - Events and Programming Librarian</a:t>
            </a:r>
            <a:endParaRPr lang="en-US" sz="2300"/>
          </a:p>
          <a:p>
            <a:r>
              <a:rPr lang="en-US" sz="2300">
                <a:ea typeface="+mn-lt"/>
                <a:cs typeface="+mn-lt"/>
              </a:rPr>
              <a:t>Winnie Schwaid-Lindner - Digital Preservation Librarian </a:t>
            </a:r>
            <a:endParaRPr lang="en-US" sz="2300"/>
          </a:p>
        </p:txBody>
      </p:sp>
      <p:sp>
        <p:nvSpPr>
          <p:cNvPr id="21" name="TextBox 20">
            <a:extLst>
              <a:ext uri="{FF2B5EF4-FFF2-40B4-BE49-F238E27FC236}">
                <a16:creationId xmlns:a16="http://schemas.microsoft.com/office/drawing/2014/main" id="{8C073120-0FDA-0444-A48B-1239A5614CB1}"/>
              </a:ext>
            </a:extLst>
          </p:cNvPr>
          <p:cNvSpPr txBox="1"/>
          <p:nvPr/>
        </p:nvSpPr>
        <p:spPr>
          <a:xfrm>
            <a:off x="1534663" y="1850300"/>
            <a:ext cx="2949105" cy="477054"/>
          </a:xfrm>
          <a:prstGeom prst="rect">
            <a:avLst/>
          </a:prstGeom>
          <a:noFill/>
        </p:spPr>
        <p:txBody>
          <a:bodyPr wrap="square" rtlCol="0">
            <a:spAutoFit/>
          </a:bodyPr>
          <a:lstStyle/>
          <a:p>
            <a:r>
              <a:rPr lang="en-US" sz="2500" b="1"/>
              <a:t>SURVEY RESPONSES:</a:t>
            </a:r>
          </a:p>
        </p:txBody>
      </p:sp>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B41BC316-ACFD-CF4D-8336-1129A927F0C8}"/>
                  </a:ext>
                </a:extLst>
              </p14:cNvPr>
              <p14:cNvContentPartPr/>
              <p14:nvPr/>
            </p14:nvContentPartPr>
            <p14:xfrm>
              <a:off x="1352128" y="6144498"/>
              <a:ext cx="1917360" cy="28080"/>
            </p14:xfrm>
          </p:contentPart>
        </mc:Choice>
        <mc:Fallback xmlns="">
          <p:pic>
            <p:nvPicPr>
              <p:cNvPr id="23" name="Ink 22">
                <a:extLst>
                  <a:ext uri="{FF2B5EF4-FFF2-40B4-BE49-F238E27FC236}">
                    <a16:creationId xmlns:a16="http://schemas.microsoft.com/office/drawing/2014/main" id="{B41BC316-ACFD-CF4D-8336-1129A927F0C8}"/>
                  </a:ext>
                </a:extLst>
              </p:cNvPr>
              <p:cNvPicPr/>
              <p:nvPr/>
            </p:nvPicPr>
            <p:blipFill>
              <a:blip r:embed="rId5"/>
              <a:stretch>
                <a:fillRect/>
              </a:stretch>
            </p:blipFill>
            <p:spPr>
              <a:xfrm>
                <a:off x="1334128" y="6126498"/>
                <a:ext cx="1953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DDE99D20-B103-E149-939A-32B4858B0E9D}"/>
                  </a:ext>
                </a:extLst>
              </p14:cNvPr>
              <p14:cNvContentPartPr/>
              <p14:nvPr/>
            </p14:nvContentPartPr>
            <p14:xfrm>
              <a:off x="3199509" y="1804822"/>
              <a:ext cx="594720" cy="80280"/>
            </p14:xfrm>
          </p:contentPart>
        </mc:Choice>
        <mc:Fallback xmlns="">
          <p:pic>
            <p:nvPicPr>
              <p:cNvPr id="26" name="Ink 25">
                <a:extLst>
                  <a:ext uri="{FF2B5EF4-FFF2-40B4-BE49-F238E27FC236}">
                    <a16:creationId xmlns:a16="http://schemas.microsoft.com/office/drawing/2014/main" id="{DDE99D20-B103-E149-939A-32B4858B0E9D}"/>
                  </a:ext>
                </a:extLst>
              </p:cNvPr>
              <p:cNvPicPr/>
              <p:nvPr/>
            </p:nvPicPr>
            <p:blipFill>
              <a:blip r:embed="rId7"/>
              <a:stretch>
                <a:fillRect/>
              </a:stretch>
            </p:blipFill>
            <p:spPr>
              <a:xfrm>
                <a:off x="3190509" y="1795862"/>
                <a:ext cx="612360" cy="978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0">
                <a:extLst>
                  <a:ext uri="{FF2B5EF4-FFF2-40B4-BE49-F238E27FC236}">
                    <a16:creationId xmlns:a16="http://schemas.microsoft.com/office/drawing/2014/main" id="{8EB4F3C7-96D6-A149-9FC6-0D43DFDB723E}"/>
                  </a:ext>
                </a:extLst>
              </p14:cNvPr>
              <p14:cNvContentPartPr/>
              <p14:nvPr/>
            </p14:nvContentPartPr>
            <p14:xfrm>
              <a:off x="4581953" y="2036393"/>
              <a:ext cx="817920" cy="456480"/>
            </p14:xfrm>
          </p:contentPart>
        </mc:Choice>
        <mc:Fallback xmlns="">
          <p:pic>
            <p:nvPicPr>
              <p:cNvPr id="31" name="Ink 30">
                <a:extLst>
                  <a:ext uri="{FF2B5EF4-FFF2-40B4-BE49-F238E27FC236}">
                    <a16:creationId xmlns:a16="http://schemas.microsoft.com/office/drawing/2014/main" id="{8EB4F3C7-96D6-A149-9FC6-0D43DFDB723E}"/>
                  </a:ext>
                </a:extLst>
              </p:cNvPr>
              <p:cNvPicPr/>
              <p:nvPr/>
            </p:nvPicPr>
            <p:blipFill>
              <a:blip r:embed="rId9"/>
              <a:stretch>
                <a:fillRect/>
              </a:stretch>
            </p:blipFill>
            <p:spPr>
              <a:xfrm>
                <a:off x="4572953" y="2027393"/>
                <a:ext cx="83556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7EB01A8B-1F7E-6C4D-A04B-B7BC256E7310}"/>
                  </a:ext>
                </a:extLst>
              </p14:cNvPr>
              <p14:cNvContentPartPr/>
              <p14:nvPr/>
            </p14:nvContentPartPr>
            <p14:xfrm>
              <a:off x="5265233" y="2356073"/>
              <a:ext cx="225000" cy="175320"/>
            </p14:xfrm>
          </p:contentPart>
        </mc:Choice>
        <mc:Fallback xmlns="">
          <p:pic>
            <p:nvPicPr>
              <p:cNvPr id="33" name="Ink 32">
                <a:extLst>
                  <a:ext uri="{FF2B5EF4-FFF2-40B4-BE49-F238E27FC236}">
                    <a16:creationId xmlns:a16="http://schemas.microsoft.com/office/drawing/2014/main" id="{7EB01A8B-1F7E-6C4D-A04B-B7BC256E7310}"/>
                  </a:ext>
                </a:extLst>
              </p:cNvPr>
              <p:cNvPicPr/>
              <p:nvPr/>
            </p:nvPicPr>
            <p:blipFill>
              <a:blip r:embed="rId11"/>
              <a:stretch>
                <a:fillRect/>
              </a:stretch>
            </p:blipFill>
            <p:spPr>
              <a:xfrm>
                <a:off x="5256247" y="2347073"/>
                <a:ext cx="242612" cy="192960"/>
              </a:xfrm>
              <a:prstGeom prst="rect">
                <a:avLst/>
              </a:prstGeom>
            </p:spPr>
          </p:pic>
        </mc:Fallback>
      </mc:AlternateContent>
      <p:sp>
        <p:nvSpPr>
          <p:cNvPr id="34" name="TextBox 33">
            <a:extLst>
              <a:ext uri="{FF2B5EF4-FFF2-40B4-BE49-F238E27FC236}">
                <a16:creationId xmlns:a16="http://schemas.microsoft.com/office/drawing/2014/main" id="{72BF9443-22C4-6140-8DBA-276057D5D3F6}"/>
              </a:ext>
            </a:extLst>
          </p:cNvPr>
          <p:cNvSpPr txBox="1"/>
          <p:nvPr/>
        </p:nvSpPr>
        <p:spPr>
          <a:xfrm>
            <a:off x="-275304" y="6603838"/>
            <a:ext cx="12467304" cy="246221"/>
          </a:xfrm>
          <a:prstGeom prst="rect">
            <a:avLst/>
          </a:prstGeom>
          <a:noFill/>
        </p:spPr>
        <p:txBody>
          <a:bodyPr wrap="square" rtlCol="0">
            <a:spAutoFit/>
          </a:bodyPr>
          <a:lstStyle/>
          <a:p>
            <a:pPr algn="r"/>
            <a:r>
              <a:rPr lang="en-US" sz="1000">
                <a:solidFill>
                  <a:schemeClr val="bg2">
                    <a:lumMod val="25000"/>
                  </a:schemeClr>
                </a:solidFill>
              </a:rPr>
              <a:t>Image source: abebooks.com</a:t>
            </a:r>
          </a:p>
        </p:txBody>
      </p:sp>
      <p:sp>
        <p:nvSpPr>
          <p:cNvPr id="35" name="TextBox 34">
            <a:extLst>
              <a:ext uri="{FF2B5EF4-FFF2-40B4-BE49-F238E27FC236}">
                <a16:creationId xmlns:a16="http://schemas.microsoft.com/office/drawing/2014/main" id="{A64C6B89-0A95-8245-B38E-7E9CD5A10629}"/>
              </a:ext>
            </a:extLst>
          </p:cNvPr>
          <p:cNvSpPr txBox="1"/>
          <p:nvPr/>
        </p:nvSpPr>
        <p:spPr>
          <a:xfrm rot="20581058">
            <a:off x="3175359" y="5768789"/>
            <a:ext cx="630159" cy="369332"/>
          </a:xfrm>
          <a:prstGeom prst="rect">
            <a:avLst/>
          </a:prstGeom>
          <a:noFill/>
        </p:spPr>
        <p:txBody>
          <a:bodyPr wrap="square" rtlCol="0">
            <a:spAutoFit/>
          </a:bodyPr>
          <a:lstStyle/>
          <a:p>
            <a:r>
              <a:rPr lang="en-US">
                <a:solidFill>
                  <a:schemeClr val="bg1"/>
                </a:solidFill>
              </a:rPr>
              <a:t>ugh</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FD58-6AC3-D146-8E5B-C484461E64BB}"/>
              </a:ext>
            </a:extLst>
          </p:cNvPr>
          <p:cNvSpPr>
            <a:spLocks noGrp="1"/>
          </p:cNvSpPr>
          <p:nvPr>
            <p:ph type="title"/>
          </p:nvPr>
        </p:nvSpPr>
        <p:spPr>
          <a:xfrm>
            <a:off x="4928078" y="0"/>
            <a:ext cx="7510733" cy="1325563"/>
          </a:xfrm>
        </p:spPr>
        <p:txBody>
          <a:bodyPr/>
          <a:lstStyle/>
          <a:p>
            <a:r>
              <a:rPr lang="en-US"/>
              <a:t>Survey Conclusions: Disclaimers</a:t>
            </a:r>
          </a:p>
        </p:txBody>
      </p:sp>
      <p:pic>
        <p:nvPicPr>
          <p:cNvPr id="5" name="Content Placeholder 4" descr="Chart, bar chart&#10;&#10;Description automatically generated">
            <a:extLst>
              <a:ext uri="{FF2B5EF4-FFF2-40B4-BE49-F238E27FC236}">
                <a16:creationId xmlns:a16="http://schemas.microsoft.com/office/drawing/2014/main" id="{497EEF9B-2C71-7A48-B8AC-15DA809594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012" y="1049866"/>
            <a:ext cx="6435819" cy="5808133"/>
          </a:xfrm>
        </p:spPr>
      </p:pic>
      <p:sp>
        <p:nvSpPr>
          <p:cNvPr id="6" name="Content Placeholder 2">
            <a:extLst>
              <a:ext uri="{FF2B5EF4-FFF2-40B4-BE49-F238E27FC236}">
                <a16:creationId xmlns:a16="http://schemas.microsoft.com/office/drawing/2014/main" id="{AD7C9F18-8591-6E4E-AC3D-33697596F320}"/>
              </a:ext>
            </a:extLst>
          </p:cNvPr>
          <p:cNvSpPr txBox="1">
            <a:spLocks/>
          </p:cNvSpPr>
          <p:nvPr/>
        </p:nvSpPr>
        <p:spPr>
          <a:xfrm>
            <a:off x="6677526" y="3096728"/>
            <a:ext cx="5514474" cy="1603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Very unequal distribution across houses</a:t>
            </a:r>
          </a:p>
          <a:p>
            <a:r>
              <a:rPr lang="en-US"/>
              <a:t>Means we can only really compare ratios, not numbers</a:t>
            </a:r>
          </a:p>
          <a:p>
            <a:endParaRPr lang="en-US"/>
          </a:p>
        </p:txBody>
      </p:sp>
    </p:spTree>
    <p:extLst>
      <p:ext uri="{BB962C8B-B14F-4D97-AF65-F5344CB8AC3E}">
        <p14:creationId xmlns:p14="http://schemas.microsoft.com/office/powerpoint/2010/main" val="99701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bar chart&#10;&#10;Description automatically generated">
            <a:extLst>
              <a:ext uri="{FF2B5EF4-FFF2-40B4-BE49-F238E27FC236}">
                <a16:creationId xmlns:a16="http://schemas.microsoft.com/office/drawing/2014/main" id="{51948C29-5E67-3E48-AFFC-386B3F30A8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5782" y="148034"/>
            <a:ext cx="8320436" cy="3280966"/>
          </a:xfrm>
        </p:spPr>
      </p:pic>
      <p:pic>
        <p:nvPicPr>
          <p:cNvPr id="10" name="Picture 9" descr="Chart, bar chart&#10;&#10;Description automatically generated">
            <a:extLst>
              <a:ext uri="{FF2B5EF4-FFF2-40B4-BE49-F238E27FC236}">
                <a16:creationId xmlns:a16="http://schemas.microsoft.com/office/drawing/2014/main" id="{3019D9CF-8AEB-B54A-BC0D-1B88C300A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782" y="3577034"/>
            <a:ext cx="8320436" cy="3280966"/>
          </a:xfrm>
          <a:prstGeom prst="rect">
            <a:avLst/>
          </a:prstGeom>
        </p:spPr>
      </p:pic>
    </p:spTree>
    <p:extLst>
      <p:ext uri="{BB962C8B-B14F-4D97-AF65-F5344CB8AC3E}">
        <p14:creationId xmlns:p14="http://schemas.microsoft.com/office/powerpoint/2010/main" val="176823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FD58-6AC3-D146-8E5B-C484461E64BB}"/>
              </a:ext>
            </a:extLst>
          </p:cNvPr>
          <p:cNvSpPr>
            <a:spLocks noGrp="1"/>
          </p:cNvSpPr>
          <p:nvPr>
            <p:ph type="title"/>
          </p:nvPr>
        </p:nvSpPr>
        <p:spPr/>
        <p:txBody>
          <a:bodyPr/>
          <a:lstStyle/>
          <a:p>
            <a:r>
              <a:rPr lang="en-US"/>
              <a:t>What did we actually see?</a:t>
            </a:r>
          </a:p>
        </p:txBody>
      </p:sp>
      <p:sp>
        <p:nvSpPr>
          <p:cNvPr id="6" name="Content Placeholder 2">
            <a:extLst>
              <a:ext uri="{FF2B5EF4-FFF2-40B4-BE49-F238E27FC236}">
                <a16:creationId xmlns:a16="http://schemas.microsoft.com/office/drawing/2014/main" id="{AD7C9F18-8591-6E4E-AC3D-33697596F320}"/>
              </a:ext>
            </a:extLst>
          </p:cNvPr>
          <p:cNvSpPr txBox="1">
            <a:spLocks/>
          </p:cNvSpPr>
          <p:nvPr/>
        </p:nvSpPr>
        <p:spPr>
          <a:xfrm>
            <a:off x="581526" y="1690688"/>
            <a:ext cx="5386137" cy="1180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Nothing lifechanging</a:t>
            </a:r>
          </a:p>
          <a:p>
            <a:r>
              <a:rPr lang="en-US"/>
              <a:t>There are some fun tidbits though</a:t>
            </a:r>
          </a:p>
          <a:p>
            <a:endParaRPr lang="en-US"/>
          </a:p>
        </p:txBody>
      </p:sp>
      <p:pic>
        <p:nvPicPr>
          <p:cNvPr id="7" name="Picture 6" descr="Chart, bar chart&#10;&#10;Description automatically generated">
            <a:extLst>
              <a:ext uri="{FF2B5EF4-FFF2-40B4-BE49-F238E27FC236}">
                <a16:creationId xmlns:a16="http://schemas.microsoft.com/office/drawing/2014/main" id="{C2F029E2-DFBE-DC45-BA63-DC363B210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91" y="2614863"/>
            <a:ext cx="10429743" cy="4112721"/>
          </a:xfrm>
          <a:prstGeom prst="rect">
            <a:avLst/>
          </a:prstGeom>
        </p:spPr>
      </p:pic>
    </p:spTree>
    <p:extLst>
      <p:ext uri="{BB962C8B-B14F-4D97-AF65-F5344CB8AC3E}">
        <p14:creationId xmlns:p14="http://schemas.microsoft.com/office/powerpoint/2010/main" val="41297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6A396B-44B1-4042-88BB-056AD421F0F1}"/>
              </a:ext>
            </a:extLst>
          </p:cNvPr>
          <p:cNvSpPr/>
          <p:nvPr/>
        </p:nvSpPr>
        <p:spPr>
          <a:xfrm>
            <a:off x="6839712" y="-85344"/>
            <a:ext cx="5364480" cy="7046976"/>
          </a:xfrm>
          <a:prstGeom prst="rect">
            <a:avLst/>
          </a:prstGeom>
          <a:solidFill>
            <a:srgbClr val="111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04927-CF08-DF46-84CE-3191B9F1DE93}"/>
              </a:ext>
            </a:extLst>
          </p:cNvPr>
          <p:cNvSpPr>
            <a:spLocks noGrp="1"/>
          </p:cNvSpPr>
          <p:nvPr>
            <p:ph type="title"/>
          </p:nvPr>
        </p:nvSpPr>
        <p:spPr/>
        <p:txBody>
          <a:bodyPr/>
          <a:lstStyle/>
          <a:p>
            <a:r>
              <a:rPr lang="en-US"/>
              <a:t>Unintended Conclusions</a:t>
            </a:r>
          </a:p>
        </p:txBody>
      </p:sp>
      <p:sp>
        <p:nvSpPr>
          <p:cNvPr id="3" name="Content Placeholder 2">
            <a:extLst>
              <a:ext uri="{FF2B5EF4-FFF2-40B4-BE49-F238E27FC236}">
                <a16:creationId xmlns:a16="http://schemas.microsoft.com/office/drawing/2014/main" id="{A9265A4D-85D3-A146-94C5-F29F36B7B11A}"/>
              </a:ext>
            </a:extLst>
          </p:cNvPr>
          <p:cNvSpPr>
            <a:spLocks noGrp="1"/>
          </p:cNvSpPr>
          <p:nvPr>
            <p:ph idx="1"/>
          </p:nvPr>
        </p:nvSpPr>
        <p:spPr>
          <a:xfrm>
            <a:off x="326136" y="1690688"/>
            <a:ext cx="5663184" cy="4351338"/>
          </a:xfrm>
        </p:spPr>
        <p:txBody>
          <a:bodyPr/>
          <a:lstStyle/>
          <a:p>
            <a:r>
              <a:rPr lang="en-US"/>
              <a:t>MLIS Degrees</a:t>
            </a:r>
          </a:p>
          <a:p>
            <a:r>
              <a:rPr lang="en-US"/>
              <a:t>Time it took to fill out the survey</a:t>
            </a:r>
          </a:p>
          <a:p>
            <a:r>
              <a:rPr lang="en-US"/>
              <a:t>Time of day the survey was filled</a:t>
            </a:r>
          </a:p>
          <a:p>
            <a:r>
              <a:rPr lang="en-US"/>
              <a:t>Keywords from coding</a:t>
            </a:r>
          </a:p>
          <a:p>
            <a:r>
              <a:rPr lang="en-US"/>
              <a:t>“Do you have any comments?”</a:t>
            </a:r>
          </a:p>
          <a:p>
            <a:r>
              <a:rPr lang="en-US"/>
              <a:t>Types of comments?</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2100592A-B898-974D-A508-E2F10A736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0517" y="1690688"/>
            <a:ext cx="4982869" cy="3942573"/>
          </a:xfrm>
          <a:prstGeom prst="rect">
            <a:avLst/>
          </a:prstGeom>
        </p:spPr>
      </p:pic>
      <p:sp>
        <p:nvSpPr>
          <p:cNvPr id="8" name="TextBox 7">
            <a:extLst>
              <a:ext uri="{FF2B5EF4-FFF2-40B4-BE49-F238E27FC236}">
                <a16:creationId xmlns:a16="http://schemas.microsoft.com/office/drawing/2014/main" id="{B79323D9-9701-7548-B547-E9F0A098A50E}"/>
              </a:ext>
            </a:extLst>
          </p:cNvPr>
          <p:cNvSpPr txBox="1"/>
          <p:nvPr/>
        </p:nvSpPr>
        <p:spPr>
          <a:xfrm>
            <a:off x="0" y="6603838"/>
            <a:ext cx="12286129" cy="254162"/>
          </a:xfrm>
          <a:prstGeom prst="rect">
            <a:avLst/>
          </a:prstGeom>
          <a:noFill/>
        </p:spPr>
        <p:txBody>
          <a:bodyPr wrap="square" rtlCol="0">
            <a:spAutoFit/>
          </a:bodyPr>
          <a:lstStyle/>
          <a:p>
            <a:r>
              <a:rPr lang="en-US" sz="1000">
                <a:solidFill>
                  <a:schemeClr val="bg2">
                    <a:lumMod val="25000"/>
                  </a:schemeClr>
                </a:solidFill>
              </a:rPr>
              <a:t>Image source: twitter.com/garwboy</a:t>
            </a:r>
          </a:p>
        </p:txBody>
      </p:sp>
    </p:spTree>
    <p:extLst>
      <p:ext uri="{BB962C8B-B14F-4D97-AF65-F5344CB8AC3E}">
        <p14:creationId xmlns:p14="http://schemas.microsoft.com/office/powerpoint/2010/main" val="70468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669B-8EF3-6B49-81E2-AB3D04B0AF7E}"/>
              </a:ext>
            </a:extLst>
          </p:cNvPr>
          <p:cNvSpPr>
            <a:spLocks noGrp="1"/>
          </p:cNvSpPr>
          <p:nvPr>
            <p:ph type="title"/>
          </p:nvPr>
        </p:nvSpPr>
        <p:spPr/>
        <p:txBody>
          <a:bodyPr/>
          <a:lstStyle/>
          <a:p>
            <a:r>
              <a:rPr lang="en-US"/>
              <a:t>Unintended Conclusions: MLIS</a:t>
            </a:r>
          </a:p>
        </p:txBody>
      </p:sp>
      <p:sp>
        <p:nvSpPr>
          <p:cNvPr id="3" name="Content Placeholder 2">
            <a:extLst>
              <a:ext uri="{FF2B5EF4-FFF2-40B4-BE49-F238E27FC236}">
                <a16:creationId xmlns:a16="http://schemas.microsoft.com/office/drawing/2014/main" id="{420DC001-9F9D-4248-B7D3-62AFA6AE3FE6}"/>
              </a:ext>
            </a:extLst>
          </p:cNvPr>
          <p:cNvSpPr>
            <a:spLocks noGrp="1"/>
          </p:cNvSpPr>
          <p:nvPr>
            <p:ph idx="1"/>
          </p:nvPr>
        </p:nvSpPr>
        <p:spPr>
          <a:xfrm>
            <a:off x="838200" y="1825625"/>
            <a:ext cx="10273145" cy="4351338"/>
          </a:xfrm>
        </p:spPr>
        <p:txBody>
          <a:bodyPr/>
          <a:lstStyle/>
          <a:p>
            <a:r>
              <a:rPr lang="en-US"/>
              <a:t>Gryffindor is the house with the highest percentage of people with an MLIS, while Hufflepuff is the lowest</a:t>
            </a:r>
          </a:p>
        </p:txBody>
      </p:sp>
      <p:pic>
        <p:nvPicPr>
          <p:cNvPr id="5" name="Picture 4" descr="Chart, bar chart&#10;&#10;Description automatically generated">
            <a:extLst>
              <a:ext uri="{FF2B5EF4-FFF2-40B4-BE49-F238E27FC236}">
                <a16:creationId xmlns:a16="http://schemas.microsoft.com/office/drawing/2014/main" id="{3B92C560-7518-4147-BB94-E5AE19988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900" y="2825175"/>
            <a:ext cx="6426200" cy="3556000"/>
          </a:xfrm>
          <a:prstGeom prst="rect">
            <a:avLst/>
          </a:prstGeom>
        </p:spPr>
      </p:pic>
    </p:spTree>
    <p:extLst>
      <p:ext uri="{BB962C8B-B14F-4D97-AF65-F5344CB8AC3E}">
        <p14:creationId xmlns:p14="http://schemas.microsoft.com/office/powerpoint/2010/main" val="304258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322A-C95F-F040-BE04-673097CC7972}"/>
              </a:ext>
            </a:extLst>
          </p:cNvPr>
          <p:cNvSpPr>
            <a:spLocks noGrp="1"/>
          </p:cNvSpPr>
          <p:nvPr>
            <p:ph type="title"/>
          </p:nvPr>
        </p:nvSpPr>
        <p:spPr/>
        <p:txBody>
          <a:bodyPr/>
          <a:lstStyle/>
          <a:p>
            <a:r>
              <a:rPr lang="en-US"/>
              <a:t>Unintended Conclusions: Duration</a:t>
            </a:r>
          </a:p>
        </p:txBody>
      </p:sp>
      <p:sp>
        <p:nvSpPr>
          <p:cNvPr id="3" name="Content Placeholder 2">
            <a:extLst>
              <a:ext uri="{FF2B5EF4-FFF2-40B4-BE49-F238E27FC236}">
                <a16:creationId xmlns:a16="http://schemas.microsoft.com/office/drawing/2014/main" id="{CA659616-2787-824F-9709-476EF5E5D51A}"/>
              </a:ext>
            </a:extLst>
          </p:cNvPr>
          <p:cNvSpPr>
            <a:spLocks noGrp="1"/>
          </p:cNvSpPr>
          <p:nvPr>
            <p:ph idx="1"/>
          </p:nvPr>
        </p:nvSpPr>
        <p:spPr>
          <a:xfrm>
            <a:off x="838200" y="5512466"/>
            <a:ext cx="10515600" cy="1107789"/>
          </a:xfrm>
        </p:spPr>
        <p:txBody>
          <a:bodyPr>
            <a:normAutofit fontScale="77500" lnSpcReduction="20000"/>
          </a:bodyPr>
          <a:lstStyle/>
          <a:p>
            <a:r>
              <a:rPr lang="en-US"/>
              <a:t>Hufflepuffs take the longest to answer a survey</a:t>
            </a:r>
          </a:p>
          <a:p>
            <a:r>
              <a:rPr lang="en-US"/>
              <a:t>Gryffindors the shortest</a:t>
            </a:r>
          </a:p>
          <a:p>
            <a:r>
              <a:rPr lang="en-US"/>
              <a:t>Slytherins don’t appear to have a clear peak in the trend</a:t>
            </a:r>
          </a:p>
        </p:txBody>
      </p:sp>
      <p:pic>
        <p:nvPicPr>
          <p:cNvPr id="5" name="Picture 4" descr="A picture containing chart&#10;&#10;Description automatically generated">
            <a:extLst>
              <a:ext uri="{FF2B5EF4-FFF2-40B4-BE49-F238E27FC236}">
                <a16:creationId xmlns:a16="http://schemas.microsoft.com/office/drawing/2014/main" id="{8E8E75F4-2016-3144-8F2C-369A0348F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3453"/>
            <a:ext cx="12192000" cy="3534406"/>
          </a:xfrm>
          <a:prstGeom prst="rect">
            <a:avLst/>
          </a:prstGeom>
        </p:spPr>
      </p:pic>
    </p:spTree>
    <p:extLst>
      <p:ext uri="{BB962C8B-B14F-4D97-AF65-F5344CB8AC3E}">
        <p14:creationId xmlns:p14="http://schemas.microsoft.com/office/powerpoint/2010/main" val="386308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C31C-59E1-BC4C-9FF8-80BE8EEFD8DC}"/>
              </a:ext>
            </a:extLst>
          </p:cNvPr>
          <p:cNvSpPr>
            <a:spLocks noGrp="1"/>
          </p:cNvSpPr>
          <p:nvPr>
            <p:ph type="title"/>
          </p:nvPr>
        </p:nvSpPr>
        <p:spPr/>
        <p:txBody>
          <a:bodyPr/>
          <a:lstStyle/>
          <a:p>
            <a:r>
              <a:rPr lang="en-US"/>
              <a:t>Unintended Conclusions: Time of Day</a:t>
            </a:r>
          </a:p>
        </p:txBody>
      </p:sp>
      <p:sp>
        <p:nvSpPr>
          <p:cNvPr id="3" name="Content Placeholder 2">
            <a:extLst>
              <a:ext uri="{FF2B5EF4-FFF2-40B4-BE49-F238E27FC236}">
                <a16:creationId xmlns:a16="http://schemas.microsoft.com/office/drawing/2014/main" id="{59693B16-E5F6-DA40-85FA-269AA663B105}"/>
              </a:ext>
            </a:extLst>
          </p:cNvPr>
          <p:cNvSpPr>
            <a:spLocks noGrp="1"/>
          </p:cNvSpPr>
          <p:nvPr>
            <p:ph idx="1"/>
          </p:nvPr>
        </p:nvSpPr>
        <p:spPr>
          <a:xfrm>
            <a:off x="616527" y="1506971"/>
            <a:ext cx="10515600" cy="1821445"/>
          </a:xfrm>
        </p:spPr>
        <p:txBody>
          <a:bodyPr>
            <a:normAutofit fontScale="92500" lnSpcReduction="10000"/>
          </a:bodyPr>
          <a:lstStyle/>
          <a:p>
            <a:r>
              <a:rPr lang="en-US"/>
              <a:t>Slytherins are most likely to complete the survey first thing in the morning</a:t>
            </a:r>
          </a:p>
          <a:p>
            <a:r>
              <a:rPr lang="en-US"/>
              <a:t>Gryffindors like to do surveys at 6pm</a:t>
            </a:r>
          </a:p>
          <a:p>
            <a:r>
              <a:rPr lang="en-US"/>
              <a:t>Ravenclaws wake up the earliest</a:t>
            </a:r>
          </a:p>
          <a:p>
            <a:r>
              <a:rPr lang="en-US"/>
              <a:t>Hufflepuffs are most consistent, especially in the afternoons</a:t>
            </a:r>
          </a:p>
        </p:txBody>
      </p:sp>
      <p:pic>
        <p:nvPicPr>
          <p:cNvPr id="5" name="Picture 4" descr="Chart, line chart&#10;&#10;Description automatically generated">
            <a:extLst>
              <a:ext uri="{FF2B5EF4-FFF2-40B4-BE49-F238E27FC236}">
                <a16:creationId xmlns:a16="http://schemas.microsoft.com/office/drawing/2014/main" id="{886A3196-7220-A347-80F4-F7D512999BF0}"/>
              </a:ext>
            </a:extLst>
          </p:cNvPr>
          <p:cNvPicPr>
            <a:picLocks noChangeAspect="1"/>
          </p:cNvPicPr>
          <p:nvPr/>
        </p:nvPicPr>
        <p:blipFill rotWithShape="1">
          <a:blip r:embed="rId3">
            <a:extLst>
              <a:ext uri="{28A0092B-C50C-407E-A947-70E740481C1C}">
                <a14:useLocalDpi xmlns:a14="http://schemas.microsoft.com/office/drawing/2010/main" val="0"/>
              </a:ext>
            </a:extLst>
          </a:blip>
          <a:srcRect l="482" t="1220" r="740" b="3196"/>
          <a:stretch/>
        </p:blipFill>
        <p:spPr>
          <a:xfrm>
            <a:off x="994834" y="3328416"/>
            <a:ext cx="9758986" cy="3529584"/>
          </a:xfrm>
          <a:prstGeom prst="rect">
            <a:avLst/>
          </a:prstGeom>
        </p:spPr>
      </p:pic>
    </p:spTree>
    <p:extLst>
      <p:ext uri="{BB962C8B-B14F-4D97-AF65-F5344CB8AC3E}">
        <p14:creationId xmlns:p14="http://schemas.microsoft.com/office/powerpoint/2010/main" val="362206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CA87-3D1D-CC42-ADF3-13DB7B841110}"/>
              </a:ext>
            </a:extLst>
          </p:cNvPr>
          <p:cNvSpPr>
            <a:spLocks noGrp="1"/>
          </p:cNvSpPr>
          <p:nvPr>
            <p:ph type="title"/>
          </p:nvPr>
        </p:nvSpPr>
        <p:spPr/>
        <p:txBody>
          <a:bodyPr/>
          <a:lstStyle/>
          <a:p>
            <a:r>
              <a:rPr lang="en-US"/>
              <a:t>Unintended Conclusions: Keywords</a:t>
            </a:r>
          </a:p>
        </p:txBody>
      </p:sp>
      <p:pic>
        <p:nvPicPr>
          <p:cNvPr id="5" name="Content Placeholder 4" descr="A close up of a newspaper&#10;&#10;Description automatically generated">
            <a:extLst>
              <a:ext uri="{FF2B5EF4-FFF2-40B4-BE49-F238E27FC236}">
                <a16:creationId xmlns:a16="http://schemas.microsoft.com/office/drawing/2014/main" id="{D9FDA15D-2C06-5248-80BB-A47A2C91E4A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535386"/>
            <a:ext cx="2794865" cy="2794865"/>
          </a:xfrm>
        </p:spPr>
      </p:pic>
      <p:pic>
        <p:nvPicPr>
          <p:cNvPr id="7" name="Picture 6" descr="Logo, company name&#10;&#10;Description automatically generated">
            <a:extLst>
              <a:ext uri="{FF2B5EF4-FFF2-40B4-BE49-F238E27FC236}">
                <a16:creationId xmlns:a16="http://schemas.microsoft.com/office/drawing/2014/main" id="{0E36C830-CE0C-CA46-9F7A-8E82F86214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2152" y="2331395"/>
            <a:ext cx="3203499" cy="3203499"/>
          </a:xfrm>
          <a:prstGeom prst="rect">
            <a:avLst/>
          </a:prstGeom>
        </p:spPr>
      </p:pic>
      <p:pic>
        <p:nvPicPr>
          <p:cNvPr id="9" name="Picture 8" descr="Text, logo&#10;&#10;Description automatically generated">
            <a:extLst>
              <a:ext uri="{FF2B5EF4-FFF2-40B4-BE49-F238E27FC236}">
                <a16:creationId xmlns:a16="http://schemas.microsoft.com/office/drawing/2014/main" id="{4D393BBE-ED3B-8040-B8C8-7AF2E442E6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938" y="2535386"/>
            <a:ext cx="2794865" cy="2794865"/>
          </a:xfrm>
          <a:prstGeom prst="rect">
            <a:avLst/>
          </a:prstGeom>
        </p:spPr>
      </p:pic>
      <p:pic>
        <p:nvPicPr>
          <p:cNvPr id="11" name="Picture 10" descr="A close up of a newspaper&#10;&#10;Description automatically generated">
            <a:extLst>
              <a:ext uri="{FF2B5EF4-FFF2-40B4-BE49-F238E27FC236}">
                <a16:creationId xmlns:a16="http://schemas.microsoft.com/office/drawing/2014/main" id="{E3A4102B-B0F4-6440-9101-78E044332F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5090" y="2535385"/>
            <a:ext cx="2794865" cy="2794865"/>
          </a:xfrm>
          <a:prstGeom prst="rect">
            <a:avLst/>
          </a:prstGeom>
        </p:spPr>
      </p:pic>
      <p:sp>
        <p:nvSpPr>
          <p:cNvPr id="12" name="TextBox 11">
            <a:extLst>
              <a:ext uri="{FF2B5EF4-FFF2-40B4-BE49-F238E27FC236}">
                <a16:creationId xmlns:a16="http://schemas.microsoft.com/office/drawing/2014/main" id="{7DED2CE3-26CB-EE48-90CE-7112BDE0C7B5}"/>
              </a:ext>
            </a:extLst>
          </p:cNvPr>
          <p:cNvSpPr txBox="1"/>
          <p:nvPr/>
        </p:nvSpPr>
        <p:spPr>
          <a:xfrm>
            <a:off x="0" y="5433358"/>
            <a:ext cx="2794865" cy="369332"/>
          </a:xfrm>
          <a:prstGeom prst="rect">
            <a:avLst/>
          </a:prstGeom>
          <a:noFill/>
        </p:spPr>
        <p:txBody>
          <a:bodyPr wrap="square" rtlCol="0">
            <a:spAutoFit/>
          </a:bodyPr>
          <a:lstStyle/>
          <a:p>
            <a:pPr algn="ctr"/>
            <a:r>
              <a:rPr lang="en-US" i="1"/>
              <a:t>Gryffindor</a:t>
            </a:r>
          </a:p>
        </p:txBody>
      </p:sp>
      <p:sp>
        <p:nvSpPr>
          <p:cNvPr id="13" name="TextBox 12">
            <a:extLst>
              <a:ext uri="{FF2B5EF4-FFF2-40B4-BE49-F238E27FC236}">
                <a16:creationId xmlns:a16="http://schemas.microsoft.com/office/drawing/2014/main" id="{849FD078-6AC5-AD41-BD6F-94CD894FD2FC}"/>
              </a:ext>
            </a:extLst>
          </p:cNvPr>
          <p:cNvSpPr txBox="1"/>
          <p:nvPr/>
        </p:nvSpPr>
        <p:spPr>
          <a:xfrm>
            <a:off x="3146468" y="5433358"/>
            <a:ext cx="2794865" cy="369332"/>
          </a:xfrm>
          <a:prstGeom prst="rect">
            <a:avLst/>
          </a:prstGeom>
          <a:noFill/>
        </p:spPr>
        <p:txBody>
          <a:bodyPr wrap="square" rtlCol="0">
            <a:spAutoFit/>
          </a:bodyPr>
          <a:lstStyle/>
          <a:p>
            <a:pPr algn="ctr"/>
            <a:r>
              <a:rPr lang="en-US" i="1"/>
              <a:t>Slytherin</a:t>
            </a:r>
          </a:p>
        </p:txBody>
      </p:sp>
      <p:sp>
        <p:nvSpPr>
          <p:cNvPr id="14" name="TextBox 13">
            <a:extLst>
              <a:ext uri="{FF2B5EF4-FFF2-40B4-BE49-F238E27FC236}">
                <a16:creationId xmlns:a16="http://schemas.microsoft.com/office/drawing/2014/main" id="{B0A88C3D-FECA-7343-9F27-48D3C7B74E54}"/>
              </a:ext>
            </a:extLst>
          </p:cNvPr>
          <p:cNvSpPr txBox="1"/>
          <p:nvPr/>
        </p:nvSpPr>
        <p:spPr>
          <a:xfrm>
            <a:off x="6292938" y="5433358"/>
            <a:ext cx="2794865" cy="369332"/>
          </a:xfrm>
          <a:prstGeom prst="rect">
            <a:avLst/>
          </a:prstGeom>
          <a:noFill/>
        </p:spPr>
        <p:txBody>
          <a:bodyPr wrap="square" rtlCol="0">
            <a:spAutoFit/>
          </a:bodyPr>
          <a:lstStyle/>
          <a:p>
            <a:pPr algn="ctr"/>
            <a:r>
              <a:rPr lang="en-US" i="1"/>
              <a:t>Hufflepuff</a:t>
            </a:r>
          </a:p>
        </p:txBody>
      </p:sp>
      <p:sp>
        <p:nvSpPr>
          <p:cNvPr id="15" name="TextBox 14">
            <a:extLst>
              <a:ext uri="{FF2B5EF4-FFF2-40B4-BE49-F238E27FC236}">
                <a16:creationId xmlns:a16="http://schemas.microsoft.com/office/drawing/2014/main" id="{F8FD7E22-DA84-3D4E-8F87-EBBA531F93A0}"/>
              </a:ext>
            </a:extLst>
          </p:cNvPr>
          <p:cNvSpPr txBox="1"/>
          <p:nvPr/>
        </p:nvSpPr>
        <p:spPr>
          <a:xfrm>
            <a:off x="9087803" y="5453335"/>
            <a:ext cx="2794865" cy="369332"/>
          </a:xfrm>
          <a:prstGeom prst="rect">
            <a:avLst/>
          </a:prstGeom>
          <a:noFill/>
        </p:spPr>
        <p:txBody>
          <a:bodyPr wrap="square" rtlCol="0">
            <a:spAutoFit/>
          </a:bodyPr>
          <a:lstStyle/>
          <a:p>
            <a:pPr algn="ctr"/>
            <a:r>
              <a:rPr lang="en-US" i="1"/>
              <a:t>Ravenclaw</a:t>
            </a:r>
          </a:p>
        </p:txBody>
      </p:sp>
    </p:spTree>
    <p:extLst>
      <p:ext uri="{BB962C8B-B14F-4D97-AF65-F5344CB8AC3E}">
        <p14:creationId xmlns:p14="http://schemas.microsoft.com/office/powerpoint/2010/main" val="20629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hart, waterfall chart&#10;&#10;Description automatically generated">
            <a:extLst>
              <a:ext uri="{FF2B5EF4-FFF2-40B4-BE49-F238E27FC236}">
                <a16:creationId xmlns:a16="http://schemas.microsoft.com/office/drawing/2014/main" id="{0D8CD57C-5308-DB45-8526-E95049C2AFF9}"/>
              </a:ext>
            </a:extLst>
          </p:cNvPr>
          <p:cNvPicPr>
            <a:picLocks noChangeAspect="1"/>
          </p:cNvPicPr>
          <p:nvPr/>
        </p:nvPicPr>
        <p:blipFill rotWithShape="1">
          <a:blip r:embed="rId3">
            <a:extLst>
              <a:ext uri="{28A0092B-C50C-407E-A947-70E740481C1C}">
                <a14:useLocalDpi xmlns:a14="http://schemas.microsoft.com/office/drawing/2010/main" val="0"/>
              </a:ext>
            </a:extLst>
          </a:blip>
          <a:srcRect b="6684"/>
          <a:stretch/>
        </p:blipFill>
        <p:spPr>
          <a:xfrm>
            <a:off x="3684334" y="3739585"/>
            <a:ext cx="8492596" cy="3069952"/>
          </a:xfrm>
          <a:prstGeom prst="rect">
            <a:avLst/>
          </a:prstGeom>
        </p:spPr>
      </p:pic>
      <p:sp>
        <p:nvSpPr>
          <p:cNvPr id="3" name="Content Placeholder 2">
            <a:extLst>
              <a:ext uri="{FF2B5EF4-FFF2-40B4-BE49-F238E27FC236}">
                <a16:creationId xmlns:a16="http://schemas.microsoft.com/office/drawing/2014/main" id="{33FA20E2-2779-E440-9966-41080D33FB06}"/>
              </a:ext>
            </a:extLst>
          </p:cNvPr>
          <p:cNvSpPr>
            <a:spLocks noGrp="1"/>
          </p:cNvSpPr>
          <p:nvPr>
            <p:ph idx="1"/>
          </p:nvPr>
        </p:nvSpPr>
        <p:spPr>
          <a:xfrm>
            <a:off x="60285" y="4982042"/>
            <a:ext cx="3389504" cy="1325563"/>
          </a:xfrm>
        </p:spPr>
        <p:txBody>
          <a:bodyPr>
            <a:normAutofit/>
          </a:bodyPr>
          <a:lstStyle/>
          <a:p>
            <a:r>
              <a:rPr lang="en-US"/>
              <a:t>Largest number of separate traits</a:t>
            </a:r>
          </a:p>
        </p:txBody>
      </p:sp>
      <p:pic>
        <p:nvPicPr>
          <p:cNvPr id="5" name="Picture 4" descr="A close up of a newspaper&#10;&#10;Description automatically generated">
            <a:extLst>
              <a:ext uri="{FF2B5EF4-FFF2-40B4-BE49-F238E27FC236}">
                <a16:creationId xmlns:a16="http://schemas.microsoft.com/office/drawing/2014/main" id="{E368245D-524B-E649-BE49-13466F693F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230" y="1325563"/>
            <a:ext cx="3186559" cy="3186559"/>
          </a:xfrm>
          <a:prstGeom prst="rect">
            <a:avLst/>
          </a:prstGeom>
        </p:spPr>
      </p:pic>
      <p:sp>
        <p:nvSpPr>
          <p:cNvPr id="2" name="Title 1">
            <a:extLst>
              <a:ext uri="{FF2B5EF4-FFF2-40B4-BE49-F238E27FC236}">
                <a16:creationId xmlns:a16="http://schemas.microsoft.com/office/drawing/2014/main" id="{40AB1A95-15A7-7845-B374-D51AA80E5EBC}"/>
              </a:ext>
            </a:extLst>
          </p:cNvPr>
          <p:cNvSpPr>
            <a:spLocks noGrp="1"/>
          </p:cNvSpPr>
          <p:nvPr>
            <p:ph type="title"/>
          </p:nvPr>
        </p:nvSpPr>
        <p:spPr>
          <a:xfrm>
            <a:off x="714375" y="0"/>
            <a:ext cx="10515600" cy="1325563"/>
          </a:xfrm>
          <a:noFill/>
        </p:spPr>
        <p:txBody>
          <a:bodyPr/>
          <a:lstStyle/>
          <a:p>
            <a:r>
              <a:rPr lang="en-US"/>
              <a:t>Unintended Conclusions: Keywords</a:t>
            </a:r>
          </a:p>
        </p:txBody>
      </p:sp>
      <p:grpSp>
        <p:nvGrpSpPr>
          <p:cNvPr id="30" name="Group 29">
            <a:extLst>
              <a:ext uri="{FF2B5EF4-FFF2-40B4-BE49-F238E27FC236}">
                <a16:creationId xmlns:a16="http://schemas.microsoft.com/office/drawing/2014/main" id="{0D3B41FB-5E24-AC44-A04B-0158D21817A8}"/>
              </a:ext>
            </a:extLst>
          </p:cNvPr>
          <p:cNvGrpSpPr/>
          <p:nvPr/>
        </p:nvGrpSpPr>
        <p:grpSpPr>
          <a:xfrm>
            <a:off x="3465922" y="1892790"/>
            <a:ext cx="220320" cy="797040"/>
            <a:chOff x="3465922" y="1892790"/>
            <a:chExt cx="220320" cy="797040"/>
          </a:xfrm>
        </p:grpSpPr>
        <mc:AlternateContent xmlns:mc="http://schemas.openxmlformats.org/markup-compatibility/2006" xmlns:p14="http://schemas.microsoft.com/office/powerpoint/2010/main">
          <mc:Choice Requires="p14">
            <p:contentPart p14:bwMode="auto" r:id="rId5">
              <p14:nvContentPartPr>
                <p14:cNvPr id="28" name="Ink 27">
                  <a:extLst>
                    <a:ext uri="{FF2B5EF4-FFF2-40B4-BE49-F238E27FC236}">
                      <a16:creationId xmlns:a16="http://schemas.microsoft.com/office/drawing/2014/main" id="{5F2735F6-1226-6F43-B955-52EFFD3CB2C5}"/>
                    </a:ext>
                  </a:extLst>
                </p14:cNvPr>
                <p14:cNvContentPartPr/>
                <p14:nvPr/>
              </p14:nvContentPartPr>
              <p14:xfrm>
                <a:off x="3524602" y="1892790"/>
                <a:ext cx="161640" cy="681120"/>
              </p14:xfrm>
            </p:contentPart>
          </mc:Choice>
          <mc:Fallback xmlns="">
            <p:pic>
              <p:nvPicPr>
                <p:cNvPr id="28" name="Ink 27">
                  <a:extLst>
                    <a:ext uri="{FF2B5EF4-FFF2-40B4-BE49-F238E27FC236}">
                      <a16:creationId xmlns:a16="http://schemas.microsoft.com/office/drawing/2014/main" id="{5F2735F6-1226-6F43-B955-52EFFD3CB2C5}"/>
                    </a:ext>
                  </a:extLst>
                </p:cNvPr>
                <p:cNvPicPr/>
                <p:nvPr/>
              </p:nvPicPr>
              <p:blipFill>
                <a:blip r:embed="rId6"/>
                <a:stretch>
                  <a:fillRect/>
                </a:stretch>
              </p:blipFill>
              <p:spPr>
                <a:xfrm>
                  <a:off x="3515582" y="1883790"/>
                  <a:ext cx="179319"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2937E873-8D88-BA44-A51F-D205097198E0}"/>
                    </a:ext>
                  </a:extLst>
                </p14:cNvPr>
                <p14:cNvContentPartPr/>
                <p14:nvPr/>
              </p14:nvContentPartPr>
              <p14:xfrm>
                <a:off x="3465922" y="2509470"/>
                <a:ext cx="64800" cy="180360"/>
              </p14:xfrm>
            </p:contentPart>
          </mc:Choice>
          <mc:Fallback xmlns="">
            <p:pic>
              <p:nvPicPr>
                <p:cNvPr id="29" name="Ink 28">
                  <a:extLst>
                    <a:ext uri="{FF2B5EF4-FFF2-40B4-BE49-F238E27FC236}">
                      <a16:creationId xmlns:a16="http://schemas.microsoft.com/office/drawing/2014/main" id="{2937E873-8D88-BA44-A51F-D205097198E0}"/>
                    </a:ext>
                  </a:extLst>
                </p:cNvPr>
                <p:cNvPicPr/>
                <p:nvPr/>
              </p:nvPicPr>
              <p:blipFill>
                <a:blip r:embed="rId8"/>
                <a:stretch>
                  <a:fillRect/>
                </a:stretch>
              </p:blipFill>
              <p:spPr>
                <a:xfrm>
                  <a:off x="3456922" y="2500470"/>
                  <a:ext cx="82440" cy="198000"/>
                </a:xfrm>
                <a:prstGeom prst="rect">
                  <a:avLst/>
                </a:prstGeom>
              </p:spPr>
            </p:pic>
          </mc:Fallback>
        </mc:AlternateContent>
      </p:grpSp>
      <p:pic>
        <p:nvPicPr>
          <p:cNvPr id="32" name="Picture 31" descr="Chart, waterfall chart&#10;&#10;Description automatically generated">
            <a:extLst>
              <a:ext uri="{FF2B5EF4-FFF2-40B4-BE49-F238E27FC236}">
                <a16:creationId xmlns:a16="http://schemas.microsoft.com/office/drawing/2014/main" id="{5F5BE41E-5187-4B41-BBEC-4F3261337FA8}"/>
              </a:ext>
            </a:extLst>
          </p:cNvPr>
          <p:cNvPicPr>
            <a:picLocks noChangeAspect="1"/>
          </p:cNvPicPr>
          <p:nvPr/>
        </p:nvPicPr>
        <p:blipFill rotWithShape="1">
          <a:blip r:embed="rId9">
            <a:extLst>
              <a:ext uri="{28A0092B-C50C-407E-A947-70E740481C1C}">
                <a14:useLocalDpi xmlns:a14="http://schemas.microsoft.com/office/drawing/2010/main" val="0"/>
              </a:ext>
            </a:extLst>
          </a:blip>
          <a:srcRect b="8816"/>
          <a:stretch/>
        </p:blipFill>
        <p:spPr>
          <a:xfrm>
            <a:off x="3684335" y="916262"/>
            <a:ext cx="8492595" cy="3069951"/>
          </a:xfrm>
          <a:prstGeom prst="rect">
            <a:avLst/>
          </a:prstGeom>
        </p:spPr>
      </p:pic>
      <p:grpSp>
        <p:nvGrpSpPr>
          <p:cNvPr id="27" name="Group 26">
            <a:extLst>
              <a:ext uri="{FF2B5EF4-FFF2-40B4-BE49-F238E27FC236}">
                <a16:creationId xmlns:a16="http://schemas.microsoft.com/office/drawing/2014/main" id="{F1336E92-24A0-8341-A274-337880CCA3F5}"/>
              </a:ext>
            </a:extLst>
          </p:cNvPr>
          <p:cNvGrpSpPr/>
          <p:nvPr/>
        </p:nvGrpSpPr>
        <p:grpSpPr>
          <a:xfrm>
            <a:off x="3514522" y="3596310"/>
            <a:ext cx="189000" cy="837360"/>
            <a:chOff x="3514522" y="3596310"/>
            <a:chExt cx="189000" cy="837360"/>
          </a:xfrm>
        </p:grpSpPr>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5CD5B80C-64D5-5D4C-A6CF-8F7CCBC4FDF8}"/>
                    </a:ext>
                  </a:extLst>
                </p14:cNvPr>
                <p14:cNvContentPartPr/>
                <p14:nvPr/>
              </p14:nvContentPartPr>
              <p14:xfrm>
                <a:off x="3585082" y="3701430"/>
                <a:ext cx="118440" cy="732240"/>
              </p14:xfrm>
            </p:contentPart>
          </mc:Choice>
          <mc:Fallback xmlns="">
            <p:pic>
              <p:nvPicPr>
                <p:cNvPr id="25" name="Ink 24">
                  <a:extLst>
                    <a:ext uri="{FF2B5EF4-FFF2-40B4-BE49-F238E27FC236}">
                      <a16:creationId xmlns:a16="http://schemas.microsoft.com/office/drawing/2014/main" id="{5CD5B80C-64D5-5D4C-A6CF-8F7CCBC4FDF8}"/>
                    </a:ext>
                  </a:extLst>
                </p:cNvPr>
                <p:cNvPicPr/>
                <p:nvPr/>
              </p:nvPicPr>
              <p:blipFill>
                <a:blip r:embed="rId11"/>
                <a:stretch>
                  <a:fillRect/>
                </a:stretch>
              </p:blipFill>
              <p:spPr>
                <a:xfrm>
                  <a:off x="3576082" y="3692430"/>
                  <a:ext cx="136080" cy="749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13DA927F-ABF1-514A-9662-D52B32306606}"/>
                    </a:ext>
                  </a:extLst>
                </p14:cNvPr>
                <p14:cNvContentPartPr/>
                <p14:nvPr/>
              </p14:nvContentPartPr>
              <p14:xfrm>
                <a:off x="3514522" y="3596310"/>
                <a:ext cx="82440" cy="191880"/>
              </p14:xfrm>
            </p:contentPart>
          </mc:Choice>
          <mc:Fallback xmlns="">
            <p:pic>
              <p:nvPicPr>
                <p:cNvPr id="26" name="Ink 25">
                  <a:extLst>
                    <a:ext uri="{FF2B5EF4-FFF2-40B4-BE49-F238E27FC236}">
                      <a16:creationId xmlns:a16="http://schemas.microsoft.com/office/drawing/2014/main" id="{13DA927F-ABF1-514A-9662-D52B32306606}"/>
                    </a:ext>
                  </a:extLst>
                </p:cNvPr>
                <p:cNvPicPr/>
                <p:nvPr/>
              </p:nvPicPr>
              <p:blipFill>
                <a:blip r:embed="rId13"/>
                <a:stretch>
                  <a:fillRect/>
                </a:stretch>
              </p:blipFill>
              <p:spPr>
                <a:xfrm>
                  <a:off x="3505483" y="3587310"/>
                  <a:ext cx="100157" cy="20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35" name="Ink 34">
                <a:extLst>
                  <a:ext uri="{FF2B5EF4-FFF2-40B4-BE49-F238E27FC236}">
                    <a16:creationId xmlns:a16="http://schemas.microsoft.com/office/drawing/2014/main" id="{AF06FCC3-BBA9-C344-A149-DE22BB75A599}"/>
                  </a:ext>
                </a:extLst>
              </p14:cNvPr>
              <p14:cNvContentPartPr/>
              <p14:nvPr/>
            </p14:nvContentPartPr>
            <p14:xfrm>
              <a:off x="11947186" y="3395353"/>
              <a:ext cx="19440" cy="452160"/>
            </p14:xfrm>
          </p:contentPart>
        </mc:Choice>
        <mc:Fallback xmlns="">
          <p:pic>
            <p:nvPicPr>
              <p:cNvPr id="35" name="Ink 34">
                <a:extLst>
                  <a:ext uri="{FF2B5EF4-FFF2-40B4-BE49-F238E27FC236}">
                    <a16:creationId xmlns:a16="http://schemas.microsoft.com/office/drawing/2014/main" id="{AF06FCC3-BBA9-C344-A149-DE22BB75A599}"/>
                  </a:ext>
                </a:extLst>
              </p:cNvPr>
              <p:cNvPicPr/>
              <p:nvPr/>
            </p:nvPicPr>
            <p:blipFill>
              <a:blip r:embed="rId15"/>
              <a:stretch>
                <a:fillRect/>
              </a:stretch>
            </p:blipFill>
            <p:spPr>
              <a:xfrm>
                <a:off x="11893186" y="3287353"/>
                <a:ext cx="12708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 name="Ink 37">
                <a:extLst>
                  <a:ext uri="{FF2B5EF4-FFF2-40B4-BE49-F238E27FC236}">
                    <a16:creationId xmlns:a16="http://schemas.microsoft.com/office/drawing/2014/main" id="{E713E8ED-D0BB-B24C-A617-1F261AE23F9A}"/>
                  </a:ext>
                </a:extLst>
              </p14:cNvPr>
              <p14:cNvContentPartPr/>
              <p14:nvPr/>
            </p14:nvContentPartPr>
            <p14:xfrm>
              <a:off x="4198546" y="6135402"/>
              <a:ext cx="11520" cy="206280"/>
            </p14:xfrm>
          </p:contentPart>
        </mc:Choice>
        <mc:Fallback xmlns="">
          <p:pic>
            <p:nvPicPr>
              <p:cNvPr id="38" name="Ink 37">
                <a:extLst>
                  <a:ext uri="{FF2B5EF4-FFF2-40B4-BE49-F238E27FC236}">
                    <a16:creationId xmlns:a16="http://schemas.microsoft.com/office/drawing/2014/main" id="{E713E8ED-D0BB-B24C-A617-1F261AE23F9A}"/>
                  </a:ext>
                </a:extLst>
              </p:cNvPr>
              <p:cNvPicPr/>
              <p:nvPr/>
            </p:nvPicPr>
            <p:blipFill>
              <a:blip r:embed="rId17"/>
              <a:stretch>
                <a:fillRect/>
              </a:stretch>
            </p:blipFill>
            <p:spPr>
              <a:xfrm>
                <a:off x="4146182" y="6027402"/>
                <a:ext cx="115898" cy="421920"/>
              </a:xfrm>
              <a:prstGeom prst="rect">
                <a:avLst/>
              </a:prstGeom>
            </p:spPr>
          </p:pic>
        </mc:Fallback>
      </mc:AlternateContent>
    </p:spTree>
    <p:extLst>
      <p:ext uri="{BB962C8B-B14F-4D97-AF65-F5344CB8AC3E}">
        <p14:creationId xmlns:p14="http://schemas.microsoft.com/office/powerpoint/2010/main" val="2114527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8B96A2-1FE8-AA43-AF83-5678BDE6A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4597" y="3800145"/>
            <a:ext cx="3328986" cy="3328986"/>
          </a:xfrm>
          <a:prstGeom prst="rect">
            <a:avLst/>
          </a:prstGeom>
        </p:spPr>
      </p:pic>
      <p:grpSp>
        <p:nvGrpSpPr>
          <p:cNvPr id="31" name="Group 30">
            <a:extLst>
              <a:ext uri="{FF2B5EF4-FFF2-40B4-BE49-F238E27FC236}">
                <a16:creationId xmlns:a16="http://schemas.microsoft.com/office/drawing/2014/main" id="{C1A467CD-887A-2D40-96F4-9BBB3D84CDCC}"/>
              </a:ext>
            </a:extLst>
          </p:cNvPr>
          <p:cNvGrpSpPr/>
          <p:nvPr/>
        </p:nvGrpSpPr>
        <p:grpSpPr>
          <a:xfrm>
            <a:off x="9779988" y="2556429"/>
            <a:ext cx="739102" cy="1243716"/>
            <a:chOff x="9787522" y="2457102"/>
            <a:chExt cx="739102" cy="1243716"/>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132EB8C0-C60E-C942-99DB-BB22B9C5986F}"/>
                    </a:ext>
                  </a:extLst>
                </p14:cNvPr>
                <p14:cNvContentPartPr/>
                <p14:nvPr/>
              </p14:nvContentPartPr>
              <p14:xfrm>
                <a:off x="9787522" y="2457102"/>
                <a:ext cx="621720" cy="1164960"/>
              </p14:xfrm>
            </p:contentPart>
          </mc:Choice>
          <mc:Fallback xmlns="">
            <p:pic>
              <p:nvPicPr>
                <p:cNvPr id="11" name="Ink 10">
                  <a:extLst>
                    <a:ext uri="{FF2B5EF4-FFF2-40B4-BE49-F238E27FC236}">
                      <a16:creationId xmlns:a16="http://schemas.microsoft.com/office/drawing/2014/main" id="{132EB8C0-C60E-C942-99DB-BB22B9C5986F}"/>
                    </a:ext>
                  </a:extLst>
                </p:cNvPr>
                <p:cNvPicPr/>
                <p:nvPr/>
              </p:nvPicPr>
              <p:blipFill>
                <a:blip r:embed="rId5"/>
                <a:stretch>
                  <a:fillRect/>
                </a:stretch>
              </p:blipFill>
              <p:spPr>
                <a:xfrm>
                  <a:off x="9778527" y="2448102"/>
                  <a:ext cx="639350" cy="118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A8C55704-ED3D-D24F-9985-84CBF2CFEB7E}"/>
                    </a:ext>
                  </a:extLst>
                </p14:cNvPr>
                <p14:cNvContentPartPr/>
                <p14:nvPr/>
              </p14:nvContentPartPr>
              <p14:xfrm>
                <a:off x="10245464" y="3483378"/>
                <a:ext cx="191520" cy="217440"/>
              </p14:xfrm>
            </p:contentPart>
          </mc:Choice>
          <mc:Fallback xmlns="">
            <p:pic>
              <p:nvPicPr>
                <p:cNvPr id="17" name="Ink 16">
                  <a:extLst>
                    <a:ext uri="{FF2B5EF4-FFF2-40B4-BE49-F238E27FC236}">
                      <a16:creationId xmlns:a16="http://schemas.microsoft.com/office/drawing/2014/main" id="{A8C55704-ED3D-D24F-9985-84CBF2CFEB7E}"/>
                    </a:ext>
                  </a:extLst>
                </p:cNvPr>
                <p:cNvPicPr/>
                <p:nvPr/>
              </p:nvPicPr>
              <p:blipFill>
                <a:blip r:embed="rId7"/>
                <a:stretch>
                  <a:fillRect/>
                </a:stretch>
              </p:blipFill>
              <p:spPr>
                <a:xfrm>
                  <a:off x="10236464" y="3474393"/>
                  <a:ext cx="209160" cy="23505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192379A6-E28D-DE4F-B1DF-605010E977FF}"/>
                    </a:ext>
                  </a:extLst>
                </p14:cNvPr>
                <p14:cNvContentPartPr/>
                <p14:nvPr/>
              </p14:nvContentPartPr>
              <p14:xfrm>
                <a:off x="10435904" y="3394098"/>
                <a:ext cx="90720" cy="284760"/>
              </p14:xfrm>
            </p:contentPart>
          </mc:Choice>
          <mc:Fallback xmlns="">
            <p:pic>
              <p:nvPicPr>
                <p:cNvPr id="20" name="Ink 19">
                  <a:extLst>
                    <a:ext uri="{FF2B5EF4-FFF2-40B4-BE49-F238E27FC236}">
                      <a16:creationId xmlns:a16="http://schemas.microsoft.com/office/drawing/2014/main" id="{192379A6-E28D-DE4F-B1DF-605010E977FF}"/>
                    </a:ext>
                  </a:extLst>
                </p:cNvPr>
                <p:cNvPicPr/>
                <p:nvPr/>
              </p:nvPicPr>
              <p:blipFill>
                <a:blip r:embed="rId9"/>
                <a:stretch>
                  <a:fillRect/>
                </a:stretch>
              </p:blipFill>
              <p:spPr>
                <a:xfrm>
                  <a:off x="10426904" y="3385098"/>
                  <a:ext cx="108360" cy="302400"/>
                </a:xfrm>
                <a:prstGeom prst="rect">
                  <a:avLst/>
                </a:prstGeom>
              </p:spPr>
            </p:pic>
          </mc:Fallback>
        </mc:AlternateContent>
      </p:grpSp>
      <p:sp>
        <p:nvSpPr>
          <p:cNvPr id="21" name="Content Placeholder 2">
            <a:extLst>
              <a:ext uri="{FF2B5EF4-FFF2-40B4-BE49-F238E27FC236}">
                <a16:creationId xmlns:a16="http://schemas.microsoft.com/office/drawing/2014/main" id="{B2F96F31-4CD6-4A48-9AC4-FEE9DDA172FA}"/>
              </a:ext>
            </a:extLst>
          </p:cNvPr>
          <p:cNvSpPr txBox="1">
            <a:spLocks/>
          </p:cNvSpPr>
          <p:nvPr/>
        </p:nvSpPr>
        <p:spPr>
          <a:xfrm>
            <a:off x="266268" y="4902122"/>
            <a:ext cx="8311429"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Traits are mostly as expected</a:t>
            </a:r>
          </a:p>
          <a:p>
            <a:r>
              <a:rPr lang="en-US"/>
              <a:t>But </a:t>
            </a:r>
            <a:r>
              <a:rPr lang="en-US" i="1"/>
              <a:t>food</a:t>
            </a:r>
            <a:endParaRPr lang="en-US"/>
          </a:p>
        </p:txBody>
      </p:sp>
      <p:sp>
        <p:nvSpPr>
          <p:cNvPr id="24" name="Title 1">
            <a:extLst>
              <a:ext uri="{FF2B5EF4-FFF2-40B4-BE49-F238E27FC236}">
                <a16:creationId xmlns:a16="http://schemas.microsoft.com/office/drawing/2014/main" id="{74C918FB-9E4D-0041-B086-52466D1EC026}"/>
              </a:ext>
            </a:extLst>
          </p:cNvPr>
          <p:cNvSpPr txBox="1">
            <a:spLocks/>
          </p:cNvSpPr>
          <p:nvPr/>
        </p:nvSpPr>
        <p:spPr>
          <a:xfrm>
            <a:off x="714375" y="0"/>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Unintended Conclusions: Keywords</a:t>
            </a:r>
          </a:p>
        </p:txBody>
      </p:sp>
      <p:pic>
        <p:nvPicPr>
          <p:cNvPr id="30" name="Content Placeholder 29" descr="Chart, histogram&#10;&#10;Description automatically generated">
            <a:extLst>
              <a:ext uri="{FF2B5EF4-FFF2-40B4-BE49-F238E27FC236}">
                <a16:creationId xmlns:a16="http://schemas.microsoft.com/office/drawing/2014/main" id="{757F4454-1170-0E4B-944C-CACA27819814}"/>
              </a:ext>
            </a:extLst>
          </p:cNvPr>
          <p:cNvPicPr>
            <a:picLocks noGrp="1" noChangeAspect="1"/>
          </p:cNvPicPr>
          <p:nvPr>
            <p:ph idx="1"/>
          </p:nvPr>
        </p:nvPicPr>
        <p:blipFill rotWithShape="1">
          <a:blip r:embed="rId10">
            <a:extLst>
              <a:ext uri="{28A0092B-C50C-407E-A947-70E740481C1C}">
                <a14:useLocalDpi xmlns:a14="http://schemas.microsoft.com/office/drawing/2010/main" val="0"/>
              </a:ext>
            </a:extLst>
          </a:blip>
          <a:srcRect t="1345" r="368" b="1544"/>
          <a:stretch/>
        </p:blipFill>
        <p:spPr>
          <a:xfrm>
            <a:off x="-7142" y="914400"/>
            <a:ext cx="9686858" cy="3870252"/>
          </a:xfrm>
        </p:spPr>
      </p:pic>
      <mc:AlternateContent xmlns:mc="http://schemas.openxmlformats.org/markup-compatibility/2006" xmlns:p14="http://schemas.microsoft.com/office/powerpoint/2010/main">
        <mc:Choice Requires="p14">
          <p:contentPart p14:bwMode="auto" r:id="rId11">
            <p14:nvContentPartPr>
              <p14:cNvPr id="32" name="Ink 31">
                <a:extLst>
                  <a:ext uri="{FF2B5EF4-FFF2-40B4-BE49-F238E27FC236}">
                    <a16:creationId xmlns:a16="http://schemas.microsoft.com/office/drawing/2014/main" id="{C65D9893-CB74-7049-AD13-B9C9621614D3}"/>
                  </a:ext>
                </a:extLst>
              </p14:cNvPr>
              <p14:cNvContentPartPr/>
              <p14:nvPr/>
            </p14:nvContentPartPr>
            <p14:xfrm>
              <a:off x="3966358" y="4057438"/>
              <a:ext cx="15840" cy="333360"/>
            </p14:xfrm>
          </p:contentPart>
        </mc:Choice>
        <mc:Fallback xmlns="">
          <p:pic>
            <p:nvPicPr>
              <p:cNvPr id="32" name="Ink 31">
                <a:extLst>
                  <a:ext uri="{FF2B5EF4-FFF2-40B4-BE49-F238E27FC236}">
                    <a16:creationId xmlns:a16="http://schemas.microsoft.com/office/drawing/2014/main" id="{C65D9893-CB74-7049-AD13-B9C9621614D3}"/>
                  </a:ext>
                </a:extLst>
              </p:cNvPr>
              <p:cNvPicPr/>
              <p:nvPr/>
            </p:nvPicPr>
            <p:blipFill>
              <a:blip r:embed="rId12"/>
              <a:stretch>
                <a:fillRect/>
              </a:stretch>
            </p:blipFill>
            <p:spPr>
              <a:xfrm>
                <a:off x="3912358" y="3949438"/>
                <a:ext cx="12348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Ink 32">
                <a:extLst>
                  <a:ext uri="{FF2B5EF4-FFF2-40B4-BE49-F238E27FC236}">
                    <a16:creationId xmlns:a16="http://schemas.microsoft.com/office/drawing/2014/main" id="{9D655BA4-3878-524A-A347-B91699F71CA5}"/>
                  </a:ext>
                </a:extLst>
              </p14:cNvPr>
              <p14:cNvContentPartPr/>
              <p14:nvPr/>
            </p14:nvContentPartPr>
            <p14:xfrm>
              <a:off x="5994958" y="4073278"/>
              <a:ext cx="360" cy="360"/>
            </p14:xfrm>
          </p:contentPart>
        </mc:Choice>
        <mc:Fallback xmlns="">
          <p:pic>
            <p:nvPicPr>
              <p:cNvPr id="33" name="Ink 32">
                <a:extLst>
                  <a:ext uri="{FF2B5EF4-FFF2-40B4-BE49-F238E27FC236}">
                    <a16:creationId xmlns:a16="http://schemas.microsoft.com/office/drawing/2014/main" id="{9D655BA4-3878-524A-A347-B91699F71CA5}"/>
                  </a:ext>
                </a:extLst>
              </p:cNvPr>
              <p:cNvPicPr/>
              <p:nvPr/>
            </p:nvPicPr>
            <p:blipFill>
              <a:blip r:embed="rId14"/>
              <a:stretch>
                <a:fillRect/>
              </a:stretch>
            </p:blipFill>
            <p:spPr>
              <a:xfrm>
                <a:off x="5940958" y="396527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5B673271-88AF-3E41-A1E0-F0D31418730E}"/>
                  </a:ext>
                </a:extLst>
              </p14:cNvPr>
              <p14:cNvContentPartPr/>
              <p14:nvPr/>
            </p14:nvContentPartPr>
            <p14:xfrm>
              <a:off x="7181158" y="4049518"/>
              <a:ext cx="19440" cy="124560"/>
            </p14:xfrm>
          </p:contentPart>
        </mc:Choice>
        <mc:Fallback xmlns="">
          <p:pic>
            <p:nvPicPr>
              <p:cNvPr id="34" name="Ink 33">
                <a:extLst>
                  <a:ext uri="{FF2B5EF4-FFF2-40B4-BE49-F238E27FC236}">
                    <a16:creationId xmlns:a16="http://schemas.microsoft.com/office/drawing/2014/main" id="{5B673271-88AF-3E41-A1E0-F0D31418730E}"/>
                  </a:ext>
                </a:extLst>
              </p:cNvPr>
              <p:cNvPicPr/>
              <p:nvPr/>
            </p:nvPicPr>
            <p:blipFill>
              <a:blip r:embed="rId16"/>
              <a:stretch>
                <a:fillRect/>
              </a:stretch>
            </p:blipFill>
            <p:spPr>
              <a:xfrm>
                <a:off x="7128140" y="3941518"/>
                <a:ext cx="125123"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Ink 2">
                <a:extLst>
                  <a:ext uri="{FF2B5EF4-FFF2-40B4-BE49-F238E27FC236}">
                    <a16:creationId xmlns:a16="http://schemas.microsoft.com/office/drawing/2014/main" id="{F62C1712-6F4B-0347-B62C-B79A96BB6258}"/>
                  </a:ext>
                </a:extLst>
              </p14:cNvPr>
              <p14:cNvContentPartPr/>
              <p14:nvPr/>
            </p14:nvContentPartPr>
            <p14:xfrm>
              <a:off x="3323976" y="4071264"/>
              <a:ext cx="360" cy="360"/>
            </p14:xfrm>
          </p:contentPart>
        </mc:Choice>
        <mc:Fallback xmlns="">
          <p:pic>
            <p:nvPicPr>
              <p:cNvPr id="3" name="Ink 2">
                <a:extLst>
                  <a:ext uri="{FF2B5EF4-FFF2-40B4-BE49-F238E27FC236}">
                    <a16:creationId xmlns:a16="http://schemas.microsoft.com/office/drawing/2014/main" id="{F62C1712-6F4B-0347-B62C-B79A96BB6258}"/>
                  </a:ext>
                </a:extLst>
              </p:cNvPr>
              <p:cNvPicPr/>
              <p:nvPr/>
            </p:nvPicPr>
            <p:blipFill>
              <a:blip r:embed="rId18"/>
              <a:stretch>
                <a:fillRect/>
              </a:stretch>
            </p:blipFill>
            <p:spPr>
              <a:xfrm>
                <a:off x="3269976" y="3963264"/>
                <a:ext cx="108000" cy="216000"/>
              </a:xfrm>
              <a:prstGeom prst="rect">
                <a:avLst/>
              </a:prstGeom>
            </p:spPr>
          </p:pic>
        </mc:Fallback>
      </mc:AlternateContent>
    </p:spTree>
    <p:extLst>
      <p:ext uri="{BB962C8B-B14F-4D97-AF65-F5344CB8AC3E}">
        <p14:creationId xmlns:p14="http://schemas.microsoft.com/office/powerpoint/2010/main" val="248363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BBB2-E8A0-48B4-AB77-B2D7C130039E}"/>
              </a:ext>
            </a:extLst>
          </p:cNvPr>
          <p:cNvSpPr>
            <a:spLocks noGrp="1"/>
          </p:cNvSpPr>
          <p:nvPr>
            <p:ph type="title"/>
          </p:nvPr>
        </p:nvSpPr>
        <p:spPr/>
        <p:txBody>
          <a:bodyPr/>
          <a:lstStyle/>
          <a:p>
            <a:r>
              <a:rPr lang="en-US">
                <a:cs typeface="Calibri Light"/>
              </a:rPr>
              <a:t>Presentation Outline</a:t>
            </a:r>
            <a:endParaRPr lang="en-US"/>
          </a:p>
        </p:txBody>
      </p:sp>
      <p:sp>
        <p:nvSpPr>
          <p:cNvPr id="4" name="Content Placeholder 3">
            <a:extLst>
              <a:ext uri="{FF2B5EF4-FFF2-40B4-BE49-F238E27FC236}">
                <a16:creationId xmlns:a16="http://schemas.microsoft.com/office/drawing/2014/main" id="{28A42D72-43ED-4767-B82B-4FB7E1F8C203}"/>
              </a:ext>
            </a:extLst>
          </p:cNvPr>
          <p:cNvSpPr>
            <a:spLocks noGrp="1"/>
          </p:cNvSpPr>
          <p:nvPr>
            <p:ph sz="half" idx="1"/>
          </p:nvPr>
        </p:nvSpPr>
        <p:spPr>
          <a:xfrm>
            <a:off x="838200" y="1825625"/>
            <a:ext cx="5181600" cy="4282567"/>
          </a:xfrm>
        </p:spPr>
        <p:txBody>
          <a:bodyPr vert="horz" lIns="91440" tIns="45720" rIns="91440" bIns="45720" rtlCol="0" anchor="t">
            <a:normAutofit lnSpcReduction="10000"/>
          </a:bodyPr>
          <a:lstStyle/>
          <a:p>
            <a:r>
              <a:rPr lang="en-US">
                <a:cs typeface="Calibri"/>
              </a:rPr>
              <a:t>Contextual information about the Harry Potter Universe</a:t>
            </a:r>
          </a:p>
          <a:p>
            <a:r>
              <a:rPr lang="en-US">
                <a:cs typeface="Calibri"/>
              </a:rPr>
              <a:t>Why this topic of study?</a:t>
            </a:r>
          </a:p>
          <a:p>
            <a:r>
              <a:rPr lang="en-US">
                <a:cs typeface="Calibri"/>
              </a:rPr>
              <a:t>Research Methodology</a:t>
            </a:r>
          </a:p>
          <a:p>
            <a:r>
              <a:rPr lang="en-US">
                <a:cs typeface="Calibri"/>
              </a:rPr>
              <a:t>Survey Conclusions</a:t>
            </a:r>
          </a:p>
          <a:p>
            <a:r>
              <a:rPr lang="en-US">
                <a:cs typeface="Calibri"/>
              </a:rPr>
              <a:t>Unintended Conclusions</a:t>
            </a:r>
          </a:p>
          <a:p>
            <a:r>
              <a:rPr lang="en-US">
                <a:cs typeface="Calibri"/>
              </a:rPr>
              <a:t>Unintended Consequences</a:t>
            </a:r>
          </a:p>
          <a:p>
            <a:r>
              <a:rPr lang="en-US">
                <a:cs typeface="Calibri"/>
              </a:rPr>
              <a:t>Other Lessons Learned</a:t>
            </a:r>
          </a:p>
          <a:p>
            <a:r>
              <a:rPr lang="en-US">
                <a:cs typeface="Calibri"/>
              </a:rPr>
              <a:t>Questions</a:t>
            </a:r>
          </a:p>
        </p:txBody>
      </p:sp>
      <p:pic>
        <p:nvPicPr>
          <p:cNvPr id="14" name="Picture 14" descr="A picture containing calendar&#10;&#10;Description automatically generated">
            <a:extLst>
              <a:ext uri="{FF2B5EF4-FFF2-40B4-BE49-F238E27FC236}">
                <a16:creationId xmlns:a16="http://schemas.microsoft.com/office/drawing/2014/main" id="{2E035180-0A4B-45CB-BDF9-A70B6D0526E0}"/>
              </a:ext>
            </a:extLst>
          </p:cNvPr>
          <p:cNvPicPr>
            <a:picLocks noGrp="1" noChangeAspect="1"/>
          </p:cNvPicPr>
          <p:nvPr>
            <p:ph sz="half" idx="2"/>
          </p:nvPr>
        </p:nvPicPr>
        <p:blipFill>
          <a:blip r:embed="rId3"/>
          <a:stretch>
            <a:fillRect/>
          </a:stretch>
        </p:blipFill>
        <p:spPr>
          <a:xfrm>
            <a:off x="6328539" y="632305"/>
            <a:ext cx="5616544" cy="5602168"/>
          </a:xfrm>
        </p:spPr>
      </p:pic>
      <p:sp>
        <p:nvSpPr>
          <p:cNvPr id="5" name="TextBox 4">
            <a:extLst>
              <a:ext uri="{FF2B5EF4-FFF2-40B4-BE49-F238E27FC236}">
                <a16:creationId xmlns:a16="http://schemas.microsoft.com/office/drawing/2014/main" id="{168C3D2B-C8E3-2444-A1F8-784688E0E455}"/>
              </a:ext>
            </a:extLst>
          </p:cNvPr>
          <p:cNvSpPr txBox="1"/>
          <p:nvPr/>
        </p:nvSpPr>
        <p:spPr>
          <a:xfrm>
            <a:off x="-45362" y="6505060"/>
            <a:ext cx="12286129" cy="2215991"/>
          </a:xfrm>
          <a:prstGeom prst="rect">
            <a:avLst/>
          </a:prstGeom>
          <a:noFill/>
        </p:spPr>
        <p:txBody>
          <a:bodyPr wrap="square" lIns="91440" tIns="45720" rIns="91440" bIns="45720" rtlCol="0" anchor="t">
            <a:spAutoFit/>
          </a:bodyPr>
          <a:lstStyle/>
          <a:p>
            <a:r>
              <a:rPr lang="en-US" sz="1000">
                <a:solidFill>
                  <a:schemeClr val="bg2">
                    <a:lumMod val="25000"/>
                  </a:schemeClr>
                </a:solidFill>
              </a:rPr>
              <a:t>Image source: </a:t>
            </a:r>
            <a:r>
              <a:rPr lang="en-US" sz="1000" i="1">
                <a:ea typeface="+mn-lt"/>
                <a:cs typeface="+mn-lt"/>
              </a:rPr>
              <a:t>Mike Hinson / BuzzFeed </a:t>
            </a:r>
            <a:r>
              <a:rPr lang="en-US" sz="1000">
                <a:ea typeface="+mn-lt"/>
                <a:cs typeface="+mn-lt"/>
                <a:hlinkClick r:id="rId4"/>
              </a:rPr>
              <a:t>https://www.buzzfeed.com/lorynbrantz/15-of-the-best-harry-potter-comics-ever-made</a:t>
            </a:r>
            <a:endParaRPr lang="en-US" sz="1000">
              <a:cs typeface="Calibri"/>
            </a:endParaRPr>
          </a:p>
          <a:p>
            <a:endParaRPr lang="en-US" sz="1000">
              <a:cs typeface="Calibri"/>
            </a:endParaRPr>
          </a:p>
          <a:p>
            <a:endParaRPr lang="en-US"/>
          </a:p>
          <a:p>
            <a:endParaRPr lang="en-US"/>
          </a:p>
          <a:p>
            <a:endParaRPr lang="en-US"/>
          </a:p>
          <a:p>
            <a:endParaRPr lang="en-US">
              <a:cs typeface="Calibri" panose="020F0502020204030204"/>
            </a:endParaRPr>
          </a:p>
          <a:p>
            <a:br>
              <a:rPr lang="en-US"/>
            </a:br>
            <a:endParaRPr lang="en-US"/>
          </a:p>
          <a:p>
            <a:endParaRPr lang="en-US" sz="1000">
              <a:solidFill>
                <a:schemeClr val="bg2">
                  <a:lumMod val="25000"/>
                </a:schemeClr>
              </a:solidFill>
              <a:cs typeface="Calibri"/>
            </a:endParaRPr>
          </a:p>
        </p:txBody>
      </p:sp>
    </p:spTree>
    <p:extLst>
      <p:ext uri="{BB962C8B-B14F-4D97-AF65-F5344CB8AC3E}">
        <p14:creationId xmlns:p14="http://schemas.microsoft.com/office/powerpoint/2010/main" val="325261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B2F96F31-4CD6-4A48-9AC4-FEE9DDA172FA}"/>
              </a:ext>
            </a:extLst>
          </p:cNvPr>
          <p:cNvSpPr txBox="1">
            <a:spLocks/>
          </p:cNvSpPr>
          <p:nvPr/>
        </p:nvSpPr>
        <p:spPr>
          <a:xfrm>
            <a:off x="271462" y="1325563"/>
            <a:ext cx="6386513"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Highest percentage of a single trait</a:t>
            </a:r>
          </a:p>
          <a:p>
            <a:r>
              <a:rPr lang="en-US"/>
              <a:t>Fewest number of traits</a:t>
            </a:r>
          </a:p>
        </p:txBody>
      </p:sp>
      <p:sp>
        <p:nvSpPr>
          <p:cNvPr id="24" name="Title 1">
            <a:extLst>
              <a:ext uri="{FF2B5EF4-FFF2-40B4-BE49-F238E27FC236}">
                <a16:creationId xmlns:a16="http://schemas.microsoft.com/office/drawing/2014/main" id="{74C918FB-9E4D-0041-B086-52466D1EC026}"/>
              </a:ext>
            </a:extLst>
          </p:cNvPr>
          <p:cNvSpPr txBox="1">
            <a:spLocks/>
          </p:cNvSpPr>
          <p:nvPr/>
        </p:nvSpPr>
        <p:spPr>
          <a:xfrm>
            <a:off x="714375" y="0"/>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Unintended Conclusions: Keywords</a:t>
            </a:r>
          </a:p>
        </p:txBody>
      </p:sp>
      <p:pic>
        <p:nvPicPr>
          <p:cNvPr id="5" name="Picture 4" descr="A close up of a measure&#10;&#10;Description automatically generated">
            <a:extLst>
              <a:ext uri="{FF2B5EF4-FFF2-40B4-BE49-F238E27FC236}">
                <a16:creationId xmlns:a16="http://schemas.microsoft.com/office/drawing/2014/main" id="{50AE5933-2E8C-B245-9625-FE9CF3756788}"/>
              </a:ext>
            </a:extLst>
          </p:cNvPr>
          <p:cNvPicPr>
            <a:picLocks noChangeAspect="1"/>
          </p:cNvPicPr>
          <p:nvPr/>
        </p:nvPicPr>
        <p:blipFill rotWithShape="1">
          <a:blip r:embed="rId3">
            <a:extLst>
              <a:ext uri="{28A0092B-C50C-407E-A947-70E740481C1C}">
                <a14:useLocalDpi xmlns:a14="http://schemas.microsoft.com/office/drawing/2010/main" val="0"/>
              </a:ext>
            </a:extLst>
          </a:blip>
          <a:srcRect l="633" t="1477" r="675" b="1477"/>
          <a:stretch/>
        </p:blipFill>
        <p:spPr>
          <a:xfrm>
            <a:off x="140495" y="3075386"/>
            <a:ext cx="9015412" cy="3633941"/>
          </a:xfrm>
          <a:prstGeom prst="rect">
            <a:avLst/>
          </a:prstGeom>
        </p:spPr>
      </p:pic>
      <p:pic>
        <p:nvPicPr>
          <p:cNvPr id="13" name="Picture 12" descr="Text&#10;&#10;Description automatically generated">
            <a:extLst>
              <a:ext uri="{FF2B5EF4-FFF2-40B4-BE49-F238E27FC236}">
                <a16:creationId xmlns:a16="http://schemas.microsoft.com/office/drawing/2014/main" id="{330BE2AA-8DF4-BD4A-A9A6-65F43C02D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7497" y="1191266"/>
            <a:ext cx="4844008" cy="3704663"/>
          </a:xfrm>
          <a:prstGeom prst="rect">
            <a:avLst/>
          </a:prstGeom>
        </p:spPr>
      </p:pic>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1463BD93-83B5-B841-AD62-6F0C2CD4A426}"/>
                  </a:ext>
                </a:extLst>
              </p14:cNvPr>
              <p14:cNvContentPartPr/>
              <p14:nvPr/>
            </p14:nvContentPartPr>
            <p14:xfrm>
              <a:off x="9376762" y="4972590"/>
              <a:ext cx="986040" cy="695160"/>
            </p14:xfrm>
          </p:contentPart>
        </mc:Choice>
        <mc:Fallback xmlns="">
          <p:pic>
            <p:nvPicPr>
              <p:cNvPr id="14" name="Ink 13">
                <a:extLst>
                  <a:ext uri="{FF2B5EF4-FFF2-40B4-BE49-F238E27FC236}">
                    <a16:creationId xmlns:a16="http://schemas.microsoft.com/office/drawing/2014/main" id="{1463BD93-83B5-B841-AD62-6F0C2CD4A426}"/>
                  </a:ext>
                </a:extLst>
              </p:cNvPr>
              <p:cNvPicPr/>
              <p:nvPr/>
            </p:nvPicPr>
            <p:blipFill>
              <a:blip r:embed="rId6"/>
              <a:stretch>
                <a:fillRect/>
              </a:stretch>
            </p:blipFill>
            <p:spPr>
              <a:xfrm>
                <a:off x="9367762" y="4963590"/>
                <a:ext cx="1003680" cy="712800"/>
              </a:xfrm>
              <a:prstGeom prst="rect">
                <a:avLst/>
              </a:prstGeom>
            </p:spPr>
          </p:pic>
        </mc:Fallback>
      </mc:AlternateContent>
      <p:grpSp>
        <p:nvGrpSpPr>
          <p:cNvPr id="25" name="Group 24">
            <a:extLst>
              <a:ext uri="{FF2B5EF4-FFF2-40B4-BE49-F238E27FC236}">
                <a16:creationId xmlns:a16="http://schemas.microsoft.com/office/drawing/2014/main" id="{9294DDB3-88B8-5A4B-A7B5-F746358947B3}"/>
              </a:ext>
            </a:extLst>
          </p:cNvPr>
          <p:cNvGrpSpPr/>
          <p:nvPr/>
        </p:nvGrpSpPr>
        <p:grpSpPr>
          <a:xfrm>
            <a:off x="10222762" y="4963230"/>
            <a:ext cx="252360" cy="223200"/>
            <a:chOff x="10222762" y="4963230"/>
            <a:chExt cx="252360" cy="223200"/>
          </a:xfrm>
        </p:grpSpPr>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350E7338-E0D6-4143-BE3C-EB64A9571FD0}"/>
                    </a:ext>
                  </a:extLst>
                </p14:cNvPr>
                <p14:cNvContentPartPr/>
                <p14:nvPr/>
              </p14:nvContentPartPr>
              <p14:xfrm>
                <a:off x="10222762" y="4963230"/>
                <a:ext cx="50040" cy="223200"/>
              </p14:xfrm>
            </p:contentPart>
          </mc:Choice>
          <mc:Fallback xmlns="">
            <p:pic>
              <p:nvPicPr>
                <p:cNvPr id="22" name="Ink 21">
                  <a:extLst>
                    <a:ext uri="{FF2B5EF4-FFF2-40B4-BE49-F238E27FC236}">
                      <a16:creationId xmlns:a16="http://schemas.microsoft.com/office/drawing/2014/main" id="{350E7338-E0D6-4143-BE3C-EB64A9571FD0}"/>
                    </a:ext>
                  </a:extLst>
                </p:cNvPr>
                <p:cNvPicPr/>
                <p:nvPr/>
              </p:nvPicPr>
              <p:blipFill>
                <a:blip r:embed="rId8"/>
                <a:stretch>
                  <a:fillRect/>
                </a:stretch>
              </p:blipFill>
              <p:spPr>
                <a:xfrm>
                  <a:off x="10213762" y="4954230"/>
                  <a:ext cx="67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ECDDACF1-F52E-0F47-B623-D2396CC14717}"/>
                    </a:ext>
                  </a:extLst>
                </p14:cNvPr>
                <p14:cNvContentPartPr/>
                <p14:nvPr/>
              </p14:nvContentPartPr>
              <p14:xfrm>
                <a:off x="10292602" y="4971150"/>
                <a:ext cx="182520" cy="29520"/>
              </p14:xfrm>
            </p:contentPart>
          </mc:Choice>
          <mc:Fallback xmlns="">
            <p:pic>
              <p:nvPicPr>
                <p:cNvPr id="23" name="Ink 22">
                  <a:extLst>
                    <a:ext uri="{FF2B5EF4-FFF2-40B4-BE49-F238E27FC236}">
                      <a16:creationId xmlns:a16="http://schemas.microsoft.com/office/drawing/2014/main" id="{ECDDACF1-F52E-0F47-B623-D2396CC14717}"/>
                    </a:ext>
                  </a:extLst>
                </p:cNvPr>
                <p:cNvPicPr/>
                <p:nvPr/>
              </p:nvPicPr>
              <p:blipFill>
                <a:blip r:embed="rId10"/>
                <a:stretch>
                  <a:fillRect/>
                </a:stretch>
              </p:blipFill>
              <p:spPr>
                <a:xfrm>
                  <a:off x="10283620" y="4962150"/>
                  <a:ext cx="200125" cy="4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37C11A03-BC53-0149-B7F8-8C473BD35DF8}"/>
                  </a:ext>
                </a:extLst>
              </p14:cNvPr>
              <p14:cNvContentPartPr/>
              <p14:nvPr/>
            </p14:nvContentPartPr>
            <p14:xfrm>
              <a:off x="180598" y="3418482"/>
              <a:ext cx="262440" cy="28080"/>
            </p14:xfrm>
          </p:contentPart>
        </mc:Choice>
        <mc:Fallback xmlns="">
          <p:pic>
            <p:nvPicPr>
              <p:cNvPr id="29" name="Ink 28">
                <a:extLst>
                  <a:ext uri="{FF2B5EF4-FFF2-40B4-BE49-F238E27FC236}">
                    <a16:creationId xmlns:a16="http://schemas.microsoft.com/office/drawing/2014/main" id="{37C11A03-BC53-0149-B7F8-8C473BD35DF8}"/>
                  </a:ext>
                </a:extLst>
              </p:cNvPr>
              <p:cNvPicPr/>
              <p:nvPr/>
            </p:nvPicPr>
            <p:blipFill>
              <a:blip r:embed="rId12"/>
              <a:stretch>
                <a:fillRect/>
              </a:stretch>
            </p:blipFill>
            <p:spPr>
              <a:xfrm>
                <a:off x="126524" y="3310482"/>
                <a:ext cx="370228"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728691FA-CBB9-AB4A-9B9C-0F7BAA50434D}"/>
                  </a:ext>
                </a:extLst>
              </p14:cNvPr>
              <p14:cNvContentPartPr/>
              <p14:nvPr/>
            </p14:nvContentPartPr>
            <p14:xfrm>
              <a:off x="929209" y="6133222"/>
              <a:ext cx="12960" cy="245880"/>
            </p14:xfrm>
          </p:contentPart>
        </mc:Choice>
        <mc:Fallback xmlns="">
          <p:pic>
            <p:nvPicPr>
              <p:cNvPr id="32" name="Ink 31">
                <a:extLst>
                  <a:ext uri="{FF2B5EF4-FFF2-40B4-BE49-F238E27FC236}">
                    <a16:creationId xmlns:a16="http://schemas.microsoft.com/office/drawing/2014/main" id="{728691FA-CBB9-AB4A-9B9C-0F7BAA50434D}"/>
                  </a:ext>
                </a:extLst>
              </p:cNvPr>
              <p:cNvPicPr/>
              <p:nvPr/>
            </p:nvPicPr>
            <p:blipFill>
              <a:blip r:embed="rId14"/>
              <a:stretch>
                <a:fillRect/>
              </a:stretch>
            </p:blipFill>
            <p:spPr>
              <a:xfrm>
                <a:off x="875209" y="6025222"/>
                <a:ext cx="120600" cy="461520"/>
              </a:xfrm>
              <a:prstGeom prst="rect">
                <a:avLst/>
              </a:prstGeom>
            </p:spPr>
          </p:pic>
        </mc:Fallback>
      </mc:AlternateContent>
    </p:spTree>
    <p:extLst>
      <p:ext uri="{BB962C8B-B14F-4D97-AF65-F5344CB8AC3E}">
        <p14:creationId xmlns:p14="http://schemas.microsoft.com/office/powerpoint/2010/main" val="1503013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B2F96F31-4CD6-4A48-9AC4-FEE9DDA172FA}"/>
              </a:ext>
            </a:extLst>
          </p:cNvPr>
          <p:cNvSpPr txBox="1">
            <a:spLocks/>
          </p:cNvSpPr>
          <p:nvPr/>
        </p:nvSpPr>
        <p:spPr>
          <a:xfrm>
            <a:off x="3880571" y="1887537"/>
            <a:ext cx="8311429" cy="1123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Have leader as the second most prevalent trait</a:t>
            </a:r>
          </a:p>
          <a:p>
            <a:pPr lvl="1"/>
            <a:r>
              <a:rPr lang="en-US"/>
              <a:t>(Leader does not mean manager)</a:t>
            </a:r>
          </a:p>
        </p:txBody>
      </p:sp>
      <p:sp>
        <p:nvSpPr>
          <p:cNvPr id="24" name="Title 1">
            <a:extLst>
              <a:ext uri="{FF2B5EF4-FFF2-40B4-BE49-F238E27FC236}">
                <a16:creationId xmlns:a16="http://schemas.microsoft.com/office/drawing/2014/main" id="{74C918FB-9E4D-0041-B086-52466D1EC026}"/>
              </a:ext>
            </a:extLst>
          </p:cNvPr>
          <p:cNvSpPr txBox="1">
            <a:spLocks/>
          </p:cNvSpPr>
          <p:nvPr/>
        </p:nvSpPr>
        <p:spPr>
          <a:xfrm>
            <a:off x="714375" y="0"/>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Unintended Conclusions: Keywords</a:t>
            </a:r>
          </a:p>
        </p:txBody>
      </p:sp>
      <p:pic>
        <p:nvPicPr>
          <p:cNvPr id="5" name="Picture 4" descr="A close up of measure&#10;&#10;Description automatically generated">
            <a:extLst>
              <a:ext uri="{FF2B5EF4-FFF2-40B4-BE49-F238E27FC236}">
                <a16:creationId xmlns:a16="http://schemas.microsoft.com/office/drawing/2014/main" id="{752992D7-A678-C54B-BABE-5194D3D19744}"/>
              </a:ext>
            </a:extLst>
          </p:cNvPr>
          <p:cNvPicPr>
            <a:picLocks noChangeAspect="1"/>
          </p:cNvPicPr>
          <p:nvPr/>
        </p:nvPicPr>
        <p:blipFill rotWithShape="1">
          <a:blip r:embed="rId3">
            <a:extLst>
              <a:ext uri="{28A0092B-C50C-407E-A947-70E740481C1C}">
                <a14:useLocalDpi xmlns:a14="http://schemas.microsoft.com/office/drawing/2010/main" val="0"/>
              </a:ext>
            </a:extLst>
          </a:blip>
          <a:srcRect l="527" t="1379" r="452" b="470"/>
          <a:stretch/>
        </p:blipFill>
        <p:spPr>
          <a:xfrm>
            <a:off x="2948599" y="3297140"/>
            <a:ext cx="9243401" cy="3560860"/>
          </a:xfrm>
          <a:prstGeom prst="rect">
            <a:avLst/>
          </a:prstGeom>
        </p:spPr>
      </p:pic>
      <p:pic>
        <p:nvPicPr>
          <p:cNvPr id="10" name="Picture 9" descr="Text&#10;&#10;Description automatically generated">
            <a:extLst>
              <a:ext uri="{FF2B5EF4-FFF2-40B4-BE49-F238E27FC236}">
                <a16:creationId xmlns:a16="http://schemas.microsoft.com/office/drawing/2014/main" id="{0DAF99BB-348A-D047-9E37-3751E898FB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66860"/>
            <a:ext cx="3078271" cy="3078271"/>
          </a:xfrm>
          <a:prstGeom prst="rect">
            <a:avLst/>
          </a:prstGeom>
        </p:spPr>
      </p:pic>
      <p:grpSp>
        <p:nvGrpSpPr>
          <p:cNvPr id="46" name="Group 45">
            <a:extLst>
              <a:ext uri="{FF2B5EF4-FFF2-40B4-BE49-F238E27FC236}">
                <a16:creationId xmlns:a16="http://schemas.microsoft.com/office/drawing/2014/main" id="{82E02799-3ABC-8E47-9227-58E8AFD3F7EE}"/>
              </a:ext>
            </a:extLst>
          </p:cNvPr>
          <p:cNvGrpSpPr/>
          <p:nvPr/>
        </p:nvGrpSpPr>
        <p:grpSpPr>
          <a:xfrm>
            <a:off x="1409022" y="4286251"/>
            <a:ext cx="1290888" cy="531337"/>
            <a:chOff x="1509034" y="4214813"/>
            <a:chExt cx="1290888" cy="531337"/>
          </a:xfrm>
        </p:grpSpPr>
        <p:grpSp>
          <p:nvGrpSpPr>
            <p:cNvPr id="25" name="Group 24">
              <a:extLst>
                <a:ext uri="{FF2B5EF4-FFF2-40B4-BE49-F238E27FC236}">
                  <a16:creationId xmlns:a16="http://schemas.microsoft.com/office/drawing/2014/main" id="{01F5E547-CE9B-1843-8801-332063B83E73}"/>
                </a:ext>
              </a:extLst>
            </p:cNvPr>
            <p:cNvGrpSpPr/>
            <p:nvPr/>
          </p:nvGrpSpPr>
          <p:grpSpPr>
            <a:xfrm>
              <a:off x="1509034" y="4214813"/>
              <a:ext cx="262080" cy="182520"/>
              <a:chOff x="1824322" y="4293270"/>
              <a:chExt cx="262080" cy="182520"/>
            </a:xfrm>
          </p:grpSpPr>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38BFF567-14B1-7A48-A80B-4EC9BC7BC91E}"/>
                      </a:ext>
                    </a:extLst>
                  </p14:cNvPr>
                  <p14:cNvContentPartPr/>
                  <p14:nvPr/>
                </p14:nvContentPartPr>
                <p14:xfrm>
                  <a:off x="1824322" y="4293270"/>
                  <a:ext cx="134280" cy="182520"/>
                </p14:xfrm>
              </p:contentPart>
            </mc:Choice>
            <mc:Fallback xmlns="">
              <p:pic>
                <p:nvPicPr>
                  <p:cNvPr id="16" name="Ink 15">
                    <a:extLst>
                      <a:ext uri="{FF2B5EF4-FFF2-40B4-BE49-F238E27FC236}">
                        <a16:creationId xmlns:a16="http://schemas.microsoft.com/office/drawing/2014/main" id="{38BFF567-14B1-7A48-A80B-4EC9BC7BC91E}"/>
                      </a:ext>
                    </a:extLst>
                  </p:cNvPr>
                  <p:cNvPicPr/>
                  <p:nvPr/>
                </p:nvPicPr>
                <p:blipFill>
                  <a:blip r:embed="rId6"/>
                  <a:stretch>
                    <a:fillRect/>
                  </a:stretch>
                </p:blipFill>
                <p:spPr>
                  <a:xfrm>
                    <a:off x="1815346" y="4284288"/>
                    <a:ext cx="151873" cy="20012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Ink 22">
                    <a:extLst>
                      <a:ext uri="{FF2B5EF4-FFF2-40B4-BE49-F238E27FC236}">
                        <a16:creationId xmlns:a16="http://schemas.microsoft.com/office/drawing/2014/main" id="{2000419F-AAFE-954F-BE7D-53AD86AEDA37}"/>
                      </a:ext>
                    </a:extLst>
                  </p14:cNvPr>
                  <p14:cNvContentPartPr/>
                  <p14:nvPr/>
                </p14:nvContentPartPr>
                <p14:xfrm>
                  <a:off x="1970122" y="4328550"/>
                  <a:ext cx="116280" cy="133920"/>
                </p14:xfrm>
              </p:contentPart>
            </mc:Choice>
            <mc:Fallback xmlns="">
              <p:pic>
                <p:nvPicPr>
                  <p:cNvPr id="23" name="Ink 22">
                    <a:extLst>
                      <a:ext uri="{FF2B5EF4-FFF2-40B4-BE49-F238E27FC236}">
                        <a16:creationId xmlns:a16="http://schemas.microsoft.com/office/drawing/2014/main" id="{2000419F-AAFE-954F-BE7D-53AD86AEDA37}"/>
                      </a:ext>
                    </a:extLst>
                  </p:cNvPr>
                  <p:cNvPicPr/>
                  <p:nvPr/>
                </p:nvPicPr>
                <p:blipFill>
                  <a:blip r:embed="rId8"/>
                  <a:stretch>
                    <a:fillRect/>
                  </a:stretch>
                </p:blipFill>
                <p:spPr>
                  <a:xfrm>
                    <a:off x="1961122" y="4319550"/>
                    <a:ext cx="133920" cy="15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45" name="Ink 44">
                  <a:extLst>
                    <a:ext uri="{FF2B5EF4-FFF2-40B4-BE49-F238E27FC236}">
                      <a16:creationId xmlns:a16="http://schemas.microsoft.com/office/drawing/2014/main" id="{CA2BD56F-5F29-3340-822F-3AF86F70E828}"/>
                    </a:ext>
                  </a:extLst>
                </p14:cNvPr>
                <p14:cNvContentPartPr/>
                <p14:nvPr/>
              </p14:nvContentPartPr>
              <p14:xfrm>
                <a:off x="1641442" y="4361310"/>
                <a:ext cx="1158480" cy="384840"/>
              </p14:xfrm>
            </p:contentPart>
          </mc:Choice>
          <mc:Fallback xmlns="">
            <p:pic>
              <p:nvPicPr>
                <p:cNvPr id="45" name="Ink 44">
                  <a:extLst>
                    <a:ext uri="{FF2B5EF4-FFF2-40B4-BE49-F238E27FC236}">
                      <a16:creationId xmlns:a16="http://schemas.microsoft.com/office/drawing/2014/main" id="{CA2BD56F-5F29-3340-822F-3AF86F70E828}"/>
                    </a:ext>
                  </a:extLst>
                </p:cNvPr>
                <p:cNvPicPr/>
                <p:nvPr/>
              </p:nvPicPr>
              <p:blipFill>
                <a:blip r:embed="rId10"/>
                <a:stretch>
                  <a:fillRect/>
                </a:stretch>
              </p:blipFill>
              <p:spPr>
                <a:xfrm>
                  <a:off x="1632442" y="4352310"/>
                  <a:ext cx="1176120" cy="40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59" name="Ink 58">
                <a:extLst>
                  <a:ext uri="{FF2B5EF4-FFF2-40B4-BE49-F238E27FC236}">
                    <a16:creationId xmlns:a16="http://schemas.microsoft.com/office/drawing/2014/main" id="{773A4623-DC8C-FB45-95DF-70B2B342F111}"/>
                  </a:ext>
                </a:extLst>
              </p14:cNvPr>
              <p14:cNvContentPartPr/>
              <p14:nvPr/>
            </p14:nvContentPartPr>
            <p14:xfrm>
              <a:off x="8633112" y="6284442"/>
              <a:ext cx="360" cy="115200"/>
            </p14:xfrm>
          </p:contentPart>
        </mc:Choice>
        <mc:Fallback xmlns="">
          <p:pic>
            <p:nvPicPr>
              <p:cNvPr id="59" name="Ink 58">
                <a:extLst>
                  <a:ext uri="{FF2B5EF4-FFF2-40B4-BE49-F238E27FC236}">
                    <a16:creationId xmlns:a16="http://schemas.microsoft.com/office/drawing/2014/main" id="{773A4623-DC8C-FB45-95DF-70B2B342F111}"/>
                  </a:ext>
                </a:extLst>
              </p:cNvPr>
              <p:cNvPicPr/>
              <p:nvPr/>
            </p:nvPicPr>
            <p:blipFill>
              <a:blip r:embed="rId12"/>
              <a:stretch>
                <a:fillRect/>
              </a:stretch>
            </p:blipFill>
            <p:spPr>
              <a:xfrm>
                <a:off x="8579112" y="6176442"/>
                <a:ext cx="108000" cy="330840"/>
              </a:xfrm>
              <a:prstGeom prst="rect">
                <a:avLst/>
              </a:prstGeom>
            </p:spPr>
          </p:pic>
        </mc:Fallback>
      </mc:AlternateContent>
    </p:spTree>
    <p:extLst>
      <p:ext uri="{BB962C8B-B14F-4D97-AF65-F5344CB8AC3E}">
        <p14:creationId xmlns:p14="http://schemas.microsoft.com/office/powerpoint/2010/main" val="448850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60B01AA9-B07F-FF44-A584-887AA98DABA1}"/>
              </a:ext>
            </a:extLst>
          </p:cNvPr>
          <p:cNvGrpSpPr/>
          <p:nvPr/>
        </p:nvGrpSpPr>
        <p:grpSpPr>
          <a:xfrm>
            <a:off x="1794305" y="29139"/>
            <a:ext cx="10397695" cy="6799722"/>
            <a:chOff x="897152" y="29139"/>
            <a:chExt cx="10397695" cy="6799722"/>
          </a:xfrm>
        </p:grpSpPr>
        <p:grpSp>
          <p:nvGrpSpPr>
            <p:cNvPr id="4" name="Group 3">
              <a:extLst>
                <a:ext uri="{FF2B5EF4-FFF2-40B4-BE49-F238E27FC236}">
                  <a16:creationId xmlns:a16="http://schemas.microsoft.com/office/drawing/2014/main" id="{E3D81758-813C-8E43-A7F9-7F406B79FA09}"/>
                </a:ext>
              </a:extLst>
            </p:cNvPr>
            <p:cNvGrpSpPr/>
            <p:nvPr/>
          </p:nvGrpSpPr>
          <p:grpSpPr>
            <a:xfrm>
              <a:off x="897152" y="29139"/>
              <a:ext cx="10397695" cy="6799722"/>
              <a:chOff x="1099022" y="29139"/>
              <a:chExt cx="10397695" cy="6799722"/>
            </a:xfrm>
          </p:grpSpPr>
          <p:pic>
            <p:nvPicPr>
              <p:cNvPr id="3" name="Picture 2" descr="A picture containing measure, pencil, sitting, lined&#10;&#10;Description automatically generated">
                <a:extLst>
                  <a:ext uri="{FF2B5EF4-FFF2-40B4-BE49-F238E27FC236}">
                    <a16:creationId xmlns:a16="http://schemas.microsoft.com/office/drawing/2014/main" id="{5867EBDF-74FB-1B4C-BDCF-E065CEB34ADD}"/>
                  </a:ext>
                </a:extLst>
              </p:cNvPr>
              <p:cNvPicPr>
                <a:picLocks noChangeAspect="1"/>
              </p:cNvPicPr>
              <p:nvPr/>
            </p:nvPicPr>
            <p:blipFill rotWithShape="1">
              <a:blip r:embed="rId3">
                <a:extLst>
                  <a:ext uri="{28A0092B-C50C-407E-A947-70E740481C1C}">
                    <a14:useLocalDpi xmlns:a14="http://schemas.microsoft.com/office/drawing/2010/main" val="0"/>
                  </a:ext>
                </a:extLst>
              </a:blip>
              <a:srcRect t="1696" r="50773" b="1994"/>
              <a:stretch/>
            </p:blipFill>
            <p:spPr>
              <a:xfrm>
                <a:off x="1099022" y="29139"/>
                <a:ext cx="10330978" cy="3399861"/>
              </a:xfrm>
              <a:prstGeom prst="rect">
                <a:avLst/>
              </a:prstGeom>
            </p:spPr>
          </p:pic>
          <p:pic>
            <p:nvPicPr>
              <p:cNvPr id="14" name="Picture 13" descr="A picture containing measure, pencil, sitting, lined&#10;&#10;Description automatically generated">
                <a:extLst>
                  <a:ext uri="{FF2B5EF4-FFF2-40B4-BE49-F238E27FC236}">
                    <a16:creationId xmlns:a16="http://schemas.microsoft.com/office/drawing/2014/main" id="{BBA6F6A7-3B9A-B44D-B1EE-75BEBD26BE2B}"/>
                  </a:ext>
                </a:extLst>
              </p:cNvPr>
              <p:cNvPicPr>
                <a:picLocks noChangeAspect="1"/>
              </p:cNvPicPr>
              <p:nvPr/>
            </p:nvPicPr>
            <p:blipFill rotWithShape="1">
              <a:blip r:embed="rId3">
                <a:extLst>
                  <a:ext uri="{28A0092B-C50C-407E-A947-70E740481C1C}">
                    <a14:useLocalDpi xmlns:a14="http://schemas.microsoft.com/office/drawing/2010/main" val="0"/>
                  </a:ext>
                </a:extLst>
              </a:blip>
              <a:srcRect l="49203" t="1696" r="3499" b="1994"/>
              <a:stretch/>
            </p:blipFill>
            <p:spPr>
              <a:xfrm>
                <a:off x="1570341" y="3428999"/>
                <a:ext cx="9926376" cy="3399861"/>
              </a:xfrm>
              <a:prstGeom prst="rect">
                <a:avLst/>
              </a:prstGeom>
            </p:spPr>
          </p:pic>
          <p:pic>
            <p:nvPicPr>
              <p:cNvPr id="15" name="Picture 14" descr="A picture containing measure, pencil, sitting, lined&#10;&#10;Description automatically generated">
                <a:extLst>
                  <a:ext uri="{FF2B5EF4-FFF2-40B4-BE49-F238E27FC236}">
                    <a16:creationId xmlns:a16="http://schemas.microsoft.com/office/drawing/2014/main" id="{E079F33F-FDF3-774E-A113-858AB3F26F85}"/>
                  </a:ext>
                </a:extLst>
              </p:cNvPr>
              <p:cNvPicPr>
                <a:picLocks noChangeAspect="1"/>
              </p:cNvPicPr>
              <p:nvPr/>
            </p:nvPicPr>
            <p:blipFill rotWithShape="1">
              <a:blip r:embed="rId3">
                <a:extLst>
                  <a:ext uri="{28A0092B-C50C-407E-A947-70E740481C1C}">
                    <a14:useLocalDpi xmlns:a14="http://schemas.microsoft.com/office/drawing/2010/main" val="0"/>
                  </a:ext>
                </a:extLst>
              </a:blip>
              <a:srcRect t="1696" r="97734" b="1994"/>
              <a:stretch/>
            </p:blipFill>
            <p:spPr>
              <a:xfrm>
                <a:off x="1099022" y="3429000"/>
                <a:ext cx="475488" cy="3399861"/>
              </a:xfrm>
              <a:prstGeom prst="rect">
                <a:avLst/>
              </a:prstGeom>
            </p:spPr>
          </p:pic>
        </p:gr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530BD57-BBDE-7148-8182-18D8D2E97136}"/>
                    </a:ext>
                  </a:extLst>
                </p14:cNvPr>
                <p14:cNvContentPartPr/>
                <p14:nvPr/>
              </p14:nvContentPartPr>
              <p14:xfrm>
                <a:off x="2018760" y="6089016"/>
                <a:ext cx="10440" cy="124200"/>
              </p14:xfrm>
            </p:contentPart>
          </mc:Choice>
          <mc:Fallback xmlns="">
            <p:pic>
              <p:nvPicPr>
                <p:cNvPr id="6" name="Ink 5">
                  <a:extLst>
                    <a:ext uri="{FF2B5EF4-FFF2-40B4-BE49-F238E27FC236}">
                      <a16:creationId xmlns:a16="http://schemas.microsoft.com/office/drawing/2014/main" id="{0530BD57-BBDE-7148-8182-18D8D2E97136}"/>
                    </a:ext>
                  </a:extLst>
                </p:cNvPr>
                <p:cNvPicPr/>
                <p:nvPr/>
              </p:nvPicPr>
              <p:blipFill>
                <a:blip r:embed="rId5"/>
                <a:stretch>
                  <a:fillRect/>
                </a:stretch>
              </p:blipFill>
              <p:spPr>
                <a:xfrm>
                  <a:off x="1964760" y="5981016"/>
                  <a:ext cx="1180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A543764-6CAE-2D40-A7A3-82E67D54464C}"/>
                    </a:ext>
                  </a:extLst>
                </p14:cNvPr>
                <p14:cNvContentPartPr/>
                <p14:nvPr/>
              </p14:nvContentPartPr>
              <p14:xfrm>
                <a:off x="2379480" y="6122856"/>
                <a:ext cx="360" cy="360"/>
              </p14:xfrm>
            </p:contentPart>
          </mc:Choice>
          <mc:Fallback xmlns="">
            <p:pic>
              <p:nvPicPr>
                <p:cNvPr id="7" name="Ink 6">
                  <a:extLst>
                    <a:ext uri="{FF2B5EF4-FFF2-40B4-BE49-F238E27FC236}">
                      <a16:creationId xmlns:a16="http://schemas.microsoft.com/office/drawing/2014/main" id="{8A543764-6CAE-2D40-A7A3-82E67D54464C}"/>
                    </a:ext>
                  </a:extLst>
                </p:cNvPr>
                <p:cNvPicPr/>
                <p:nvPr/>
              </p:nvPicPr>
              <p:blipFill>
                <a:blip r:embed="rId7"/>
                <a:stretch>
                  <a:fillRect/>
                </a:stretch>
              </p:blipFill>
              <p:spPr>
                <a:xfrm>
                  <a:off x="2325480" y="601485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D7760A1-4335-FA40-9A8D-AE7209A7CA07}"/>
                    </a:ext>
                  </a:extLst>
                </p14:cNvPr>
                <p14:cNvContentPartPr/>
                <p14:nvPr/>
              </p14:nvContentPartPr>
              <p14:xfrm>
                <a:off x="2951520" y="6085416"/>
                <a:ext cx="15480" cy="319320"/>
              </p14:xfrm>
            </p:contentPart>
          </mc:Choice>
          <mc:Fallback xmlns="">
            <p:pic>
              <p:nvPicPr>
                <p:cNvPr id="9" name="Ink 8">
                  <a:extLst>
                    <a:ext uri="{FF2B5EF4-FFF2-40B4-BE49-F238E27FC236}">
                      <a16:creationId xmlns:a16="http://schemas.microsoft.com/office/drawing/2014/main" id="{0D7760A1-4335-FA40-9A8D-AE7209A7CA07}"/>
                    </a:ext>
                  </a:extLst>
                </p:cNvPr>
                <p:cNvPicPr/>
                <p:nvPr/>
              </p:nvPicPr>
              <p:blipFill>
                <a:blip r:embed="rId9"/>
                <a:stretch>
                  <a:fillRect/>
                </a:stretch>
              </p:blipFill>
              <p:spPr>
                <a:xfrm>
                  <a:off x="2897520" y="5977416"/>
                  <a:ext cx="12312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k 25">
                  <a:extLst>
                    <a:ext uri="{FF2B5EF4-FFF2-40B4-BE49-F238E27FC236}">
                      <a16:creationId xmlns:a16="http://schemas.microsoft.com/office/drawing/2014/main" id="{218E0F7A-4906-7D4A-B18F-F11B361E3A2A}"/>
                    </a:ext>
                  </a:extLst>
                </p14:cNvPr>
                <p14:cNvContentPartPr/>
                <p14:nvPr/>
              </p14:nvContentPartPr>
              <p14:xfrm>
                <a:off x="10091400" y="6107016"/>
                <a:ext cx="15120" cy="302400"/>
              </p14:xfrm>
            </p:contentPart>
          </mc:Choice>
          <mc:Fallback xmlns="">
            <p:pic>
              <p:nvPicPr>
                <p:cNvPr id="26" name="Ink 25">
                  <a:extLst>
                    <a:ext uri="{FF2B5EF4-FFF2-40B4-BE49-F238E27FC236}">
                      <a16:creationId xmlns:a16="http://schemas.microsoft.com/office/drawing/2014/main" id="{218E0F7A-4906-7D4A-B18F-F11B361E3A2A}"/>
                    </a:ext>
                  </a:extLst>
                </p:cNvPr>
                <p:cNvPicPr/>
                <p:nvPr/>
              </p:nvPicPr>
              <p:blipFill>
                <a:blip r:embed="rId11"/>
                <a:stretch>
                  <a:fillRect/>
                </a:stretch>
              </p:blipFill>
              <p:spPr>
                <a:xfrm>
                  <a:off x="10037400" y="5999016"/>
                  <a:ext cx="12276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a:extLst>
                    <a:ext uri="{FF2B5EF4-FFF2-40B4-BE49-F238E27FC236}">
                      <a16:creationId xmlns:a16="http://schemas.microsoft.com/office/drawing/2014/main" id="{7853D07B-239C-8648-AB81-63310ADA4171}"/>
                    </a:ext>
                  </a:extLst>
                </p14:cNvPr>
                <p14:cNvContentPartPr/>
                <p14:nvPr/>
              </p14:nvContentPartPr>
              <p14:xfrm>
                <a:off x="5566200" y="2699616"/>
                <a:ext cx="15480" cy="453240"/>
              </p14:xfrm>
            </p:contentPart>
          </mc:Choice>
          <mc:Fallback xmlns="">
            <p:pic>
              <p:nvPicPr>
                <p:cNvPr id="31" name="Ink 30">
                  <a:extLst>
                    <a:ext uri="{FF2B5EF4-FFF2-40B4-BE49-F238E27FC236}">
                      <a16:creationId xmlns:a16="http://schemas.microsoft.com/office/drawing/2014/main" id="{7853D07B-239C-8648-AB81-63310ADA4171}"/>
                    </a:ext>
                  </a:extLst>
                </p:cNvPr>
                <p:cNvPicPr/>
                <p:nvPr/>
              </p:nvPicPr>
              <p:blipFill>
                <a:blip r:embed="rId13"/>
                <a:stretch>
                  <a:fillRect/>
                </a:stretch>
              </p:blipFill>
              <p:spPr>
                <a:xfrm>
                  <a:off x="5512200" y="2591616"/>
                  <a:ext cx="12312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9" name="Ink 48">
                  <a:extLst>
                    <a:ext uri="{FF2B5EF4-FFF2-40B4-BE49-F238E27FC236}">
                      <a16:creationId xmlns:a16="http://schemas.microsoft.com/office/drawing/2014/main" id="{E78201CE-E49F-5140-BE1B-D4092B5C66A0}"/>
                    </a:ext>
                  </a:extLst>
                </p14:cNvPr>
                <p14:cNvContentPartPr/>
                <p14:nvPr/>
              </p14:nvContentPartPr>
              <p14:xfrm>
                <a:off x="8913840" y="6096936"/>
                <a:ext cx="10440" cy="495720"/>
              </p14:xfrm>
            </p:contentPart>
          </mc:Choice>
          <mc:Fallback xmlns="">
            <p:pic>
              <p:nvPicPr>
                <p:cNvPr id="49" name="Ink 48">
                  <a:extLst>
                    <a:ext uri="{FF2B5EF4-FFF2-40B4-BE49-F238E27FC236}">
                      <a16:creationId xmlns:a16="http://schemas.microsoft.com/office/drawing/2014/main" id="{E78201CE-E49F-5140-BE1B-D4092B5C66A0}"/>
                    </a:ext>
                  </a:extLst>
                </p:cNvPr>
                <p:cNvPicPr/>
                <p:nvPr/>
              </p:nvPicPr>
              <p:blipFill>
                <a:blip r:embed="rId15"/>
                <a:stretch>
                  <a:fillRect/>
                </a:stretch>
              </p:blipFill>
              <p:spPr>
                <a:xfrm>
                  <a:off x="8859840" y="5988936"/>
                  <a:ext cx="118080" cy="71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Ink 50">
                  <a:extLst>
                    <a:ext uri="{FF2B5EF4-FFF2-40B4-BE49-F238E27FC236}">
                      <a16:creationId xmlns:a16="http://schemas.microsoft.com/office/drawing/2014/main" id="{E71D3C30-9D4F-4B49-AAA6-159F412B4286}"/>
                    </a:ext>
                  </a:extLst>
                </p14:cNvPr>
                <p14:cNvContentPartPr/>
                <p14:nvPr/>
              </p14:nvContentPartPr>
              <p14:xfrm>
                <a:off x="6178200" y="6100896"/>
                <a:ext cx="10440" cy="193680"/>
              </p14:xfrm>
            </p:contentPart>
          </mc:Choice>
          <mc:Fallback xmlns="">
            <p:pic>
              <p:nvPicPr>
                <p:cNvPr id="51" name="Ink 50">
                  <a:extLst>
                    <a:ext uri="{FF2B5EF4-FFF2-40B4-BE49-F238E27FC236}">
                      <a16:creationId xmlns:a16="http://schemas.microsoft.com/office/drawing/2014/main" id="{E71D3C30-9D4F-4B49-AAA6-159F412B4286}"/>
                    </a:ext>
                  </a:extLst>
                </p:cNvPr>
                <p:cNvPicPr/>
                <p:nvPr/>
              </p:nvPicPr>
              <p:blipFill>
                <a:blip r:embed="rId17"/>
                <a:stretch>
                  <a:fillRect/>
                </a:stretch>
              </p:blipFill>
              <p:spPr>
                <a:xfrm>
                  <a:off x="6122271" y="5992896"/>
                  <a:ext cx="121924"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Ink 52">
                  <a:extLst>
                    <a:ext uri="{FF2B5EF4-FFF2-40B4-BE49-F238E27FC236}">
                      <a16:creationId xmlns:a16="http://schemas.microsoft.com/office/drawing/2014/main" id="{6459D790-D92A-EB48-A573-CB21DF02BBE7}"/>
                    </a:ext>
                  </a:extLst>
                </p14:cNvPr>
                <p14:cNvContentPartPr/>
                <p14:nvPr/>
              </p14:nvContentPartPr>
              <p14:xfrm>
                <a:off x="6542520" y="6107016"/>
                <a:ext cx="10440" cy="441000"/>
              </p14:xfrm>
            </p:contentPart>
          </mc:Choice>
          <mc:Fallback xmlns="">
            <p:pic>
              <p:nvPicPr>
                <p:cNvPr id="53" name="Ink 52">
                  <a:extLst>
                    <a:ext uri="{FF2B5EF4-FFF2-40B4-BE49-F238E27FC236}">
                      <a16:creationId xmlns:a16="http://schemas.microsoft.com/office/drawing/2014/main" id="{6459D790-D92A-EB48-A573-CB21DF02BBE7}"/>
                    </a:ext>
                  </a:extLst>
                </p:cNvPr>
                <p:cNvPicPr/>
                <p:nvPr/>
              </p:nvPicPr>
              <p:blipFill>
                <a:blip r:embed="rId19"/>
                <a:stretch>
                  <a:fillRect/>
                </a:stretch>
              </p:blipFill>
              <p:spPr>
                <a:xfrm>
                  <a:off x="6488520" y="5999016"/>
                  <a:ext cx="11808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4" name="Ink 53">
                  <a:extLst>
                    <a:ext uri="{FF2B5EF4-FFF2-40B4-BE49-F238E27FC236}">
                      <a16:creationId xmlns:a16="http://schemas.microsoft.com/office/drawing/2014/main" id="{29A76D79-C82C-834F-8319-413CF8004D79}"/>
                    </a:ext>
                  </a:extLst>
                </p14:cNvPr>
                <p14:cNvContentPartPr/>
                <p14:nvPr/>
              </p14:nvContentPartPr>
              <p14:xfrm>
                <a:off x="7949400" y="2705736"/>
                <a:ext cx="10440" cy="133920"/>
              </p14:xfrm>
            </p:contentPart>
          </mc:Choice>
          <mc:Fallback xmlns="">
            <p:pic>
              <p:nvPicPr>
                <p:cNvPr id="54" name="Ink 53">
                  <a:extLst>
                    <a:ext uri="{FF2B5EF4-FFF2-40B4-BE49-F238E27FC236}">
                      <a16:creationId xmlns:a16="http://schemas.microsoft.com/office/drawing/2014/main" id="{29A76D79-C82C-834F-8319-413CF8004D79}"/>
                    </a:ext>
                  </a:extLst>
                </p:cNvPr>
                <p:cNvPicPr/>
                <p:nvPr/>
              </p:nvPicPr>
              <p:blipFill>
                <a:blip r:embed="rId21"/>
                <a:stretch>
                  <a:fillRect/>
                </a:stretch>
              </p:blipFill>
              <p:spPr>
                <a:xfrm>
                  <a:off x="7895400" y="2598026"/>
                  <a:ext cx="118080" cy="348982"/>
                </a:xfrm>
                <a:prstGeom prst="rect">
                  <a:avLst/>
                </a:prstGeom>
              </p:spPr>
            </p:pic>
          </mc:Fallback>
        </mc:AlternateContent>
      </p:grpSp>
      <p:sp>
        <p:nvSpPr>
          <p:cNvPr id="56" name="TextBox 55">
            <a:extLst>
              <a:ext uri="{FF2B5EF4-FFF2-40B4-BE49-F238E27FC236}">
                <a16:creationId xmlns:a16="http://schemas.microsoft.com/office/drawing/2014/main" id="{87B106F4-6414-4546-974C-1F1B41728F06}"/>
              </a:ext>
            </a:extLst>
          </p:cNvPr>
          <p:cNvSpPr txBox="1"/>
          <p:nvPr/>
        </p:nvSpPr>
        <p:spPr>
          <a:xfrm>
            <a:off x="66717" y="1860194"/>
            <a:ext cx="1748793" cy="2585323"/>
          </a:xfrm>
          <a:prstGeom prst="rect">
            <a:avLst/>
          </a:prstGeom>
          <a:noFill/>
        </p:spPr>
        <p:txBody>
          <a:bodyPr wrap="square" rtlCol="0">
            <a:spAutoFit/>
          </a:bodyPr>
          <a:lstStyle/>
          <a:p>
            <a:pPr algn="ctr"/>
            <a:r>
              <a:rPr lang="en-US">
                <a:solidFill>
                  <a:srgbClr val="C07BFF"/>
                </a:solidFill>
              </a:rPr>
              <a:t>Detail-oriented</a:t>
            </a:r>
          </a:p>
          <a:p>
            <a:pPr algn="ctr"/>
            <a:r>
              <a:rPr lang="en-US">
                <a:solidFill>
                  <a:srgbClr val="C07BFF"/>
                </a:solidFill>
              </a:rPr>
              <a:t>Flexible</a:t>
            </a:r>
          </a:p>
          <a:p>
            <a:pPr algn="ctr"/>
            <a:r>
              <a:rPr lang="en-US">
                <a:solidFill>
                  <a:srgbClr val="C07BFF"/>
                </a:solidFill>
              </a:rPr>
              <a:t>Leader</a:t>
            </a:r>
          </a:p>
          <a:p>
            <a:pPr algn="ctr"/>
            <a:r>
              <a:rPr lang="en-US">
                <a:solidFill>
                  <a:srgbClr val="C07BFF"/>
                </a:solidFill>
              </a:rPr>
              <a:t>Loyal</a:t>
            </a:r>
          </a:p>
          <a:p>
            <a:pPr algn="ctr"/>
            <a:r>
              <a:rPr lang="en-US">
                <a:solidFill>
                  <a:srgbClr val="C07BFF"/>
                </a:solidFill>
              </a:rPr>
              <a:t>Methodical</a:t>
            </a:r>
          </a:p>
          <a:p>
            <a:pPr algn="ctr"/>
            <a:r>
              <a:rPr lang="en-US">
                <a:solidFill>
                  <a:srgbClr val="C07BFF"/>
                </a:solidFill>
              </a:rPr>
              <a:t>Practical</a:t>
            </a:r>
          </a:p>
          <a:p>
            <a:pPr algn="ctr"/>
            <a:r>
              <a:rPr lang="en-US">
                <a:solidFill>
                  <a:srgbClr val="C07BFF"/>
                </a:solidFill>
              </a:rPr>
              <a:t>Problem-solver</a:t>
            </a:r>
          </a:p>
          <a:p>
            <a:pPr algn="ctr"/>
            <a:r>
              <a:rPr lang="en-US">
                <a:solidFill>
                  <a:srgbClr val="C07BFF"/>
                </a:solidFill>
              </a:rPr>
              <a:t>Service-oriented</a:t>
            </a:r>
          </a:p>
          <a:p>
            <a:pPr algn="ctr"/>
            <a:r>
              <a:rPr lang="en-US">
                <a:solidFill>
                  <a:srgbClr val="C07BFF"/>
                </a:solidFill>
              </a:rPr>
              <a:t>Team-player</a:t>
            </a:r>
          </a:p>
        </p:txBody>
      </p:sp>
    </p:spTree>
    <p:extLst>
      <p:ext uri="{BB962C8B-B14F-4D97-AF65-F5344CB8AC3E}">
        <p14:creationId xmlns:p14="http://schemas.microsoft.com/office/powerpoint/2010/main" val="126000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669B-8EF3-6B49-81E2-AB3D04B0AF7E}"/>
              </a:ext>
            </a:extLst>
          </p:cNvPr>
          <p:cNvSpPr>
            <a:spLocks noGrp="1"/>
          </p:cNvSpPr>
          <p:nvPr>
            <p:ph type="title"/>
          </p:nvPr>
        </p:nvSpPr>
        <p:spPr/>
        <p:txBody>
          <a:bodyPr/>
          <a:lstStyle/>
          <a:p>
            <a:r>
              <a:rPr lang="en-US"/>
              <a:t>Unintended Conclusions: Comments</a:t>
            </a:r>
          </a:p>
        </p:txBody>
      </p:sp>
      <p:sp>
        <p:nvSpPr>
          <p:cNvPr id="3" name="Content Placeholder 2">
            <a:extLst>
              <a:ext uri="{FF2B5EF4-FFF2-40B4-BE49-F238E27FC236}">
                <a16:creationId xmlns:a16="http://schemas.microsoft.com/office/drawing/2014/main" id="{420DC001-9F9D-4248-B7D3-62AFA6AE3FE6}"/>
              </a:ext>
            </a:extLst>
          </p:cNvPr>
          <p:cNvSpPr>
            <a:spLocks noGrp="1"/>
          </p:cNvSpPr>
          <p:nvPr>
            <p:ph idx="1"/>
          </p:nvPr>
        </p:nvSpPr>
        <p:spPr>
          <a:xfrm>
            <a:off x="471654" y="5468112"/>
            <a:ext cx="11062451" cy="1055735"/>
          </a:xfrm>
        </p:spPr>
        <p:txBody>
          <a:bodyPr/>
          <a:lstStyle/>
          <a:p>
            <a:pPr marL="0" indent="0" algn="ctr">
              <a:buNone/>
            </a:pPr>
            <a:r>
              <a:rPr lang="en-US"/>
              <a:t>Gryffindors most likely to have additional comments… </a:t>
            </a:r>
            <a:br>
              <a:rPr lang="en-US"/>
            </a:br>
            <a:r>
              <a:rPr lang="en-US"/>
              <a:t>but when Ravenclaws leave comments they write a LOT</a:t>
            </a:r>
          </a:p>
        </p:txBody>
      </p:sp>
      <p:pic>
        <p:nvPicPr>
          <p:cNvPr id="8" name="Picture 7" descr="Chart, bar chart&#10;&#10;Description automatically generated">
            <a:extLst>
              <a:ext uri="{FF2B5EF4-FFF2-40B4-BE49-F238E27FC236}">
                <a16:creationId xmlns:a16="http://schemas.microsoft.com/office/drawing/2014/main" id="{D0D3813D-90AE-B14C-B31A-D09D1884C1E4}"/>
              </a:ext>
            </a:extLst>
          </p:cNvPr>
          <p:cNvPicPr>
            <a:picLocks noChangeAspect="1"/>
          </p:cNvPicPr>
          <p:nvPr/>
        </p:nvPicPr>
        <p:blipFill rotWithShape="1">
          <a:blip r:embed="rId3">
            <a:extLst>
              <a:ext uri="{28A0092B-C50C-407E-A947-70E740481C1C}">
                <a14:useLocalDpi xmlns:a14="http://schemas.microsoft.com/office/drawing/2010/main" val="0"/>
              </a:ext>
            </a:extLst>
          </a:blip>
          <a:srcRect b="1786"/>
          <a:stretch/>
        </p:blipFill>
        <p:spPr>
          <a:xfrm>
            <a:off x="6056068" y="1389888"/>
            <a:ext cx="6115855" cy="3352800"/>
          </a:xfrm>
          <a:prstGeom prst="rect">
            <a:avLst/>
          </a:prstGeom>
        </p:spPr>
      </p:pic>
      <p:pic>
        <p:nvPicPr>
          <p:cNvPr id="6" name="Picture 5" descr="Chart, bar chart&#10;&#10;Description automatically generated">
            <a:extLst>
              <a:ext uri="{FF2B5EF4-FFF2-40B4-BE49-F238E27FC236}">
                <a16:creationId xmlns:a16="http://schemas.microsoft.com/office/drawing/2014/main" id="{B21F5F64-780C-094C-9175-846C8BFF38F7}"/>
              </a:ext>
            </a:extLst>
          </p:cNvPr>
          <p:cNvPicPr>
            <a:picLocks noChangeAspect="1"/>
          </p:cNvPicPr>
          <p:nvPr/>
        </p:nvPicPr>
        <p:blipFill rotWithShape="1">
          <a:blip r:embed="rId4">
            <a:extLst>
              <a:ext uri="{28A0092B-C50C-407E-A947-70E740481C1C}">
                <a14:useLocalDpi xmlns:a14="http://schemas.microsoft.com/office/drawing/2010/main" val="0"/>
              </a:ext>
            </a:extLst>
          </a:blip>
          <a:srcRect b="2960"/>
          <a:stretch/>
        </p:blipFill>
        <p:spPr>
          <a:xfrm>
            <a:off x="20077" y="1389888"/>
            <a:ext cx="5915792" cy="3572255"/>
          </a:xfrm>
          <a:prstGeom prst="rect">
            <a:avLst/>
          </a:prstGeom>
        </p:spPr>
      </p:pic>
      <p:sp>
        <p:nvSpPr>
          <p:cNvPr id="10" name="Rectangle 9">
            <a:extLst>
              <a:ext uri="{FF2B5EF4-FFF2-40B4-BE49-F238E27FC236}">
                <a16:creationId xmlns:a16="http://schemas.microsoft.com/office/drawing/2014/main" id="{CC66F91B-578B-B440-9469-E6B90EB95C52}"/>
              </a:ext>
            </a:extLst>
          </p:cNvPr>
          <p:cNvSpPr/>
          <p:nvPr/>
        </p:nvSpPr>
        <p:spPr>
          <a:xfrm>
            <a:off x="5852159" y="4529082"/>
            <a:ext cx="30144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29BAEB-0578-3948-8E63-9947A50B7884}"/>
              </a:ext>
            </a:extLst>
          </p:cNvPr>
          <p:cNvSpPr/>
          <p:nvPr/>
        </p:nvSpPr>
        <p:spPr>
          <a:xfrm>
            <a:off x="6324206" y="4550540"/>
            <a:ext cx="30144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67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669B-8EF3-6B49-81E2-AB3D04B0AF7E}"/>
              </a:ext>
            </a:extLst>
          </p:cNvPr>
          <p:cNvSpPr>
            <a:spLocks noGrp="1"/>
          </p:cNvSpPr>
          <p:nvPr>
            <p:ph type="title"/>
          </p:nvPr>
        </p:nvSpPr>
        <p:spPr>
          <a:xfrm>
            <a:off x="838200" y="108676"/>
            <a:ext cx="10515600" cy="1325563"/>
          </a:xfrm>
        </p:spPr>
        <p:txBody>
          <a:bodyPr/>
          <a:lstStyle/>
          <a:p>
            <a:r>
              <a:rPr lang="en-US"/>
              <a:t>Unintended Conclusions: Types of comments</a:t>
            </a:r>
          </a:p>
        </p:txBody>
      </p:sp>
      <p:sp>
        <p:nvSpPr>
          <p:cNvPr id="3" name="Content Placeholder 2">
            <a:extLst>
              <a:ext uri="{FF2B5EF4-FFF2-40B4-BE49-F238E27FC236}">
                <a16:creationId xmlns:a16="http://schemas.microsoft.com/office/drawing/2014/main" id="{420DC001-9F9D-4248-B7D3-62AFA6AE3FE6}"/>
              </a:ext>
            </a:extLst>
          </p:cNvPr>
          <p:cNvSpPr>
            <a:spLocks noGrp="1"/>
          </p:cNvSpPr>
          <p:nvPr>
            <p:ph idx="1"/>
          </p:nvPr>
        </p:nvSpPr>
        <p:spPr>
          <a:xfrm>
            <a:off x="261255" y="3084687"/>
            <a:ext cx="5834744" cy="3468153"/>
          </a:xfrm>
        </p:spPr>
        <p:txBody>
          <a:bodyPr>
            <a:normAutofit lnSpcReduction="10000"/>
          </a:bodyPr>
          <a:lstStyle/>
          <a:p>
            <a:r>
              <a:rPr lang="en-US" i="1"/>
              <a:t>Critical</a:t>
            </a:r>
            <a:r>
              <a:rPr lang="en-US"/>
              <a:t>: having questions about our survey methodology</a:t>
            </a:r>
          </a:p>
          <a:p>
            <a:r>
              <a:rPr lang="en-US" i="1"/>
              <a:t>Elaborative</a:t>
            </a:r>
            <a:r>
              <a:rPr lang="en-US"/>
              <a:t>: elaborating on either their house characteristics or another field that was multiple choice</a:t>
            </a:r>
          </a:p>
          <a:p>
            <a:r>
              <a:rPr lang="en-US" i="1"/>
              <a:t>Encouraging</a:t>
            </a:r>
            <a:r>
              <a:rPr lang="en-US"/>
              <a:t>: “Very interested in your results from this survey!”</a:t>
            </a:r>
          </a:p>
          <a:p>
            <a:r>
              <a:rPr lang="en-US" i="1"/>
              <a:t>Insightful</a:t>
            </a:r>
            <a:r>
              <a:rPr lang="en-US"/>
              <a:t>: adding insight</a:t>
            </a:r>
          </a:p>
          <a:p>
            <a:endParaRPr lang="en-US"/>
          </a:p>
        </p:txBody>
      </p:sp>
      <p:sp>
        <p:nvSpPr>
          <p:cNvPr id="10" name="Rectangle 9">
            <a:extLst>
              <a:ext uri="{FF2B5EF4-FFF2-40B4-BE49-F238E27FC236}">
                <a16:creationId xmlns:a16="http://schemas.microsoft.com/office/drawing/2014/main" id="{CC66F91B-578B-B440-9469-E6B90EB95C52}"/>
              </a:ext>
            </a:extLst>
          </p:cNvPr>
          <p:cNvSpPr/>
          <p:nvPr/>
        </p:nvSpPr>
        <p:spPr>
          <a:xfrm>
            <a:off x="5852159" y="4529082"/>
            <a:ext cx="30144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29BAEB-0578-3948-8E63-9947A50B7884}"/>
              </a:ext>
            </a:extLst>
          </p:cNvPr>
          <p:cNvSpPr/>
          <p:nvPr/>
        </p:nvSpPr>
        <p:spPr>
          <a:xfrm>
            <a:off x="6324206" y="4550540"/>
            <a:ext cx="30144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6776A4D6-6A14-D540-A3E5-4C4CCDFA7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525" y="1187041"/>
            <a:ext cx="2403196" cy="1577096"/>
          </a:xfrm>
          <a:prstGeom prst="rect">
            <a:avLst/>
          </a:prstGeom>
        </p:spPr>
      </p:pic>
      <p:sp>
        <p:nvSpPr>
          <p:cNvPr id="12" name="Rectangle 11">
            <a:extLst>
              <a:ext uri="{FF2B5EF4-FFF2-40B4-BE49-F238E27FC236}">
                <a16:creationId xmlns:a16="http://schemas.microsoft.com/office/drawing/2014/main" id="{27DFE37D-1D8F-4146-BE04-E470C0699ED3}"/>
              </a:ext>
            </a:extLst>
          </p:cNvPr>
          <p:cNvSpPr/>
          <p:nvPr/>
        </p:nvSpPr>
        <p:spPr>
          <a:xfrm flipV="1">
            <a:off x="-274368" y="1151906"/>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69FD7D-64C4-8C43-A93F-2E908209A121}"/>
              </a:ext>
            </a:extLst>
          </p:cNvPr>
          <p:cNvSpPr/>
          <p:nvPr/>
        </p:nvSpPr>
        <p:spPr>
          <a:xfrm flipV="1">
            <a:off x="-191492" y="2750313"/>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6323F05A-1924-104B-ACA3-8283F03AF1DF}"/>
              </a:ext>
            </a:extLst>
          </p:cNvPr>
          <p:cNvSpPr txBox="1">
            <a:spLocks/>
          </p:cNvSpPr>
          <p:nvPr/>
        </p:nvSpPr>
        <p:spPr>
          <a:xfrm>
            <a:off x="6095999" y="3084687"/>
            <a:ext cx="5834744" cy="35543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a:t>JKR</a:t>
            </a:r>
            <a:r>
              <a:rPr lang="en-US"/>
              <a:t>: “F**k J. K. Rowling and her anti-Semitic, transphobic, fat-phobic, and generally awful viewpoints.”</a:t>
            </a:r>
          </a:p>
          <a:p>
            <a:r>
              <a:rPr lang="en-US" i="1"/>
              <a:t>No</a:t>
            </a:r>
            <a:r>
              <a:rPr lang="en-US"/>
              <a:t>: “No”</a:t>
            </a:r>
          </a:p>
          <a:p>
            <a:r>
              <a:rPr lang="en-US" i="1"/>
              <a:t>Prediction</a:t>
            </a:r>
            <a:r>
              <a:rPr lang="en-US"/>
              <a:t>: “I think a lot of librarians will be Ravenclaws.”</a:t>
            </a:r>
          </a:p>
          <a:p>
            <a:r>
              <a:rPr lang="en-US" i="1"/>
              <a:t>Rude</a:t>
            </a:r>
            <a:r>
              <a:rPr lang="en-US"/>
              <a:t>: “This is a ridiculous exercise without any possible value to a real profession”</a:t>
            </a:r>
          </a:p>
          <a:p>
            <a:endParaRPr lang="en-US"/>
          </a:p>
        </p:txBody>
      </p:sp>
    </p:spTree>
    <p:extLst>
      <p:ext uri="{BB962C8B-B14F-4D97-AF65-F5344CB8AC3E}">
        <p14:creationId xmlns:p14="http://schemas.microsoft.com/office/powerpoint/2010/main" val="3146429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669B-8EF3-6B49-81E2-AB3D04B0AF7E}"/>
              </a:ext>
            </a:extLst>
          </p:cNvPr>
          <p:cNvSpPr>
            <a:spLocks noGrp="1"/>
          </p:cNvSpPr>
          <p:nvPr>
            <p:ph type="title"/>
          </p:nvPr>
        </p:nvSpPr>
        <p:spPr>
          <a:xfrm>
            <a:off x="838200" y="0"/>
            <a:ext cx="10515600" cy="1325563"/>
          </a:xfrm>
        </p:spPr>
        <p:txBody>
          <a:bodyPr/>
          <a:lstStyle/>
          <a:p>
            <a:r>
              <a:rPr lang="en-US"/>
              <a:t>Unintended Conclusions: Types of comments</a:t>
            </a:r>
          </a:p>
        </p:txBody>
      </p:sp>
      <p:sp>
        <p:nvSpPr>
          <p:cNvPr id="3" name="Content Placeholder 2">
            <a:extLst>
              <a:ext uri="{FF2B5EF4-FFF2-40B4-BE49-F238E27FC236}">
                <a16:creationId xmlns:a16="http://schemas.microsoft.com/office/drawing/2014/main" id="{420DC001-9F9D-4248-B7D3-62AFA6AE3FE6}"/>
              </a:ext>
            </a:extLst>
          </p:cNvPr>
          <p:cNvSpPr>
            <a:spLocks noGrp="1"/>
          </p:cNvSpPr>
          <p:nvPr>
            <p:ph idx="1"/>
          </p:nvPr>
        </p:nvSpPr>
        <p:spPr>
          <a:xfrm>
            <a:off x="489462" y="4560521"/>
            <a:ext cx="11219318" cy="2063303"/>
          </a:xfrm>
        </p:spPr>
        <p:txBody>
          <a:bodyPr>
            <a:normAutofit fontScale="70000" lnSpcReduction="20000"/>
          </a:bodyPr>
          <a:lstStyle/>
          <a:p>
            <a:r>
              <a:rPr lang="en-US"/>
              <a:t>Gryffindors don’t like to leave fields blank</a:t>
            </a:r>
          </a:p>
          <a:p>
            <a:r>
              <a:rPr lang="en-US"/>
              <a:t>Slytherins are critical but not mean</a:t>
            </a:r>
          </a:p>
          <a:p>
            <a:r>
              <a:rPr lang="en-US"/>
              <a:t>Gryffindors openly hate JKR</a:t>
            </a:r>
          </a:p>
          <a:p>
            <a:r>
              <a:rPr lang="en-US"/>
              <a:t>Hufflepuffs and Ravenclaws were the only houses to be rude</a:t>
            </a:r>
          </a:p>
          <a:p>
            <a:r>
              <a:rPr lang="en-US"/>
              <a:t>Hufflepuffs are most elaborative and least encouraging</a:t>
            </a:r>
          </a:p>
          <a:p>
            <a:r>
              <a:rPr lang="en-US"/>
              <a:t>Ravenclaws were most encouraging and predictive and least (by a hair) likely to say “No”</a:t>
            </a:r>
          </a:p>
          <a:p>
            <a:endParaRPr lang="en-US"/>
          </a:p>
        </p:txBody>
      </p:sp>
      <p:pic>
        <p:nvPicPr>
          <p:cNvPr id="6" name="Picture 5" descr="Chart, bar chart&#10;&#10;Description automatically generated">
            <a:extLst>
              <a:ext uri="{FF2B5EF4-FFF2-40B4-BE49-F238E27FC236}">
                <a16:creationId xmlns:a16="http://schemas.microsoft.com/office/drawing/2014/main" id="{EB2F243D-7CD1-0E46-B662-DCA7B5C69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50" y="1104126"/>
            <a:ext cx="8394700" cy="3289300"/>
          </a:xfrm>
          <a:prstGeom prst="rect">
            <a:avLst/>
          </a:prstGeom>
        </p:spPr>
      </p:pic>
    </p:spTree>
    <p:extLst>
      <p:ext uri="{BB962C8B-B14F-4D97-AF65-F5344CB8AC3E}">
        <p14:creationId xmlns:p14="http://schemas.microsoft.com/office/powerpoint/2010/main" val="3630005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669B-8EF3-6B49-81E2-AB3D04B0AF7E}"/>
              </a:ext>
            </a:extLst>
          </p:cNvPr>
          <p:cNvSpPr>
            <a:spLocks noGrp="1"/>
          </p:cNvSpPr>
          <p:nvPr>
            <p:ph type="title"/>
          </p:nvPr>
        </p:nvSpPr>
        <p:spPr/>
        <p:txBody>
          <a:bodyPr/>
          <a:lstStyle/>
          <a:p>
            <a:r>
              <a:rPr lang="en-US"/>
              <a:t>Unintended Consequences</a:t>
            </a:r>
          </a:p>
        </p:txBody>
      </p:sp>
      <p:pic>
        <p:nvPicPr>
          <p:cNvPr id="5" name="Content Placeholder 4" descr="Graphical user interface, text, application&#10;&#10;Description automatically generated">
            <a:extLst>
              <a:ext uri="{FF2B5EF4-FFF2-40B4-BE49-F238E27FC236}">
                <a16:creationId xmlns:a16="http://schemas.microsoft.com/office/drawing/2014/main" id="{A51F191C-DE94-D24B-BB11-C21E360FAE5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2189" b="31677"/>
          <a:stretch/>
        </p:blipFill>
        <p:spPr>
          <a:xfrm>
            <a:off x="7709539" y="1056243"/>
            <a:ext cx="4351338" cy="1572323"/>
          </a:xfrm>
          <a:ln>
            <a:solidFill>
              <a:schemeClr val="bg2">
                <a:lumMod val="90000"/>
              </a:schemeClr>
            </a:solidFill>
          </a:ln>
        </p:spPr>
      </p:pic>
      <p:sp>
        <p:nvSpPr>
          <p:cNvPr id="6" name="Content Placeholder 5">
            <a:extLst>
              <a:ext uri="{FF2B5EF4-FFF2-40B4-BE49-F238E27FC236}">
                <a16:creationId xmlns:a16="http://schemas.microsoft.com/office/drawing/2014/main" id="{6AB6C9E6-BD76-4E6D-AAC2-F30D79506013}"/>
              </a:ext>
            </a:extLst>
          </p:cNvPr>
          <p:cNvSpPr>
            <a:spLocks noGrp="1"/>
          </p:cNvSpPr>
          <p:nvPr>
            <p:ph sz="half" idx="2"/>
          </p:nvPr>
        </p:nvSpPr>
        <p:spPr>
          <a:xfrm>
            <a:off x="636917" y="1825625"/>
            <a:ext cx="10716883" cy="4351338"/>
          </a:xfrm>
        </p:spPr>
        <p:txBody>
          <a:bodyPr vert="horz" lIns="91440" tIns="45720" rIns="91440" bIns="45720" rtlCol="0" anchor="t">
            <a:normAutofit lnSpcReduction="10000"/>
          </a:bodyPr>
          <a:lstStyle/>
          <a:p>
            <a:r>
              <a:rPr lang="en-US">
                <a:cs typeface="Calibri"/>
              </a:rPr>
              <a:t>Getting called a TERF</a:t>
            </a:r>
          </a:p>
          <a:p>
            <a:r>
              <a:rPr lang="en-US">
                <a:cs typeface="Calibri"/>
              </a:rPr>
              <a:t>JKR Sucks</a:t>
            </a:r>
          </a:p>
          <a:p>
            <a:r>
              <a:rPr lang="en-US">
                <a:cs typeface="Calibri"/>
              </a:rPr>
              <a:t>HP World is V. problematic. </a:t>
            </a:r>
          </a:p>
          <a:p>
            <a:pPr lvl="1"/>
            <a:r>
              <a:rPr lang="en-US">
                <a:cs typeface="Calibri"/>
              </a:rPr>
              <a:t>Lack of diversity</a:t>
            </a:r>
          </a:p>
          <a:p>
            <a:pPr lvl="1"/>
            <a:r>
              <a:rPr lang="en-US">
                <a:cs typeface="Calibri"/>
              </a:rPr>
              <a:t>Sexism</a:t>
            </a:r>
          </a:p>
          <a:p>
            <a:pPr lvl="1"/>
            <a:r>
              <a:rPr lang="en-US">
                <a:cs typeface="Calibri"/>
              </a:rPr>
              <a:t>Cultural appropriation</a:t>
            </a:r>
          </a:p>
          <a:p>
            <a:pPr lvl="1"/>
            <a:r>
              <a:rPr lang="en-US">
                <a:cs typeface="Calibri"/>
              </a:rPr>
              <a:t>Just Why? </a:t>
            </a:r>
          </a:p>
          <a:p>
            <a:pPr lvl="1"/>
            <a:r>
              <a:rPr lang="en-US">
                <a:cs typeface="Calibri"/>
              </a:rPr>
              <a:t>SNAPE</a:t>
            </a:r>
          </a:p>
          <a:p>
            <a:r>
              <a:rPr lang="en-US">
                <a:cs typeface="Calibri"/>
              </a:rPr>
              <a:t>Love the art not the artist</a:t>
            </a:r>
          </a:p>
          <a:p>
            <a:r>
              <a:rPr lang="en-US">
                <a:cs typeface="Calibri"/>
              </a:rPr>
              <a:t>Hogwarts sorting system is FLAWED</a:t>
            </a:r>
          </a:p>
        </p:txBody>
      </p:sp>
      <p:pic>
        <p:nvPicPr>
          <p:cNvPr id="7" name="Content Placeholder 4" descr="Graphical user interface, text, application&#10;&#10;Description automatically generated">
            <a:extLst>
              <a:ext uri="{FF2B5EF4-FFF2-40B4-BE49-F238E27FC236}">
                <a16:creationId xmlns:a16="http://schemas.microsoft.com/office/drawing/2014/main" id="{4553BF1F-E107-114B-871A-9A2840F26BA5}"/>
              </a:ext>
            </a:extLst>
          </p:cNvPr>
          <p:cNvPicPr>
            <a:picLocks noChangeAspect="1"/>
          </p:cNvPicPr>
          <p:nvPr/>
        </p:nvPicPr>
        <p:blipFill rotWithShape="1">
          <a:blip r:embed="rId3">
            <a:extLst>
              <a:ext uri="{28A0092B-C50C-407E-A947-70E740481C1C}">
                <a14:useLocalDpi xmlns:a14="http://schemas.microsoft.com/office/drawing/2010/main" val="0"/>
              </a:ext>
            </a:extLst>
          </a:blip>
          <a:srcRect t="32189" b="31677"/>
          <a:stretch/>
        </p:blipFill>
        <p:spPr>
          <a:xfrm>
            <a:off x="7527247" y="3789744"/>
            <a:ext cx="4681432" cy="1691600"/>
          </a:xfrm>
          <a:prstGeom prst="rect">
            <a:avLst/>
          </a:prstGeom>
        </p:spPr>
      </p:pic>
      <p:sp>
        <p:nvSpPr>
          <p:cNvPr id="8" name="Rectangle 7">
            <a:extLst>
              <a:ext uri="{FF2B5EF4-FFF2-40B4-BE49-F238E27FC236}">
                <a16:creationId xmlns:a16="http://schemas.microsoft.com/office/drawing/2014/main" id="{C6DCF85B-DF0E-4442-B45A-26DE5EEC22D9}"/>
              </a:ext>
            </a:extLst>
          </p:cNvPr>
          <p:cNvSpPr/>
          <p:nvPr/>
        </p:nvSpPr>
        <p:spPr>
          <a:xfrm rot="5400000" flipV="1">
            <a:off x="1273833" y="4966503"/>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F21F5A-206B-2640-84C0-7EF1A39FD050}"/>
              </a:ext>
            </a:extLst>
          </p:cNvPr>
          <p:cNvSpPr txBox="1"/>
          <p:nvPr/>
        </p:nvSpPr>
        <p:spPr>
          <a:xfrm>
            <a:off x="9289175" y="2967203"/>
            <a:ext cx="1192065" cy="400110"/>
          </a:xfrm>
          <a:prstGeom prst="rect">
            <a:avLst/>
          </a:prstGeom>
          <a:noFill/>
        </p:spPr>
        <p:txBody>
          <a:bodyPr wrap="square" rtlCol="0">
            <a:spAutoFit/>
          </a:bodyPr>
          <a:lstStyle/>
          <a:p>
            <a:pPr algn="ctr"/>
            <a:r>
              <a:rPr lang="en-US" sz="2000" b="1" i="1">
                <a:solidFill>
                  <a:srgbClr val="7030A0"/>
                </a:solidFill>
              </a:rPr>
              <a:t>(but also)</a:t>
            </a:r>
          </a:p>
        </p:txBody>
      </p:sp>
      <p:sp>
        <p:nvSpPr>
          <p:cNvPr id="35" name="TextBox 34">
            <a:extLst>
              <a:ext uri="{FF2B5EF4-FFF2-40B4-BE49-F238E27FC236}">
                <a16:creationId xmlns:a16="http://schemas.microsoft.com/office/drawing/2014/main" id="{34884BCF-6017-FE41-8531-B279CC6D0AA6}"/>
              </a:ext>
            </a:extLst>
          </p:cNvPr>
          <p:cNvSpPr txBox="1"/>
          <p:nvPr/>
        </p:nvSpPr>
        <p:spPr>
          <a:xfrm rot="21137429">
            <a:off x="9231287" y="3988275"/>
            <a:ext cx="2573058" cy="323165"/>
          </a:xfrm>
          <a:prstGeom prst="rect">
            <a:avLst/>
          </a:prstGeom>
          <a:noFill/>
        </p:spPr>
        <p:txBody>
          <a:bodyPr wrap="square" rtlCol="0">
            <a:spAutoFit/>
          </a:bodyPr>
          <a:lstStyle/>
          <a:p>
            <a:r>
              <a:rPr lang="en-US" sz="1500" b="1" i="1">
                <a:solidFill>
                  <a:srgbClr val="E81123"/>
                </a:solidFill>
              </a:rPr>
              <a:t>recognizing the importance of</a:t>
            </a:r>
          </a:p>
        </p:txBody>
      </p:sp>
      <p:sp>
        <p:nvSpPr>
          <p:cNvPr id="37" name="TextBox 36">
            <a:extLst>
              <a:ext uri="{FF2B5EF4-FFF2-40B4-BE49-F238E27FC236}">
                <a16:creationId xmlns:a16="http://schemas.microsoft.com/office/drawing/2014/main" id="{4B2C36A3-B971-AB4D-8FC8-E6475FB2CC44}"/>
              </a:ext>
            </a:extLst>
          </p:cNvPr>
          <p:cNvSpPr txBox="1"/>
          <p:nvPr/>
        </p:nvSpPr>
        <p:spPr>
          <a:xfrm>
            <a:off x="10408717" y="4395175"/>
            <a:ext cx="1612945" cy="323165"/>
          </a:xfrm>
          <a:prstGeom prst="rect">
            <a:avLst/>
          </a:prstGeom>
          <a:noFill/>
        </p:spPr>
        <p:txBody>
          <a:bodyPr wrap="square" rtlCol="0">
            <a:spAutoFit/>
          </a:bodyPr>
          <a:lstStyle/>
          <a:p>
            <a:r>
              <a:rPr lang="en-US" sz="1500" b="1" i="1">
                <a:solidFill>
                  <a:srgbClr val="E81123"/>
                </a:solidFill>
              </a:rPr>
              <a:t>work or discovery</a:t>
            </a:r>
          </a:p>
        </p:txBody>
      </p:sp>
      <mc:AlternateContent xmlns:mc="http://schemas.openxmlformats.org/markup-compatibility/2006" xmlns:p14="http://schemas.microsoft.com/office/powerpoint/2010/main">
        <mc:Choice Requires="p14">
          <p:contentPart p14:bwMode="auto" r:id="rId4">
            <p14:nvContentPartPr>
              <p14:cNvPr id="41" name="Ink 40">
                <a:extLst>
                  <a:ext uri="{FF2B5EF4-FFF2-40B4-BE49-F238E27FC236}">
                    <a16:creationId xmlns:a16="http://schemas.microsoft.com/office/drawing/2014/main" id="{F092456D-2368-F642-86F8-A62FD0A3D973}"/>
                  </a:ext>
                </a:extLst>
              </p14:cNvPr>
              <p14:cNvContentPartPr/>
              <p14:nvPr/>
            </p14:nvContentPartPr>
            <p14:xfrm>
              <a:off x="7655896" y="4807339"/>
              <a:ext cx="583920" cy="14760"/>
            </p14:xfrm>
          </p:contentPart>
        </mc:Choice>
        <mc:Fallback xmlns="">
          <p:pic>
            <p:nvPicPr>
              <p:cNvPr id="41" name="Ink 40">
                <a:extLst>
                  <a:ext uri="{FF2B5EF4-FFF2-40B4-BE49-F238E27FC236}">
                    <a16:creationId xmlns:a16="http://schemas.microsoft.com/office/drawing/2014/main" id="{F092456D-2368-F642-86F8-A62FD0A3D973}"/>
                  </a:ext>
                </a:extLst>
              </p:cNvPr>
              <p:cNvPicPr/>
              <p:nvPr/>
            </p:nvPicPr>
            <p:blipFill>
              <a:blip r:embed="rId5"/>
              <a:stretch>
                <a:fillRect/>
              </a:stretch>
            </p:blipFill>
            <p:spPr>
              <a:xfrm>
                <a:off x="7646902" y="4798339"/>
                <a:ext cx="601549"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Ink 41">
                <a:extLst>
                  <a:ext uri="{FF2B5EF4-FFF2-40B4-BE49-F238E27FC236}">
                    <a16:creationId xmlns:a16="http://schemas.microsoft.com/office/drawing/2014/main" id="{DB9160F8-8FAC-DC43-9982-446AB7DFC028}"/>
                  </a:ext>
                </a:extLst>
              </p14:cNvPr>
              <p14:cNvContentPartPr/>
              <p14:nvPr/>
            </p14:nvContentPartPr>
            <p14:xfrm>
              <a:off x="9281656" y="4795099"/>
              <a:ext cx="634320" cy="10440"/>
            </p14:xfrm>
          </p:contentPart>
        </mc:Choice>
        <mc:Fallback xmlns="">
          <p:pic>
            <p:nvPicPr>
              <p:cNvPr id="42" name="Ink 41">
                <a:extLst>
                  <a:ext uri="{FF2B5EF4-FFF2-40B4-BE49-F238E27FC236}">
                    <a16:creationId xmlns:a16="http://schemas.microsoft.com/office/drawing/2014/main" id="{DB9160F8-8FAC-DC43-9982-446AB7DFC028}"/>
                  </a:ext>
                </a:extLst>
              </p:cNvPr>
              <p:cNvPicPr/>
              <p:nvPr/>
            </p:nvPicPr>
            <p:blipFill>
              <a:blip r:embed="rId7"/>
              <a:stretch>
                <a:fillRect/>
              </a:stretch>
            </p:blipFill>
            <p:spPr>
              <a:xfrm>
                <a:off x="9272656" y="4786099"/>
                <a:ext cx="651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Ink 42">
                <a:extLst>
                  <a:ext uri="{FF2B5EF4-FFF2-40B4-BE49-F238E27FC236}">
                    <a16:creationId xmlns:a16="http://schemas.microsoft.com/office/drawing/2014/main" id="{3AB7A62E-0B0B-FB4A-A781-AEBF30C7B2AE}"/>
                  </a:ext>
                </a:extLst>
              </p14:cNvPr>
              <p14:cNvContentPartPr/>
              <p14:nvPr/>
            </p14:nvContentPartPr>
            <p14:xfrm>
              <a:off x="10790056" y="4788619"/>
              <a:ext cx="590400" cy="20520"/>
            </p14:xfrm>
          </p:contentPart>
        </mc:Choice>
        <mc:Fallback xmlns="">
          <p:pic>
            <p:nvPicPr>
              <p:cNvPr id="43" name="Ink 42">
                <a:extLst>
                  <a:ext uri="{FF2B5EF4-FFF2-40B4-BE49-F238E27FC236}">
                    <a16:creationId xmlns:a16="http://schemas.microsoft.com/office/drawing/2014/main" id="{3AB7A62E-0B0B-FB4A-A781-AEBF30C7B2AE}"/>
                  </a:ext>
                </a:extLst>
              </p:cNvPr>
              <p:cNvPicPr/>
              <p:nvPr/>
            </p:nvPicPr>
            <p:blipFill>
              <a:blip r:embed="rId9"/>
              <a:stretch>
                <a:fillRect/>
              </a:stretch>
            </p:blipFill>
            <p:spPr>
              <a:xfrm>
                <a:off x="10781056" y="4779458"/>
                <a:ext cx="608040" cy="38475"/>
              </a:xfrm>
              <a:prstGeom prst="rect">
                <a:avLst/>
              </a:prstGeom>
            </p:spPr>
          </p:pic>
        </mc:Fallback>
      </mc:AlternateContent>
      <p:sp>
        <p:nvSpPr>
          <p:cNvPr id="67" name="TextBox 66">
            <a:extLst>
              <a:ext uri="{FF2B5EF4-FFF2-40B4-BE49-F238E27FC236}">
                <a16:creationId xmlns:a16="http://schemas.microsoft.com/office/drawing/2014/main" id="{67DCCD47-A1B1-EB4F-89B8-9DCD0396B1EC}"/>
              </a:ext>
            </a:extLst>
          </p:cNvPr>
          <p:cNvSpPr txBox="1"/>
          <p:nvPr/>
        </p:nvSpPr>
        <p:spPr>
          <a:xfrm rot="21078599">
            <a:off x="8323972" y="5497952"/>
            <a:ext cx="3650367" cy="784830"/>
          </a:xfrm>
          <a:prstGeom prst="rect">
            <a:avLst/>
          </a:prstGeom>
          <a:noFill/>
        </p:spPr>
        <p:txBody>
          <a:bodyPr wrap="square" rtlCol="0">
            <a:spAutoFit/>
          </a:bodyPr>
          <a:lstStyle/>
          <a:p>
            <a:r>
              <a:rPr lang="en-US" sz="1500" b="1" i="1">
                <a:solidFill>
                  <a:srgbClr val="E81123"/>
                </a:solidFill>
              </a:rPr>
              <a:t>, racist, sexist, bigoted in more ways than could possibly be described in a single sentence, and otherwise generally terrible</a:t>
            </a:r>
          </a:p>
        </p:txBody>
      </p:sp>
      <mc:AlternateContent xmlns:mc="http://schemas.openxmlformats.org/markup-compatibility/2006" xmlns:p14="http://schemas.microsoft.com/office/powerpoint/2010/main">
        <mc:Choice Requires="p14">
          <p:contentPart p14:bwMode="auto" r:id="rId10">
            <p14:nvContentPartPr>
              <p14:cNvPr id="70" name="Ink 69">
                <a:extLst>
                  <a:ext uri="{FF2B5EF4-FFF2-40B4-BE49-F238E27FC236}">
                    <a16:creationId xmlns:a16="http://schemas.microsoft.com/office/drawing/2014/main" id="{D7873A1D-A7D9-C14B-86BF-3286379ADC9A}"/>
                  </a:ext>
                </a:extLst>
              </p14:cNvPr>
              <p14:cNvContentPartPr/>
              <p14:nvPr/>
            </p14:nvContentPartPr>
            <p14:xfrm>
              <a:off x="9965666" y="5169304"/>
              <a:ext cx="72360" cy="364320"/>
            </p14:xfrm>
          </p:contentPart>
        </mc:Choice>
        <mc:Fallback xmlns="">
          <p:pic>
            <p:nvPicPr>
              <p:cNvPr id="70" name="Ink 69">
                <a:extLst>
                  <a:ext uri="{FF2B5EF4-FFF2-40B4-BE49-F238E27FC236}">
                    <a16:creationId xmlns:a16="http://schemas.microsoft.com/office/drawing/2014/main" id="{D7873A1D-A7D9-C14B-86BF-3286379ADC9A}"/>
                  </a:ext>
                </a:extLst>
              </p:cNvPr>
              <p:cNvPicPr/>
              <p:nvPr/>
            </p:nvPicPr>
            <p:blipFill>
              <a:blip r:embed="rId11"/>
              <a:stretch>
                <a:fillRect/>
              </a:stretch>
            </p:blipFill>
            <p:spPr>
              <a:xfrm>
                <a:off x="9956666" y="5160304"/>
                <a:ext cx="90000" cy="381960"/>
              </a:xfrm>
              <a:prstGeom prst="rect">
                <a:avLst/>
              </a:prstGeom>
            </p:spPr>
          </p:pic>
        </mc:Fallback>
      </mc:AlternateContent>
      <p:sp>
        <p:nvSpPr>
          <p:cNvPr id="72" name="Rectangle 71">
            <a:extLst>
              <a:ext uri="{FF2B5EF4-FFF2-40B4-BE49-F238E27FC236}">
                <a16:creationId xmlns:a16="http://schemas.microsoft.com/office/drawing/2014/main" id="{6E3ED16C-9C97-2F45-9995-219F9FFE7EC8}"/>
              </a:ext>
            </a:extLst>
          </p:cNvPr>
          <p:cNvSpPr/>
          <p:nvPr/>
        </p:nvSpPr>
        <p:spPr>
          <a:xfrm>
            <a:off x="7634562" y="3692712"/>
            <a:ext cx="4501293" cy="295926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BA99EFD5-4276-FD42-8805-1ECD18A7E12A}"/>
              </a:ext>
            </a:extLst>
          </p:cNvPr>
          <p:cNvGrpSpPr/>
          <p:nvPr/>
        </p:nvGrpSpPr>
        <p:grpSpPr>
          <a:xfrm>
            <a:off x="8326920" y="4898910"/>
            <a:ext cx="101160" cy="75960"/>
            <a:chOff x="8326920" y="4898910"/>
            <a:chExt cx="101160" cy="75960"/>
          </a:xfrm>
        </p:grpSpPr>
        <mc:AlternateContent xmlns:mc="http://schemas.openxmlformats.org/markup-compatibility/2006" xmlns:p14="http://schemas.microsoft.com/office/powerpoint/2010/main">
          <mc:Choice Requires="p14">
            <p:contentPart p14:bwMode="auto" r:id="rId12">
              <p14:nvContentPartPr>
                <p14:cNvPr id="76" name="Ink 75">
                  <a:extLst>
                    <a:ext uri="{FF2B5EF4-FFF2-40B4-BE49-F238E27FC236}">
                      <a16:creationId xmlns:a16="http://schemas.microsoft.com/office/drawing/2014/main" id="{D08E7455-843A-5D4A-97B8-C28EEF3FE9BB}"/>
                    </a:ext>
                  </a:extLst>
                </p14:cNvPr>
                <p14:cNvContentPartPr/>
                <p14:nvPr/>
              </p14:nvContentPartPr>
              <p14:xfrm>
                <a:off x="8326920" y="4898910"/>
                <a:ext cx="95760" cy="2880"/>
              </p14:xfrm>
            </p:contentPart>
          </mc:Choice>
          <mc:Fallback xmlns="">
            <p:pic>
              <p:nvPicPr>
                <p:cNvPr id="76" name="Ink 75">
                  <a:extLst>
                    <a:ext uri="{FF2B5EF4-FFF2-40B4-BE49-F238E27FC236}">
                      <a16:creationId xmlns:a16="http://schemas.microsoft.com/office/drawing/2014/main" id="{D08E7455-843A-5D4A-97B8-C28EEF3FE9BB}"/>
                    </a:ext>
                  </a:extLst>
                </p:cNvPr>
                <p:cNvPicPr/>
                <p:nvPr/>
              </p:nvPicPr>
              <p:blipFill>
                <a:blip r:embed="rId13"/>
                <a:stretch>
                  <a:fillRect/>
                </a:stretch>
              </p:blipFill>
              <p:spPr>
                <a:xfrm>
                  <a:off x="8317920" y="4890910"/>
                  <a:ext cx="113400" cy="1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7" name="Ink 76">
                  <a:extLst>
                    <a:ext uri="{FF2B5EF4-FFF2-40B4-BE49-F238E27FC236}">
                      <a16:creationId xmlns:a16="http://schemas.microsoft.com/office/drawing/2014/main" id="{B4F66D8B-6162-2544-BC0D-AC21583DFB99}"/>
                    </a:ext>
                  </a:extLst>
                </p14:cNvPr>
                <p14:cNvContentPartPr/>
                <p14:nvPr/>
              </p14:nvContentPartPr>
              <p14:xfrm>
                <a:off x="8327640" y="4933470"/>
                <a:ext cx="95760" cy="2880"/>
              </p14:xfrm>
            </p:contentPart>
          </mc:Choice>
          <mc:Fallback xmlns="">
            <p:pic>
              <p:nvPicPr>
                <p:cNvPr id="77" name="Ink 76">
                  <a:extLst>
                    <a:ext uri="{FF2B5EF4-FFF2-40B4-BE49-F238E27FC236}">
                      <a16:creationId xmlns:a16="http://schemas.microsoft.com/office/drawing/2014/main" id="{B4F66D8B-6162-2544-BC0D-AC21583DFB99}"/>
                    </a:ext>
                  </a:extLst>
                </p:cNvPr>
                <p:cNvPicPr/>
                <p:nvPr/>
              </p:nvPicPr>
              <p:blipFill>
                <a:blip r:embed="rId15"/>
                <a:stretch>
                  <a:fillRect/>
                </a:stretch>
              </p:blipFill>
              <p:spPr>
                <a:xfrm>
                  <a:off x="8318640" y="4924470"/>
                  <a:ext cx="113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9" name="Ink 78">
                  <a:extLst>
                    <a:ext uri="{FF2B5EF4-FFF2-40B4-BE49-F238E27FC236}">
                      <a16:creationId xmlns:a16="http://schemas.microsoft.com/office/drawing/2014/main" id="{38FF62FC-E6EE-1B40-B598-FC5BC1CD2161}"/>
                    </a:ext>
                  </a:extLst>
                </p14:cNvPr>
                <p14:cNvContentPartPr/>
                <p14:nvPr/>
              </p14:nvContentPartPr>
              <p14:xfrm>
                <a:off x="8332320" y="4969470"/>
                <a:ext cx="95760" cy="5400"/>
              </p14:xfrm>
            </p:contentPart>
          </mc:Choice>
          <mc:Fallback xmlns="">
            <p:pic>
              <p:nvPicPr>
                <p:cNvPr id="79" name="Ink 78">
                  <a:extLst>
                    <a:ext uri="{FF2B5EF4-FFF2-40B4-BE49-F238E27FC236}">
                      <a16:creationId xmlns:a16="http://schemas.microsoft.com/office/drawing/2014/main" id="{38FF62FC-E6EE-1B40-B598-FC5BC1CD2161}"/>
                    </a:ext>
                  </a:extLst>
                </p:cNvPr>
                <p:cNvPicPr/>
                <p:nvPr/>
              </p:nvPicPr>
              <p:blipFill>
                <a:blip r:embed="rId17"/>
                <a:stretch>
                  <a:fillRect/>
                </a:stretch>
              </p:blipFill>
              <p:spPr>
                <a:xfrm>
                  <a:off x="8323320" y="4960470"/>
                  <a:ext cx="11340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83" name="Ink 82">
                <a:extLst>
                  <a:ext uri="{FF2B5EF4-FFF2-40B4-BE49-F238E27FC236}">
                    <a16:creationId xmlns:a16="http://schemas.microsoft.com/office/drawing/2014/main" id="{127745AC-DB79-AD4F-A0C9-B0665FC2BF1D}"/>
                  </a:ext>
                </a:extLst>
              </p14:cNvPr>
              <p14:cNvContentPartPr/>
              <p14:nvPr/>
            </p14:nvContentPartPr>
            <p14:xfrm>
              <a:off x="10715869" y="4675362"/>
              <a:ext cx="67320" cy="71280"/>
            </p14:xfrm>
          </p:contentPart>
        </mc:Choice>
        <mc:Fallback xmlns="">
          <p:pic>
            <p:nvPicPr>
              <p:cNvPr id="83" name="Ink 82">
                <a:extLst>
                  <a:ext uri="{FF2B5EF4-FFF2-40B4-BE49-F238E27FC236}">
                    <a16:creationId xmlns:a16="http://schemas.microsoft.com/office/drawing/2014/main" id="{127745AC-DB79-AD4F-A0C9-B0665FC2BF1D}"/>
                  </a:ext>
                </a:extLst>
              </p:cNvPr>
              <p:cNvPicPr/>
              <p:nvPr/>
            </p:nvPicPr>
            <p:blipFill>
              <a:blip r:embed="rId19"/>
              <a:stretch>
                <a:fillRect/>
              </a:stretch>
            </p:blipFill>
            <p:spPr>
              <a:xfrm>
                <a:off x="10706869" y="4666362"/>
                <a:ext cx="84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3" name="Ink 92">
                <a:extLst>
                  <a:ext uri="{FF2B5EF4-FFF2-40B4-BE49-F238E27FC236}">
                    <a16:creationId xmlns:a16="http://schemas.microsoft.com/office/drawing/2014/main" id="{A6802A9B-B0E0-264B-886E-5C9C9EF30AEC}"/>
                  </a:ext>
                </a:extLst>
              </p14:cNvPr>
              <p14:cNvContentPartPr/>
              <p14:nvPr/>
            </p14:nvContentPartPr>
            <p14:xfrm>
              <a:off x="9238069" y="4422642"/>
              <a:ext cx="60840" cy="314280"/>
            </p14:xfrm>
          </p:contentPart>
        </mc:Choice>
        <mc:Fallback xmlns="">
          <p:pic>
            <p:nvPicPr>
              <p:cNvPr id="93" name="Ink 92">
                <a:extLst>
                  <a:ext uri="{FF2B5EF4-FFF2-40B4-BE49-F238E27FC236}">
                    <a16:creationId xmlns:a16="http://schemas.microsoft.com/office/drawing/2014/main" id="{A6802A9B-B0E0-264B-886E-5C9C9EF30AEC}"/>
                  </a:ext>
                </a:extLst>
              </p:cNvPr>
              <p:cNvPicPr/>
              <p:nvPr/>
            </p:nvPicPr>
            <p:blipFill>
              <a:blip r:embed="rId21"/>
              <a:stretch>
                <a:fillRect/>
              </a:stretch>
            </p:blipFill>
            <p:spPr>
              <a:xfrm>
                <a:off x="9229069" y="4413642"/>
                <a:ext cx="784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0" name="Ink 99">
                <a:extLst>
                  <a:ext uri="{FF2B5EF4-FFF2-40B4-BE49-F238E27FC236}">
                    <a16:creationId xmlns:a16="http://schemas.microsoft.com/office/drawing/2014/main" id="{47C09840-FA7E-4F4F-A126-CF17A9B31BDC}"/>
                  </a:ext>
                </a:extLst>
              </p14:cNvPr>
              <p14:cNvContentPartPr/>
              <p14:nvPr/>
            </p14:nvContentPartPr>
            <p14:xfrm>
              <a:off x="9273349" y="4257402"/>
              <a:ext cx="180360" cy="186480"/>
            </p14:xfrm>
          </p:contentPart>
        </mc:Choice>
        <mc:Fallback xmlns="">
          <p:pic>
            <p:nvPicPr>
              <p:cNvPr id="100" name="Ink 99">
                <a:extLst>
                  <a:ext uri="{FF2B5EF4-FFF2-40B4-BE49-F238E27FC236}">
                    <a16:creationId xmlns:a16="http://schemas.microsoft.com/office/drawing/2014/main" id="{47C09840-FA7E-4F4F-A126-CF17A9B31BDC}"/>
                  </a:ext>
                </a:extLst>
              </p:cNvPr>
              <p:cNvPicPr/>
              <p:nvPr/>
            </p:nvPicPr>
            <p:blipFill>
              <a:blip r:embed="rId23"/>
              <a:stretch>
                <a:fillRect/>
              </a:stretch>
            </p:blipFill>
            <p:spPr>
              <a:xfrm>
                <a:off x="9264367" y="4248402"/>
                <a:ext cx="197965"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5" name="Ink 104">
                <a:extLst>
                  <a:ext uri="{FF2B5EF4-FFF2-40B4-BE49-F238E27FC236}">
                    <a16:creationId xmlns:a16="http://schemas.microsoft.com/office/drawing/2014/main" id="{853BF47D-97CA-9044-B500-3334DE409903}"/>
                  </a:ext>
                </a:extLst>
              </p14:cNvPr>
              <p14:cNvContentPartPr/>
              <p14:nvPr/>
            </p14:nvContentPartPr>
            <p14:xfrm>
              <a:off x="8331805" y="5566002"/>
              <a:ext cx="1557720" cy="335880"/>
            </p14:xfrm>
          </p:contentPart>
        </mc:Choice>
        <mc:Fallback xmlns="">
          <p:pic>
            <p:nvPicPr>
              <p:cNvPr id="105" name="Ink 104">
                <a:extLst>
                  <a:ext uri="{FF2B5EF4-FFF2-40B4-BE49-F238E27FC236}">
                    <a16:creationId xmlns:a16="http://schemas.microsoft.com/office/drawing/2014/main" id="{853BF47D-97CA-9044-B500-3334DE409903}"/>
                  </a:ext>
                </a:extLst>
              </p:cNvPr>
              <p:cNvPicPr/>
              <p:nvPr/>
            </p:nvPicPr>
            <p:blipFill>
              <a:blip r:embed="rId25"/>
              <a:stretch>
                <a:fillRect/>
              </a:stretch>
            </p:blipFill>
            <p:spPr>
              <a:xfrm>
                <a:off x="8322805" y="5557002"/>
                <a:ext cx="15753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0" name="Ink 109">
                <a:extLst>
                  <a:ext uri="{FF2B5EF4-FFF2-40B4-BE49-F238E27FC236}">
                    <a16:creationId xmlns:a16="http://schemas.microsoft.com/office/drawing/2014/main" id="{1EA9B419-01D1-A248-AF6A-22529548E20F}"/>
                  </a:ext>
                </a:extLst>
              </p14:cNvPr>
              <p14:cNvContentPartPr/>
              <p14:nvPr/>
            </p14:nvContentPartPr>
            <p14:xfrm>
              <a:off x="9895826" y="5489166"/>
              <a:ext cx="541800" cy="78840"/>
            </p14:xfrm>
          </p:contentPart>
        </mc:Choice>
        <mc:Fallback xmlns="">
          <p:pic>
            <p:nvPicPr>
              <p:cNvPr id="110" name="Ink 109">
                <a:extLst>
                  <a:ext uri="{FF2B5EF4-FFF2-40B4-BE49-F238E27FC236}">
                    <a16:creationId xmlns:a16="http://schemas.microsoft.com/office/drawing/2014/main" id="{1EA9B419-01D1-A248-AF6A-22529548E20F}"/>
                  </a:ext>
                </a:extLst>
              </p:cNvPr>
              <p:cNvPicPr/>
              <p:nvPr/>
            </p:nvPicPr>
            <p:blipFill>
              <a:blip r:embed="rId27"/>
              <a:stretch>
                <a:fillRect/>
              </a:stretch>
            </p:blipFill>
            <p:spPr>
              <a:xfrm>
                <a:off x="9886820" y="5480166"/>
                <a:ext cx="559452"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1" name="Ink 110">
                <a:extLst>
                  <a:ext uri="{FF2B5EF4-FFF2-40B4-BE49-F238E27FC236}">
                    <a16:creationId xmlns:a16="http://schemas.microsoft.com/office/drawing/2014/main" id="{79B658EE-2662-124C-A00F-EA998DD90794}"/>
                  </a:ext>
                </a:extLst>
              </p14:cNvPr>
              <p14:cNvContentPartPr/>
              <p14:nvPr/>
            </p14:nvContentPartPr>
            <p14:xfrm>
              <a:off x="10435466" y="5352726"/>
              <a:ext cx="790920" cy="140040"/>
            </p14:xfrm>
          </p:contentPart>
        </mc:Choice>
        <mc:Fallback xmlns="">
          <p:pic>
            <p:nvPicPr>
              <p:cNvPr id="111" name="Ink 110">
                <a:extLst>
                  <a:ext uri="{FF2B5EF4-FFF2-40B4-BE49-F238E27FC236}">
                    <a16:creationId xmlns:a16="http://schemas.microsoft.com/office/drawing/2014/main" id="{79B658EE-2662-124C-A00F-EA998DD90794}"/>
                  </a:ext>
                </a:extLst>
              </p:cNvPr>
              <p:cNvPicPr/>
              <p:nvPr/>
            </p:nvPicPr>
            <p:blipFill>
              <a:blip r:embed="rId29"/>
              <a:stretch>
                <a:fillRect/>
              </a:stretch>
            </p:blipFill>
            <p:spPr>
              <a:xfrm>
                <a:off x="10426466" y="5343726"/>
                <a:ext cx="80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3" name="Ink 112">
                <a:extLst>
                  <a:ext uri="{FF2B5EF4-FFF2-40B4-BE49-F238E27FC236}">
                    <a16:creationId xmlns:a16="http://schemas.microsoft.com/office/drawing/2014/main" id="{96644C7B-5334-1A4C-9A91-5147C1679696}"/>
                  </a:ext>
                </a:extLst>
              </p14:cNvPr>
              <p14:cNvContentPartPr/>
              <p14:nvPr/>
            </p14:nvContentPartPr>
            <p14:xfrm>
              <a:off x="11232866" y="5293326"/>
              <a:ext cx="484200" cy="115560"/>
            </p14:xfrm>
          </p:contentPart>
        </mc:Choice>
        <mc:Fallback xmlns="">
          <p:pic>
            <p:nvPicPr>
              <p:cNvPr id="113" name="Ink 112">
                <a:extLst>
                  <a:ext uri="{FF2B5EF4-FFF2-40B4-BE49-F238E27FC236}">
                    <a16:creationId xmlns:a16="http://schemas.microsoft.com/office/drawing/2014/main" id="{96644C7B-5334-1A4C-9A91-5147C1679696}"/>
                  </a:ext>
                </a:extLst>
              </p:cNvPr>
              <p:cNvPicPr/>
              <p:nvPr/>
            </p:nvPicPr>
            <p:blipFill>
              <a:blip r:embed="rId31"/>
              <a:stretch>
                <a:fillRect/>
              </a:stretch>
            </p:blipFill>
            <p:spPr>
              <a:xfrm>
                <a:off x="11223859" y="5284298"/>
                <a:ext cx="501853" cy="133255"/>
              </a:xfrm>
              <a:prstGeom prst="rect">
                <a:avLst/>
              </a:prstGeom>
            </p:spPr>
          </p:pic>
        </mc:Fallback>
      </mc:AlternateContent>
      <p:sp>
        <p:nvSpPr>
          <p:cNvPr id="27" name="TextBox 26">
            <a:extLst>
              <a:ext uri="{FF2B5EF4-FFF2-40B4-BE49-F238E27FC236}">
                <a16:creationId xmlns:a16="http://schemas.microsoft.com/office/drawing/2014/main" id="{F07EB40E-D9F2-F242-B6E3-8C9C9349FF78}"/>
              </a:ext>
            </a:extLst>
          </p:cNvPr>
          <p:cNvSpPr txBox="1"/>
          <p:nvPr/>
        </p:nvSpPr>
        <p:spPr>
          <a:xfrm>
            <a:off x="0" y="6603838"/>
            <a:ext cx="12286129" cy="254162"/>
          </a:xfrm>
          <a:prstGeom prst="rect">
            <a:avLst/>
          </a:prstGeom>
          <a:noFill/>
        </p:spPr>
        <p:txBody>
          <a:bodyPr wrap="square" rtlCol="0">
            <a:spAutoFit/>
          </a:bodyPr>
          <a:lstStyle/>
          <a:p>
            <a:r>
              <a:rPr lang="en-US" sz="1000" dirty="0">
                <a:solidFill>
                  <a:schemeClr val="bg2">
                    <a:lumMod val="25000"/>
                  </a:schemeClr>
                </a:solidFill>
              </a:rPr>
              <a:t>Image source: twitter.com/</a:t>
            </a:r>
            <a:r>
              <a:rPr lang="en-US" sz="1000" dirty="0" err="1">
                <a:solidFill>
                  <a:schemeClr val="bg2">
                    <a:lumMod val="25000"/>
                  </a:schemeClr>
                </a:solidFill>
              </a:rPr>
              <a:t>aaricasm</a:t>
            </a:r>
            <a:endParaRPr lang="en-US" sz="1000" dirty="0">
              <a:solidFill>
                <a:schemeClr val="bg2">
                  <a:lumMod val="25000"/>
                </a:schemeClr>
              </a:solidFill>
            </a:endParaRPr>
          </a:p>
        </p:txBody>
      </p:sp>
    </p:spTree>
    <p:extLst>
      <p:ext uri="{BB962C8B-B14F-4D97-AF65-F5344CB8AC3E}">
        <p14:creationId xmlns:p14="http://schemas.microsoft.com/office/powerpoint/2010/main" val="608509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251F-59A7-45C2-A3C0-7C00C2AF0EA7}"/>
              </a:ext>
            </a:extLst>
          </p:cNvPr>
          <p:cNvSpPr>
            <a:spLocks noGrp="1"/>
          </p:cNvSpPr>
          <p:nvPr>
            <p:ph type="title"/>
          </p:nvPr>
        </p:nvSpPr>
        <p:spPr>
          <a:xfrm>
            <a:off x="508473" y="0"/>
            <a:ext cx="10515600" cy="1325563"/>
          </a:xfrm>
        </p:spPr>
        <p:txBody>
          <a:bodyPr/>
          <a:lstStyle/>
          <a:p>
            <a:r>
              <a:rPr lang="en-US">
                <a:cs typeface="Calibri Light"/>
              </a:rPr>
              <a:t>What does it mean to say “virtue-based”?</a:t>
            </a:r>
            <a:endParaRPr lang="en-US"/>
          </a:p>
        </p:txBody>
      </p:sp>
      <p:sp>
        <p:nvSpPr>
          <p:cNvPr id="3" name="Content Placeholder 2">
            <a:extLst>
              <a:ext uri="{FF2B5EF4-FFF2-40B4-BE49-F238E27FC236}">
                <a16:creationId xmlns:a16="http://schemas.microsoft.com/office/drawing/2014/main" id="{3E4B7E27-94F7-4637-ABF9-CA3E9FD12544}"/>
              </a:ext>
            </a:extLst>
          </p:cNvPr>
          <p:cNvSpPr>
            <a:spLocks noGrp="1"/>
          </p:cNvSpPr>
          <p:nvPr>
            <p:ph idx="1"/>
          </p:nvPr>
        </p:nvSpPr>
        <p:spPr>
          <a:xfrm>
            <a:off x="838200" y="1103972"/>
            <a:ext cx="10515600" cy="2053580"/>
          </a:xfrm>
        </p:spPr>
        <p:txBody>
          <a:bodyPr>
            <a:normAutofit/>
          </a:bodyPr>
          <a:lstStyle/>
          <a:p>
            <a:pPr marL="0" indent="0">
              <a:buNone/>
            </a:pPr>
            <a:r>
              <a:rPr lang="en-US" sz="2300"/>
              <a:t>We all have a little bit of every virtue, and we decide their value based on what is important to us.</a:t>
            </a:r>
          </a:p>
          <a:p>
            <a:pPr marL="0" indent="0">
              <a:buNone/>
            </a:pPr>
            <a:r>
              <a:rPr lang="en-US" sz="2300"/>
              <a:t>“The association between House and personality seems not to be driven by the particular House one </a:t>
            </a:r>
            <a:r>
              <a:rPr lang="en-US" sz="2300" i="1"/>
              <a:t>is</a:t>
            </a:r>
            <a:r>
              <a:rPr lang="en-US" sz="2300"/>
              <a:t> sorted into, but which particular House one </a:t>
            </a:r>
            <a:r>
              <a:rPr lang="en-US" sz="2300" i="1"/>
              <a:t>desires</a:t>
            </a:r>
            <a:r>
              <a:rPr lang="en-US" sz="2300"/>
              <a:t> to be sorted into.”</a:t>
            </a:r>
          </a:p>
          <a:p>
            <a:pPr marL="0" indent="0">
              <a:buNone/>
            </a:pPr>
            <a:endParaRPr lang="en-US"/>
          </a:p>
        </p:txBody>
      </p:sp>
      <p:sp>
        <p:nvSpPr>
          <p:cNvPr id="4" name="TextBox 3">
            <a:extLst>
              <a:ext uri="{FF2B5EF4-FFF2-40B4-BE49-F238E27FC236}">
                <a16:creationId xmlns:a16="http://schemas.microsoft.com/office/drawing/2014/main" id="{A828CAB0-9514-9645-9098-F4BE619E3652}"/>
              </a:ext>
            </a:extLst>
          </p:cNvPr>
          <p:cNvSpPr txBox="1"/>
          <p:nvPr/>
        </p:nvSpPr>
        <p:spPr>
          <a:xfrm>
            <a:off x="0" y="6437375"/>
            <a:ext cx="12286129" cy="400110"/>
          </a:xfrm>
          <a:prstGeom prst="rect">
            <a:avLst/>
          </a:prstGeom>
          <a:noFill/>
        </p:spPr>
        <p:txBody>
          <a:bodyPr wrap="square" rtlCol="0">
            <a:spAutoFit/>
          </a:bodyPr>
          <a:lstStyle/>
          <a:p>
            <a:r>
              <a:rPr lang="en-US" sz="1000"/>
              <a:t>Jakob, L., Garcia-Garzon, E., Jarke, H., &amp; Dablander, F. (2019). The Science Behind the Magic? The Relation of the Harry Potter “Sorting Hat Quiz” to Personality and Human Values. </a:t>
            </a:r>
            <a:r>
              <a:rPr lang="en-US" sz="1000" i="1"/>
              <a:t>Collabra: Psychology</a:t>
            </a:r>
            <a:r>
              <a:rPr lang="en-US" sz="1000"/>
              <a:t>, </a:t>
            </a:r>
            <a:r>
              <a:rPr lang="en-US" sz="1000" i="1"/>
              <a:t>5</a:t>
            </a:r>
            <a:r>
              <a:rPr lang="en-US" sz="1000"/>
              <a:t>(1), 31. DOI: </a:t>
            </a:r>
            <a:r>
              <a:rPr lang="en-US" sz="1000">
                <a:hlinkClick r:id="rId3"/>
              </a:rPr>
              <a:t>http://doi.org/10.1525/collabra.240</a:t>
            </a:r>
            <a:r>
              <a:rPr lang="en-US" sz="1000"/>
              <a:t> </a:t>
            </a:r>
          </a:p>
        </p:txBody>
      </p:sp>
      <p:sp>
        <p:nvSpPr>
          <p:cNvPr id="7" name="TextBox 6">
            <a:extLst>
              <a:ext uri="{FF2B5EF4-FFF2-40B4-BE49-F238E27FC236}">
                <a16:creationId xmlns:a16="http://schemas.microsoft.com/office/drawing/2014/main" id="{0989CC47-25D0-4B43-A99A-EC472E9CA9DA}"/>
              </a:ext>
            </a:extLst>
          </p:cNvPr>
          <p:cNvSpPr txBox="1"/>
          <p:nvPr/>
        </p:nvSpPr>
        <p:spPr>
          <a:xfrm>
            <a:off x="-1" y="6600854"/>
            <a:ext cx="12192001" cy="246221"/>
          </a:xfrm>
          <a:prstGeom prst="rect">
            <a:avLst/>
          </a:prstGeom>
          <a:noFill/>
        </p:spPr>
        <p:txBody>
          <a:bodyPr wrap="square" rtlCol="0">
            <a:spAutoFit/>
          </a:bodyPr>
          <a:lstStyle/>
          <a:p>
            <a:pPr algn="r"/>
            <a:r>
              <a:rPr lang="en-US" sz="1000"/>
              <a:t>Image source: tiktok user gorilla_grip_co0chie</a:t>
            </a:r>
          </a:p>
        </p:txBody>
      </p:sp>
      <p:sp>
        <p:nvSpPr>
          <p:cNvPr id="9" name="Content Placeholder 2">
            <a:extLst>
              <a:ext uri="{FF2B5EF4-FFF2-40B4-BE49-F238E27FC236}">
                <a16:creationId xmlns:a16="http://schemas.microsoft.com/office/drawing/2014/main" id="{9A20A284-E8C6-EA4A-B191-67C755BF211A}"/>
              </a:ext>
            </a:extLst>
          </p:cNvPr>
          <p:cNvSpPr txBox="1">
            <a:spLocks/>
          </p:cNvSpPr>
          <p:nvPr/>
        </p:nvSpPr>
        <p:spPr>
          <a:xfrm>
            <a:off x="838200" y="4922291"/>
            <a:ext cx="10515600" cy="1244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500"/>
              <a:t>Ergo… virtues are virtues because we say they are, and we can be whoever we want to be, so really this is a study on who librarians aspire to be and how we see ourselves, not who we already are.</a:t>
            </a:r>
          </a:p>
        </p:txBody>
      </p:sp>
      <p:sp>
        <p:nvSpPr>
          <p:cNvPr id="12" name="Rectangle 11">
            <a:extLst>
              <a:ext uri="{FF2B5EF4-FFF2-40B4-BE49-F238E27FC236}">
                <a16:creationId xmlns:a16="http://schemas.microsoft.com/office/drawing/2014/main" id="{7BFF6500-6481-5648-B0DE-DF8909046B93}"/>
              </a:ext>
            </a:extLst>
          </p:cNvPr>
          <p:cNvSpPr/>
          <p:nvPr/>
        </p:nvSpPr>
        <p:spPr>
          <a:xfrm>
            <a:off x="0" y="3073625"/>
            <a:ext cx="12383491" cy="1614437"/>
          </a:xfrm>
          <a:prstGeom prst="rect">
            <a:avLst/>
          </a:prstGeom>
          <a:gradFill>
            <a:gsLst>
              <a:gs pos="0">
                <a:srgbClr val="F8F4F5"/>
              </a:gs>
              <a:gs pos="99000">
                <a:srgbClr val="F3F5F4"/>
              </a:gs>
              <a:gs pos="33000">
                <a:srgbClr val="F3F6F5"/>
              </a:gs>
              <a:gs pos="63000">
                <a:srgbClr val="F5F5F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 text, application&#10;&#10;Description automatically generated">
            <a:extLst>
              <a:ext uri="{FF2B5EF4-FFF2-40B4-BE49-F238E27FC236}">
                <a16:creationId xmlns:a16="http://schemas.microsoft.com/office/drawing/2014/main" id="{64C05800-C936-4642-903D-453782B60B97}"/>
              </a:ext>
            </a:extLst>
          </p:cNvPr>
          <p:cNvPicPr>
            <a:picLocks noChangeAspect="1"/>
          </p:cNvPicPr>
          <p:nvPr/>
        </p:nvPicPr>
        <p:blipFill rotWithShape="1">
          <a:blip r:embed="rId4">
            <a:extLst>
              <a:ext uri="{28A0092B-C50C-407E-A947-70E740481C1C}">
                <a14:useLocalDpi xmlns:a14="http://schemas.microsoft.com/office/drawing/2010/main" val="0"/>
              </a:ext>
            </a:extLst>
          </a:blip>
          <a:srcRect l="2319" r="833"/>
          <a:stretch/>
        </p:blipFill>
        <p:spPr>
          <a:xfrm>
            <a:off x="2518610" y="3039336"/>
            <a:ext cx="7093742" cy="1614436"/>
          </a:xfrm>
          <a:prstGeom prst="rect">
            <a:avLst/>
          </a:prstGeom>
        </p:spPr>
      </p:pic>
      <p:sp>
        <p:nvSpPr>
          <p:cNvPr id="14" name="Rectangle 13">
            <a:extLst>
              <a:ext uri="{FF2B5EF4-FFF2-40B4-BE49-F238E27FC236}">
                <a16:creationId xmlns:a16="http://schemas.microsoft.com/office/drawing/2014/main" id="{F1EF623F-EBA2-904A-95A9-0C8334A47BF8}"/>
              </a:ext>
            </a:extLst>
          </p:cNvPr>
          <p:cNvSpPr/>
          <p:nvPr/>
        </p:nvSpPr>
        <p:spPr>
          <a:xfrm flipV="1">
            <a:off x="-191492" y="3050765"/>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4D0B09-56C2-8146-850F-B82114C00F05}"/>
              </a:ext>
            </a:extLst>
          </p:cNvPr>
          <p:cNvSpPr/>
          <p:nvPr/>
        </p:nvSpPr>
        <p:spPr>
          <a:xfrm flipV="1">
            <a:off x="-191492" y="4665202"/>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907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chart&#10;&#10;Description automatically generated">
            <a:extLst>
              <a:ext uri="{FF2B5EF4-FFF2-40B4-BE49-F238E27FC236}">
                <a16:creationId xmlns:a16="http://schemas.microsoft.com/office/drawing/2014/main" id="{C3A2126B-7192-2C48-9A1A-E309B0133B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6648060" cy="6858000"/>
          </a:xfrm>
          <a:prstGeom prst="rect">
            <a:avLst/>
          </a:prstGeom>
        </p:spPr>
      </p:pic>
      <p:sp>
        <p:nvSpPr>
          <p:cNvPr id="10" name="Rectangle 9"/>
          <p:cNvSpPr/>
          <p:nvPr/>
        </p:nvSpPr>
        <p:spPr>
          <a:xfrm>
            <a:off x="6652513" y="6303330"/>
            <a:ext cx="1537623" cy="553998"/>
          </a:xfrm>
          <a:prstGeom prst="rect">
            <a:avLst/>
          </a:prstGeom>
        </p:spPr>
        <p:txBody>
          <a:bodyPr wrap="square" lIns="91440" tIns="45720" rIns="91440" bIns="45720" anchor="t">
            <a:spAutoFit/>
          </a:bodyPr>
          <a:lstStyle/>
          <a:p>
            <a:r>
              <a:rPr lang="en-US" sz="1000"/>
              <a:t>Source: https://paulvanderlaken.com/tag/information/</a:t>
            </a:r>
            <a:endParaRPr lang="en-US" sz="1000">
              <a:cs typeface="Calibri"/>
            </a:endParaRPr>
          </a:p>
        </p:txBody>
      </p:sp>
      <p:sp>
        <p:nvSpPr>
          <p:cNvPr id="11" name="Title 1">
            <a:extLst>
              <a:ext uri="{FF2B5EF4-FFF2-40B4-BE49-F238E27FC236}">
                <a16:creationId xmlns:a16="http://schemas.microsoft.com/office/drawing/2014/main" id="{91FD41C0-CFBD-4ED3-89A3-A0BECD563029}"/>
              </a:ext>
            </a:extLst>
          </p:cNvPr>
          <p:cNvSpPr>
            <a:spLocks noGrp="1"/>
          </p:cNvSpPr>
          <p:nvPr>
            <p:ph type="title"/>
          </p:nvPr>
        </p:nvSpPr>
        <p:spPr>
          <a:xfrm>
            <a:off x="6765402" y="352246"/>
            <a:ext cx="5426598" cy="1350963"/>
          </a:xfrm>
        </p:spPr>
        <p:txBody>
          <a:bodyPr/>
          <a:lstStyle/>
          <a:p>
            <a:r>
              <a:rPr lang="en-US">
                <a:cs typeface="Calibri Light"/>
              </a:rPr>
              <a:t>Other Lessons Learned</a:t>
            </a:r>
            <a:endParaRPr lang="en-US"/>
          </a:p>
        </p:txBody>
      </p:sp>
      <p:sp>
        <p:nvSpPr>
          <p:cNvPr id="13" name="TextBox 12"/>
          <p:cNvSpPr txBox="1"/>
          <p:nvPr/>
        </p:nvSpPr>
        <p:spPr>
          <a:xfrm>
            <a:off x="6765402" y="1894606"/>
            <a:ext cx="5099975" cy="923330"/>
          </a:xfrm>
          <a:prstGeom prst="rect">
            <a:avLst/>
          </a:prstGeom>
          <a:noFill/>
        </p:spPr>
        <p:txBody>
          <a:bodyPr wrap="square" rtlCol="0">
            <a:spAutoFit/>
          </a:bodyPr>
          <a:lstStyle/>
          <a:p>
            <a:r>
              <a:rPr lang="en-US"/>
              <a:t>The world of Harry Potter is larger than what JKR could have ever imagined and is only better with FAN additions. </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664" y="3131080"/>
            <a:ext cx="4743450" cy="2571750"/>
          </a:xfrm>
          <a:prstGeom prst="rect">
            <a:avLst/>
          </a:prstGeom>
        </p:spPr>
      </p:pic>
      <p:sp>
        <p:nvSpPr>
          <p:cNvPr id="2" name="TextBox 1">
            <a:extLst>
              <a:ext uri="{FF2B5EF4-FFF2-40B4-BE49-F238E27FC236}">
                <a16:creationId xmlns:a16="http://schemas.microsoft.com/office/drawing/2014/main" id="{8E3A86C5-69BD-4EBA-A2A3-DE3FEC3C49FB}"/>
              </a:ext>
            </a:extLst>
          </p:cNvPr>
          <p:cNvSpPr txBox="1"/>
          <p:nvPr/>
        </p:nvSpPr>
        <p:spPr>
          <a:xfrm>
            <a:off x="9620955" y="6304844"/>
            <a:ext cx="257386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a:t>Image source: https://tenor.com/view/hufflepuff-avpm-harrypotter-gif-5041396</a:t>
            </a:r>
            <a:endParaRPr lang="en-US" sz="1000">
              <a:cs typeface="Calibri"/>
            </a:endParaRPr>
          </a:p>
        </p:txBody>
      </p:sp>
    </p:spTree>
    <p:extLst>
      <p:ext uri="{BB962C8B-B14F-4D97-AF65-F5344CB8AC3E}">
        <p14:creationId xmlns:p14="http://schemas.microsoft.com/office/powerpoint/2010/main" val="2986194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41C0-CFBD-4ED3-89A3-A0BECD563029}"/>
              </a:ext>
            </a:extLst>
          </p:cNvPr>
          <p:cNvSpPr>
            <a:spLocks noGrp="1"/>
          </p:cNvSpPr>
          <p:nvPr>
            <p:ph type="title"/>
          </p:nvPr>
        </p:nvSpPr>
        <p:spPr>
          <a:xfrm>
            <a:off x="838200" y="365125"/>
            <a:ext cx="6027376" cy="1350963"/>
          </a:xfrm>
        </p:spPr>
        <p:txBody>
          <a:bodyPr/>
          <a:lstStyle/>
          <a:p>
            <a:r>
              <a:rPr lang="en-US">
                <a:cs typeface="Calibri Light"/>
              </a:rPr>
              <a:t>Other Lessons Learned</a:t>
            </a:r>
            <a:endParaRPr lang="en-US"/>
          </a:p>
        </p:txBody>
      </p:sp>
      <p:sp>
        <p:nvSpPr>
          <p:cNvPr id="3" name="Text Placeholder 2">
            <a:extLst>
              <a:ext uri="{FF2B5EF4-FFF2-40B4-BE49-F238E27FC236}">
                <a16:creationId xmlns:a16="http://schemas.microsoft.com/office/drawing/2014/main" id="{96CA5128-62CA-4810-8985-67CA92564DDD}"/>
              </a:ext>
            </a:extLst>
          </p:cNvPr>
          <p:cNvSpPr>
            <a:spLocks noGrp="1"/>
          </p:cNvSpPr>
          <p:nvPr>
            <p:ph idx="1"/>
          </p:nvPr>
        </p:nvSpPr>
        <p:spPr>
          <a:xfrm>
            <a:off x="429851" y="1716088"/>
            <a:ext cx="4982633" cy="4079254"/>
          </a:xfrm>
        </p:spPr>
        <p:txBody>
          <a:bodyPr vert="horz" lIns="91440" tIns="45720" rIns="91440" bIns="45720" rtlCol="0" anchor="t">
            <a:normAutofit/>
          </a:bodyPr>
          <a:lstStyle/>
          <a:p>
            <a:r>
              <a:rPr lang="en-US">
                <a:cs typeface="Calibri"/>
              </a:rPr>
              <a:t>Themes of HP are timeless</a:t>
            </a:r>
          </a:p>
          <a:p>
            <a:endParaRPr lang="en-US">
              <a:cs typeface="Calibri"/>
            </a:endParaRPr>
          </a:p>
          <a:p>
            <a:endParaRPr lang="en-US">
              <a:cs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33" y="2751118"/>
            <a:ext cx="4743451" cy="2846071"/>
          </a:xfrm>
          <a:prstGeom prst="rect">
            <a:avLst/>
          </a:prstGeom>
        </p:spPr>
      </p:pic>
      <p:sp>
        <p:nvSpPr>
          <p:cNvPr id="9" name="Rectangle 8"/>
          <p:cNvSpPr/>
          <p:nvPr/>
        </p:nvSpPr>
        <p:spPr>
          <a:xfrm>
            <a:off x="-50633" y="6373898"/>
            <a:ext cx="4825070" cy="553998"/>
          </a:xfrm>
          <a:prstGeom prst="rect">
            <a:avLst/>
          </a:prstGeom>
        </p:spPr>
        <p:txBody>
          <a:bodyPr wrap="square" lIns="91440" tIns="45720" rIns="91440" bIns="45720" anchor="t">
            <a:spAutoFit/>
          </a:bodyPr>
          <a:lstStyle/>
          <a:p>
            <a:r>
              <a:rPr lang="en-US" sz="1000">
                <a:latin typeface="Calibri"/>
                <a:cs typeface="Calibri"/>
              </a:rPr>
              <a:t>Photograph: Sopa/Rex/Shutterstock</a:t>
            </a:r>
            <a:br>
              <a:rPr lang="en-US" sz="1000">
                <a:latin typeface="Calibri"/>
              </a:rPr>
            </a:br>
            <a:r>
              <a:rPr lang="en-US" sz="1000">
                <a:latin typeface="Calibri"/>
                <a:cs typeface="Calibri"/>
              </a:rPr>
              <a:t>https://www.theguardian.com/world/2020/aug/04/thailand-protesters-openly-criticise-monarchy-harry-potter-themed-rally</a:t>
            </a:r>
          </a:p>
        </p:txBody>
      </p:sp>
      <p:sp>
        <p:nvSpPr>
          <p:cNvPr id="11" name="Text Placeholder 2">
            <a:extLst>
              <a:ext uri="{FF2B5EF4-FFF2-40B4-BE49-F238E27FC236}">
                <a16:creationId xmlns:a16="http://schemas.microsoft.com/office/drawing/2014/main" id="{96CA5128-62CA-4810-8985-67CA92564DDD}"/>
              </a:ext>
            </a:extLst>
          </p:cNvPr>
          <p:cNvSpPr txBox="1">
            <a:spLocks/>
          </p:cNvSpPr>
          <p:nvPr/>
        </p:nvSpPr>
        <p:spPr>
          <a:xfrm>
            <a:off x="6865576" y="1716088"/>
            <a:ext cx="4982633" cy="40792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Calibri"/>
              </a:rPr>
              <a:t>It's hard to label people. </a:t>
            </a:r>
          </a:p>
          <a:p>
            <a:endParaRPr lang="en-US">
              <a:cs typeface="Calibri"/>
            </a:endParaRPr>
          </a:p>
          <a:p>
            <a:endParaRPr lang="en-US">
              <a:cs typeface="Calibri"/>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957" y="2745151"/>
            <a:ext cx="4340058" cy="2852038"/>
          </a:xfrm>
          <a:prstGeom prst="rect">
            <a:avLst/>
          </a:prstGeom>
        </p:spPr>
      </p:pic>
      <p:sp>
        <p:nvSpPr>
          <p:cNvPr id="4" name="TextBox 3">
            <a:extLst>
              <a:ext uri="{FF2B5EF4-FFF2-40B4-BE49-F238E27FC236}">
                <a16:creationId xmlns:a16="http://schemas.microsoft.com/office/drawing/2014/main" id="{B0022710-7C85-4914-98ED-CE0EA0F051C1}"/>
              </a:ext>
            </a:extLst>
          </p:cNvPr>
          <p:cNvSpPr txBox="1"/>
          <p:nvPr/>
        </p:nvSpPr>
        <p:spPr>
          <a:xfrm>
            <a:off x="7857068" y="6445956"/>
            <a:ext cx="433775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a:t>Image Source: https://www.wattpad.com/391916775-sparks-hp-gif-series-nymphadora-tonks-%CF%9F-pig</a:t>
            </a:r>
            <a:endParaRPr lang="en-US" sz="1000">
              <a:cs typeface="Calibri"/>
            </a:endParaRPr>
          </a:p>
        </p:txBody>
      </p:sp>
    </p:spTree>
    <p:extLst>
      <p:ext uri="{BB962C8B-B14F-4D97-AF65-F5344CB8AC3E}">
        <p14:creationId xmlns:p14="http://schemas.microsoft.com/office/powerpoint/2010/main" val="43140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F0E5-C04B-49D5-BCBF-C42F449C57C4}"/>
              </a:ext>
            </a:extLst>
          </p:cNvPr>
          <p:cNvSpPr>
            <a:spLocks noGrp="1"/>
          </p:cNvSpPr>
          <p:nvPr>
            <p:ph type="title"/>
          </p:nvPr>
        </p:nvSpPr>
        <p:spPr/>
        <p:txBody>
          <a:bodyPr/>
          <a:lstStyle/>
          <a:p>
            <a:r>
              <a:rPr lang="en-US">
                <a:cs typeface="Calibri Light"/>
              </a:rPr>
              <a:t>Context - The Hogwarts Houses</a:t>
            </a:r>
          </a:p>
        </p:txBody>
      </p:sp>
      <p:sp>
        <p:nvSpPr>
          <p:cNvPr id="3" name="Content Placeholder 2">
            <a:extLst>
              <a:ext uri="{FF2B5EF4-FFF2-40B4-BE49-F238E27FC236}">
                <a16:creationId xmlns:a16="http://schemas.microsoft.com/office/drawing/2014/main" id="{C706CD09-9C0A-4ED0-B3A6-ED90F075662B}"/>
              </a:ext>
            </a:extLst>
          </p:cNvPr>
          <p:cNvSpPr>
            <a:spLocks noGrp="1"/>
          </p:cNvSpPr>
          <p:nvPr>
            <p:ph sz="half" idx="2"/>
          </p:nvPr>
        </p:nvSpPr>
        <p:spPr>
          <a:xfrm>
            <a:off x="839788" y="1671189"/>
            <a:ext cx="5157787" cy="4518474"/>
          </a:xfrm>
        </p:spPr>
        <p:txBody>
          <a:bodyPr vert="horz" lIns="91440" tIns="45720" rIns="91440" bIns="45720" rtlCol="0" anchor="t">
            <a:normAutofit fontScale="92500" lnSpcReduction="10000"/>
          </a:bodyPr>
          <a:lstStyle/>
          <a:p>
            <a:pPr marL="0" indent="0">
              <a:buNone/>
            </a:pPr>
            <a:r>
              <a:rPr lang="en-US" sz="3300">
                <a:solidFill>
                  <a:srgbClr val="C00000"/>
                </a:solidFill>
                <a:cs typeface="Calibri"/>
              </a:rPr>
              <a:t>Gryffindor</a:t>
            </a:r>
          </a:p>
          <a:p>
            <a:pPr marL="0" indent="0">
              <a:buNone/>
            </a:pPr>
            <a:r>
              <a:rPr lang="en-US" i="1">
                <a:ea typeface="+mn-lt"/>
                <a:cs typeface="+mn-lt"/>
              </a:rPr>
              <a:t>You might belong in </a:t>
            </a:r>
            <a:r>
              <a:rPr lang="en-US" i="1">
                <a:ea typeface="+mn-lt"/>
                <a:cs typeface="+mn-lt"/>
                <a:hlinkClick r:id="rId3"/>
              </a:rPr>
              <a:t>Gryffindor</a:t>
            </a:r>
            <a:r>
              <a:rPr lang="en-US" i="1">
                <a:ea typeface="+mn-lt"/>
                <a:cs typeface="+mn-lt"/>
              </a:rPr>
              <a:t>,</a:t>
            </a:r>
            <a:br>
              <a:rPr lang="en-US" i="1">
                <a:ea typeface="+mn-lt"/>
                <a:cs typeface="+mn-lt"/>
              </a:rPr>
            </a:br>
            <a:r>
              <a:rPr lang="en-US" i="1">
                <a:ea typeface="+mn-lt"/>
                <a:cs typeface="+mn-lt"/>
              </a:rPr>
              <a:t>Where dwell the </a:t>
            </a:r>
            <a:r>
              <a:rPr lang="en-US" b="1" i="1">
                <a:ea typeface="+mn-lt"/>
                <a:cs typeface="+mn-lt"/>
              </a:rPr>
              <a:t>brave</a:t>
            </a:r>
            <a:r>
              <a:rPr lang="en-US" i="1">
                <a:ea typeface="+mn-lt"/>
                <a:cs typeface="+mn-lt"/>
              </a:rPr>
              <a:t> at heart,</a:t>
            </a:r>
            <a:br>
              <a:rPr lang="en-US" i="1">
                <a:ea typeface="+mn-lt"/>
                <a:cs typeface="+mn-lt"/>
              </a:rPr>
            </a:br>
            <a:r>
              <a:rPr lang="en-US" i="1">
                <a:ea typeface="+mn-lt"/>
                <a:cs typeface="+mn-lt"/>
              </a:rPr>
              <a:t>Their </a:t>
            </a:r>
            <a:r>
              <a:rPr lang="en-US" b="1" i="1">
                <a:ea typeface="+mn-lt"/>
                <a:cs typeface="+mn-lt"/>
              </a:rPr>
              <a:t>daring</a:t>
            </a:r>
            <a:r>
              <a:rPr lang="en-US" i="1">
                <a:ea typeface="+mn-lt"/>
                <a:cs typeface="+mn-lt"/>
              </a:rPr>
              <a:t>, </a:t>
            </a:r>
            <a:r>
              <a:rPr lang="en-US" b="1" i="1">
                <a:ea typeface="+mn-lt"/>
                <a:cs typeface="+mn-lt"/>
              </a:rPr>
              <a:t>nerve</a:t>
            </a:r>
            <a:r>
              <a:rPr lang="en-US" i="1">
                <a:ea typeface="+mn-lt"/>
                <a:cs typeface="+mn-lt"/>
              </a:rPr>
              <a:t>, and </a:t>
            </a:r>
            <a:r>
              <a:rPr lang="en-US" b="1" i="1">
                <a:ea typeface="+mn-lt"/>
                <a:cs typeface="+mn-lt"/>
              </a:rPr>
              <a:t>chivalry</a:t>
            </a:r>
            <a:br>
              <a:rPr lang="en-US" i="1">
                <a:ea typeface="+mn-lt"/>
                <a:cs typeface="+mn-lt"/>
              </a:rPr>
            </a:br>
            <a:r>
              <a:rPr lang="en-US" i="1">
                <a:ea typeface="+mn-lt"/>
                <a:cs typeface="+mn-lt"/>
              </a:rPr>
              <a:t>Set Gryffindors apart;</a:t>
            </a:r>
            <a:endParaRPr lang="en-US">
              <a:cs typeface="Calibri"/>
            </a:endParaRPr>
          </a:p>
          <a:p>
            <a:pPr marL="0" indent="0">
              <a:buNone/>
            </a:pPr>
            <a:endParaRPr lang="en-US" sz="3300">
              <a:cs typeface="Calibri"/>
            </a:endParaRPr>
          </a:p>
          <a:p>
            <a:pPr marL="0" indent="0">
              <a:buNone/>
            </a:pPr>
            <a:r>
              <a:rPr lang="en-US" sz="3300">
                <a:solidFill>
                  <a:schemeClr val="accent4"/>
                </a:solidFill>
                <a:highlight>
                  <a:srgbClr val="000000"/>
                </a:highlight>
                <a:cs typeface="Calibri"/>
              </a:rPr>
              <a:t>Hufflepuff</a:t>
            </a:r>
          </a:p>
          <a:p>
            <a:pPr marL="0" indent="0">
              <a:buNone/>
            </a:pPr>
            <a:r>
              <a:rPr lang="en-US" i="1">
                <a:cs typeface="Calibri"/>
              </a:rPr>
              <a:t>You</a:t>
            </a:r>
            <a:r>
              <a:rPr lang="en-US" i="1">
                <a:ea typeface="+mn-lt"/>
                <a:cs typeface="+mn-lt"/>
              </a:rPr>
              <a:t> might belong in </a:t>
            </a:r>
            <a:r>
              <a:rPr lang="en-US" i="1">
                <a:ea typeface="+mn-lt"/>
                <a:cs typeface="+mn-lt"/>
                <a:hlinkClick r:id="rId4"/>
              </a:rPr>
              <a:t>Hufflepuff</a:t>
            </a:r>
            <a:r>
              <a:rPr lang="en-US" i="1">
                <a:ea typeface="+mn-lt"/>
                <a:cs typeface="+mn-lt"/>
              </a:rPr>
              <a:t>,</a:t>
            </a:r>
            <a:br>
              <a:rPr lang="en-US" i="1">
                <a:ea typeface="+mn-lt"/>
                <a:cs typeface="+mn-lt"/>
              </a:rPr>
            </a:br>
            <a:r>
              <a:rPr lang="en-US" i="1">
                <a:ea typeface="+mn-lt"/>
                <a:cs typeface="+mn-lt"/>
              </a:rPr>
              <a:t>Where they are </a:t>
            </a:r>
            <a:r>
              <a:rPr lang="en-US" b="1" i="1">
                <a:ea typeface="+mn-lt"/>
                <a:cs typeface="+mn-lt"/>
              </a:rPr>
              <a:t>just </a:t>
            </a:r>
            <a:r>
              <a:rPr lang="en-US" i="1">
                <a:ea typeface="+mn-lt"/>
                <a:cs typeface="+mn-lt"/>
              </a:rPr>
              <a:t>and </a:t>
            </a:r>
            <a:r>
              <a:rPr lang="en-US" b="1" i="1">
                <a:ea typeface="+mn-lt"/>
                <a:cs typeface="+mn-lt"/>
              </a:rPr>
              <a:t>loyal</a:t>
            </a:r>
            <a:r>
              <a:rPr lang="en-US" i="1">
                <a:ea typeface="+mn-lt"/>
                <a:cs typeface="+mn-lt"/>
              </a:rPr>
              <a:t>,</a:t>
            </a:r>
            <a:br>
              <a:rPr lang="en-US" i="1">
                <a:ea typeface="+mn-lt"/>
                <a:cs typeface="+mn-lt"/>
              </a:rPr>
            </a:br>
            <a:r>
              <a:rPr lang="en-US" i="1">
                <a:ea typeface="+mn-lt"/>
                <a:cs typeface="+mn-lt"/>
              </a:rPr>
              <a:t>Those </a:t>
            </a:r>
            <a:r>
              <a:rPr lang="en-US" b="1" i="1">
                <a:ea typeface="+mn-lt"/>
                <a:cs typeface="+mn-lt"/>
              </a:rPr>
              <a:t>patient </a:t>
            </a:r>
            <a:r>
              <a:rPr lang="en-US" i="1">
                <a:ea typeface="+mn-lt"/>
                <a:cs typeface="+mn-lt"/>
              </a:rPr>
              <a:t>Hufflepuffs are </a:t>
            </a:r>
            <a:r>
              <a:rPr lang="en-US" b="1" i="1">
                <a:ea typeface="+mn-lt"/>
                <a:cs typeface="+mn-lt"/>
              </a:rPr>
              <a:t>true</a:t>
            </a:r>
            <a:br>
              <a:rPr lang="en-US" i="1">
                <a:ea typeface="+mn-lt"/>
                <a:cs typeface="+mn-lt"/>
              </a:rPr>
            </a:br>
            <a:r>
              <a:rPr lang="en-US" i="1">
                <a:ea typeface="+mn-lt"/>
                <a:cs typeface="+mn-lt"/>
              </a:rPr>
              <a:t>And </a:t>
            </a:r>
            <a:r>
              <a:rPr lang="en-US" b="1" i="1">
                <a:ea typeface="+mn-lt"/>
                <a:cs typeface="+mn-lt"/>
              </a:rPr>
              <a:t>unafraid of toil</a:t>
            </a:r>
            <a:r>
              <a:rPr lang="en-US" i="1">
                <a:ea typeface="+mn-lt"/>
                <a:cs typeface="+mn-lt"/>
              </a:rPr>
              <a:t>;</a:t>
            </a:r>
            <a:endParaRPr lang="en-US">
              <a:cs typeface="Calibri"/>
            </a:endParaRPr>
          </a:p>
          <a:p>
            <a:pPr marL="0" indent="0">
              <a:buNone/>
            </a:pPr>
            <a:endParaRPr lang="en-US">
              <a:cs typeface="Calibri"/>
            </a:endParaRPr>
          </a:p>
        </p:txBody>
      </p:sp>
      <p:sp>
        <p:nvSpPr>
          <p:cNvPr id="6" name="Content Placeholder 5">
            <a:extLst>
              <a:ext uri="{FF2B5EF4-FFF2-40B4-BE49-F238E27FC236}">
                <a16:creationId xmlns:a16="http://schemas.microsoft.com/office/drawing/2014/main" id="{C75482C4-282D-4072-93BC-7C64D2E014B8}"/>
              </a:ext>
            </a:extLst>
          </p:cNvPr>
          <p:cNvSpPr>
            <a:spLocks noGrp="1"/>
          </p:cNvSpPr>
          <p:nvPr>
            <p:ph sz="quarter" idx="4"/>
          </p:nvPr>
        </p:nvSpPr>
        <p:spPr>
          <a:xfrm>
            <a:off x="6172200" y="1699943"/>
            <a:ext cx="5485112" cy="4489720"/>
          </a:xfrm>
        </p:spPr>
        <p:txBody>
          <a:bodyPr vert="horz" lIns="91440" tIns="45720" rIns="91440" bIns="45720" rtlCol="0" anchor="t">
            <a:normAutofit fontScale="92500" lnSpcReduction="10000"/>
          </a:bodyPr>
          <a:lstStyle/>
          <a:p>
            <a:pPr marL="0" indent="0">
              <a:buNone/>
            </a:pPr>
            <a:r>
              <a:rPr lang="en-US" sz="3300">
                <a:solidFill>
                  <a:schemeClr val="accent1"/>
                </a:solidFill>
                <a:cs typeface="Calibri"/>
              </a:rPr>
              <a:t>Ravenclaw</a:t>
            </a:r>
          </a:p>
          <a:p>
            <a:pPr marL="0" indent="0">
              <a:buNone/>
            </a:pPr>
            <a:r>
              <a:rPr lang="en-US" i="1">
                <a:ea typeface="+mn-lt"/>
                <a:cs typeface="+mn-lt"/>
              </a:rPr>
              <a:t>Or yet in </a:t>
            </a:r>
            <a:r>
              <a:rPr lang="en-US" b="1" i="1">
                <a:ea typeface="+mn-lt"/>
                <a:cs typeface="+mn-lt"/>
              </a:rPr>
              <a:t>wise </a:t>
            </a:r>
            <a:r>
              <a:rPr lang="en-US" i="1">
                <a:ea typeface="+mn-lt"/>
                <a:cs typeface="+mn-lt"/>
              </a:rPr>
              <a:t>old </a:t>
            </a:r>
            <a:r>
              <a:rPr lang="en-US" i="1">
                <a:ea typeface="+mn-lt"/>
                <a:cs typeface="+mn-lt"/>
                <a:hlinkClick r:id="rId5"/>
              </a:rPr>
              <a:t>Ravenclaw</a:t>
            </a:r>
            <a:r>
              <a:rPr lang="en-US" i="1">
                <a:ea typeface="+mn-lt"/>
                <a:cs typeface="+mn-lt"/>
              </a:rPr>
              <a:t>,</a:t>
            </a:r>
            <a:br>
              <a:rPr lang="en-US" i="1">
                <a:ea typeface="+mn-lt"/>
                <a:cs typeface="+mn-lt"/>
              </a:rPr>
            </a:br>
            <a:r>
              <a:rPr lang="en-US" i="1">
                <a:ea typeface="+mn-lt"/>
                <a:cs typeface="+mn-lt"/>
              </a:rPr>
              <a:t>if you've</a:t>
            </a:r>
            <a:r>
              <a:rPr lang="en-US" b="1" i="1">
                <a:ea typeface="+mn-lt"/>
                <a:cs typeface="+mn-lt"/>
              </a:rPr>
              <a:t> a ready mind</a:t>
            </a:r>
            <a:r>
              <a:rPr lang="en-US" i="1">
                <a:ea typeface="+mn-lt"/>
                <a:cs typeface="+mn-lt"/>
              </a:rPr>
              <a:t>,</a:t>
            </a:r>
            <a:br>
              <a:rPr lang="en-US" i="1">
                <a:ea typeface="+mn-lt"/>
                <a:cs typeface="+mn-lt"/>
              </a:rPr>
            </a:br>
            <a:r>
              <a:rPr lang="en-US" i="1">
                <a:ea typeface="+mn-lt"/>
                <a:cs typeface="+mn-lt"/>
              </a:rPr>
              <a:t>Where those of </a:t>
            </a:r>
            <a:r>
              <a:rPr lang="en-US" b="1" i="1">
                <a:ea typeface="+mn-lt"/>
                <a:cs typeface="+mn-lt"/>
              </a:rPr>
              <a:t>wit </a:t>
            </a:r>
            <a:r>
              <a:rPr lang="en-US" i="1">
                <a:ea typeface="+mn-lt"/>
                <a:cs typeface="+mn-lt"/>
              </a:rPr>
              <a:t>and </a:t>
            </a:r>
            <a:r>
              <a:rPr lang="en-US" b="1" i="1">
                <a:ea typeface="+mn-lt"/>
                <a:cs typeface="+mn-lt"/>
              </a:rPr>
              <a:t>learning</a:t>
            </a:r>
            <a:r>
              <a:rPr lang="en-US" i="1">
                <a:ea typeface="+mn-lt"/>
                <a:cs typeface="+mn-lt"/>
              </a:rPr>
              <a:t>,</a:t>
            </a:r>
            <a:br>
              <a:rPr lang="en-US" i="1">
                <a:ea typeface="+mn-lt"/>
                <a:cs typeface="+mn-lt"/>
              </a:rPr>
            </a:br>
            <a:r>
              <a:rPr lang="en-US" i="1">
                <a:ea typeface="+mn-lt"/>
                <a:cs typeface="+mn-lt"/>
              </a:rPr>
              <a:t>Will always find their kind</a:t>
            </a:r>
            <a:endParaRPr lang="en-US">
              <a:cs typeface="Calibri"/>
            </a:endParaRPr>
          </a:p>
          <a:p>
            <a:pPr marL="0" indent="0">
              <a:buNone/>
            </a:pPr>
            <a:endParaRPr lang="en-US" sz="3300">
              <a:cs typeface="Calibri"/>
            </a:endParaRPr>
          </a:p>
          <a:p>
            <a:pPr marL="0" indent="0">
              <a:buNone/>
            </a:pPr>
            <a:r>
              <a:rPr lang="en-US" sz="3300">
                <a:solidFill>
                  <a:schemeClr val="accent6"/>
                </a:solidFill>
                <a:cs typeface="Calibri"/>
              </a:rPr>
              <a:t>Slytherin</a:t>
            </a:r>
          </a:p>
          <a:p>
            <a:pPr marL="0" indent="0">
              <a:buNone/>
            </a:pPr>
            <a:r>
              <a:rPr lang="en-US" i="1">
                <a:ea typeface="+mn-lt"/>
                <a:cs typeface="+mn-lt"/>
              </a:rPr>
              <a:t>Or perhaps in </a:t>
            </a:r>
            <a:r>
              <a:rPr lang="en-US" i="1">
                <a:ea typeface="+mn-lt"/>
                <a:cs typeface="+mn-lt"/>
                <a:hlinkClick r:id="rId6"/>
              </a:rPr>
              <a:t>Slytherin</a:t>
            </a:r>
            <a:br>
              <a:rPr lang="en-US" i="1">
                <a:ea typeface="+mn-lt"/>
                <a:cs typeface="+mn-lt"/>
              </a:rPr>
            </a:br>
            <a:r>
              <a:rPr lang="en-US" i="1">
                <a:ea typeface="+mn-lt"/>
                <a:cs typeface="+mn-lt"/>
              </a:rPr>
              <a:t>You'll make your real friends,</a:t>
            </a:r>
            <a:br>
              <a:rPr lang="en-US" i="1">
                <a:ea typeface="+mn-lt"/>
                <a:cs typeface="+mn-lt"/>
              </a:rPr>
            </a:br>
            <a:r>
              <a:rPr lang="en-US" i="1">
                <a:ea typeface="+mn-lt"/>
                <a:cs typeface="+mn-lt"/>
              </a:rPr>
              <a:t>Those </a:t>
            </a:r>
            <a:r>
              <a:rPr lang="en-US" b="1" i="1">
                <a:ea typeface="+mn-lt"/>
                <a:cs typeface="+mn-lt"/>
              </a:rPr>
              <a:t>cunning </a:t>
            </a:r>
            <a:r>
              <a:rPr lang="en-US" i="1">
                <a:ea typeface="+mn-lt"/>
                <a:cs typeface="+mn-lt"/>
              </a:rPr>
              <a:t>folks use any means </a:t>
            </a:r>
            <a:br>
              <a:rPr lang="en-US">
                <a:ea typeface="+mn-lt"/>
                <a:cs typeface="+mn-lt"/>
              </a:rPr>
            </a:br>
            <a:r>
              <a:rPr lang="en-US" i="1">
                <a:ea typeface="+mn-lt"/>
                <a:cs typeface="+mn-lt"/>
              </a:rPr>
              <a:t>To </a:t>
            </a:r>
            <a:r>
              <a:rPr lang="en-US" b="1" i="1">
                <a:ea typeface="+mn-lt"/>
                <a:cs typeface="+mn-lt"/>
              </a:rPr>
              <a:t>achieve </a:t>
            </a:r>
            <a:r>
              <a:rPr lang="en-US" i="1">
                <a:ea typeface="+mn-lt"/>
                <a:cs typeface="+mn-lt"/>
              </a:rPr>
              <a:t>their ends.</a:t>
            </a:r>
            <a:endParaRPr lang="en-US">
              <a:ea typeface="+mn-lt"/>
              <a:cs typeface="+mn-lt"/>
            </a:endParaRPr>
          </a:p>
        </p:txBody>
      </p:sp>
      <p:sp>
        <p:nvSpPr>
          <p:cNvPr id="8" name="TextBox 7">
            <a:extLst>
              <a:ext uri="{FF2B5EF4-FFF2-40B4-BE49-F238E27FC236}">
                <a16:creationId xmlns:a16="http://schemas.microsoft.com/office/drawing/2014/main" id="{7E9C2008-8FC6-4570-9F18-1B779DBCF042}"/>
              </a:ext>
            </a:extLst>
          </p:cNvPr>
          <p:cNvSpPr txBox="1"/>
          <p:nvPr/>
        </p:nvSpPr>
        <p:spPr>
          <a:xfrm>
            <a:off x="5932" y="6446987"/>
            <a:ext cx="991750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mn-lt"/>
                <a:cs typeface="+mn-lt"/>
              </a:rPr>
              <a:t>Rowling, J. K., (1998). Harry Potter and the sorcerer's stone. New York :Arthur A. Levine Books.</a:t>
            </a:r>
            <a:endParaRPr lang="en-US"/>
          </a:p>
          <a:p>
            <a:br>
              <a:rPr lang="en-US"/>
            </a:br>
            <a:endParaRPr lang="en-US"/>
          </a:p>
          <a:p>
            <a:pPr algn="l"/>
            <a:endParaRPr lang="en-US">
              <a:cs typeface="Calibri"/>
            </a:endParaRPr>
          </a:p>
        </p:txBody>
      </p:sp>
    </p:spTree>
    <p:extLst>
      <p:ext uri="{BB962C8B-B14F-4D97-AF65-F5344CB8AC3E}">
        <p14:creationId xmlns:p14="http://schemas.microsoft.com/office/powerpoint/2010/main" val="2196229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B41F1B-7128-754C-A587-00F56AA87ACE}"/>
              </a:ext>
            </a:extLst>
          </p:cNvPr>
          <p:cNvSpPr/>
          <p:nvPr/>
        </p:nvSpPr>
        <p:spPr>
          <a:xfrm>
            <a:off x="6839712" y="-85344"/>
            <a:ext cx="5364480" cy="7046976"/>
          </a:xfrm>
          <a:prstGeom prst="rect">
            <a:avLst/>
          </a:prstGeom>
          <a:solidFill>
            <a:srgbClr val="111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270B1B-235B-44E7-B565-5D53DAB4F92D}"/>
              </a:ext>
            </a:extLst>
          </p:cNvPr>
          <p:cNvSpPr>
            <a:spLocks noGrp="1"/>
          </p:cNvSpPr>
          <p:nvPr>
            <p:ph type="title"/>
          </p:nvPr>
        </p:nvSpPr>
        <p:spPr/>
        <p:txBody>
          <a:bodyPr/>
          <a:lstStyle/>
          <a:p>
            <a:r>
              <a:rPr lang="en-US">
                <a:cs typeface="Calibri Light"/>
              </a:rPr>
              <a:t>Other Lessons Continued</a:t>
            </a:r>
          </a:p>
        </p:txBody>
      </p:sp>
      <p:sp>
        <p:nvSpPr>
          <p:cNvPr id="3" name="Content Placeholder 2">
            <a:extLst>
              <a:ext uri="{FF2B5EF4-FFF2-40B4-BE49-F238E27FC236}">
                <a16:creationId xmlns:a16="http://schemas.microsoft.com/office/drawing/2014/main" id="{7B2CB65C-1E38-4D54-AD88-75B18BB06F7D}"/>
              </a:ext>
            </a:extLst>
          </p:cNvPr>
          <p:cNvSpPr>
            <a:spLocks noGrp="1"/>
          </p:cNvSpPr>
          <p:nvPr>
            <p:ph sz="half" idx="1"/>
          </p:nvPr>
        </p:nvSpPr>
        <p:spPr/>
        <p:txBody>
          <a:bodyPr vert="horz" lIns="91440" tIns="45720" rIns="91440" bIns="45720" rtlCol="0" anchor="t">
            <a:normAutofit/>
          </a:bodyPr>
          <a:lstStyle/>
          <a:p>
            <a:r>
              <a:rPr lang="en-US" dirty="0">
                <a:ea typeface="+mn-lt"/>
                <a:cs typeface="+mn-lt"/>
              </a:rPr>
              <a:t>Controlled Vocab = Life/Time Saver</a:t>
            </a:r>
          </a:p>
          <a:p>
            <a:r>
              <a:rPr lang="en-US" dirty="0">
                <a:ea typeface="+mn-lt"/>
                <a:cs typeface="+mn-lt"/>
              </a:rPr>
              <a:t>Diversify listservs/groups</a:t>
            </a:r>
          </a:p>
          <a:p>
            <a:r>
              <a:rPr lang="en-US" dirty="0">
                <a:ea typeface="+mn-lt"/>
                <a:cs typeface="+mn-lt"/>
              </a:rPr>
              <a:t>Cool to add in other personality assessment types</a:t>
            </a:r>
          </a:p>
          <a:p>
            <a:r>
              <a:rPr lang="en-US" dirty="0">
                <a:ea typeface="+mn-lt"/>
                <a:cs typeface="+mn-lt"/>
              </a:rPr>
              <a:t>Follow-Up Survey</a:t>
            </a:r>
            <a:endParaRPr lang="en-US" dirty="0"/>
          </a:p>
        </p:txBody>
      </p:sp>
      <p:pic>
        <p:nvPicPr>
          <p:cNvPr id="8" name="Picture 8" descr="Text&#10;&#10;Description automatically generated">
            <a:extLst>
              <a:ext uri="{FF2B5EF4-FFF2-40B4-BE49-F238E27FC236}">
                <a16:creationId xmlns:a16="http://schemas.microsoft.com/office/drawing/2014/main" id="{C89EF6F8-2C99-442A-873F-D22E5A49FEF7}"/>
              </a:ext>
            </a:extLst>
          </p:cNvPr>
          <p:cNvPicPr>
            <a:picLocks noGrp="1" noChangeAspect="1"/>
          </p:cNvPicPr>
          <p:nvPr>
            <p:ph sz="half" idx="2"/>
          </p:nvPr>
        </p:nvPicPr>
        <p:blipFill>
          <a:blip r:embed="rId3"/>
          <a:stretch>
            <a:fillRect/>
          </a:stretch>
        </p:blipFill>
        <p:spPr>
          <a:xfrm>
            <a:off x="7169031" y="1551078"/>
            <a:ext cx="4894053" cy="4026775"/>
          </a:xfrm>
        </p:spPr>
      </p:pic>
      <p:sp>
        <p:nvSpPr>
          <p:cNvPr id="9" name="TextBox 8">
            <a:extLst>
              <a:ext uri="{FF2B5EF4-FFF2-40B4-BE49-F238E27FC236}">
                <a16:creationId xmlns:a16="http://schemas.microsoft.com/office/drawing/2014/main" id="{CFD212C0-577B-4133-B484-FD27EB6EBA28}"/>
              </a:ext>
            </a:extLst>
          </p:cNvPr>
          <p:cNvSpPr txBox="1"/>
          <p:nvPr/>
        </p:nvSpPr>
        <p:spPr>
          <a:xfrm>
            <a:off x="-745067" y="6611779"/>
            <a:ext cx="316653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dirty="0"/>
              <a:t>Image Source: twitter.com/utterpwnednoob</a:t>
            </a:r>
            <a:endParaRPr lang="en-US" sz="1000" dirty="0">
              <a:cs typeface="Calibri"/>
            </a:endParaRPr>
          </a:p>
        </p:txBody>
      </p:sp>
    </p:spTree>
    <p:extLst>
      <p:ext uri="{BB962C8B-B14F-4D97-AF65-F5344CB8AC3E}">
        <p14:creationId xmlns:p14="http://schemas.microsoft.com/office/powerpoint/2010/main" val="1085148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7942-ED9B-4540-9C9A-95DC3C6C5EB9}"/>
              </a:ext>
            </a:extLst>
          </p:cNvPr>
          <p:cNvSpPr>
            <a:spLocks noGrp="1"/>
          </p:cNvSpPr>
          <p:nvPr>
            <p:ph type="title"/>
          </p:nvPr>
        </p:nvSpPr>
        <p:spPr>
          <a:xfrm>
            <a:off x="831850" y="1780293"/>
            <a:ext cx="4885267" cy="2810404"/>
          </a:xfrm>
        </p:spPr>
        <p:txBody>
          <a:bodyPr vert="horz" lIns="91440" tIns="45720" rIns="91440" bIns="45720" rtlCol="0" anchor="t">
            <a:normAutofit/>
          </a:bodyPr>
          <a:lstStyle/>
          <a:p>
            <a:r>
              <a:rPr lang="en-US">
                <a:cs typeface="Calibri Light"/>
              </a:rPr>
              <a:t>Questions? </a:t>
            </a:r>
            <a:endParaRPr lang="en-US"/>
          </a:p>
        </p:txBody>
      </p:sp>
      <p:sp>
        <p:nvSpPr>
          <p:cNvPr id="3" name="Content Placeholder 2">
            <a:extLst>
              <a:ext uri="{FF2B5EF4-FFF2-40B4-BE49-F238E27FC236}">
                <a16:creationId xmlns:a16="http://schemas.microsoft.com/office/drawing/2014/main" id="{C8BCC8CF-6C11-4746-80DC-1892F67EC862}"/>
              </a:ext>
            </a:extLst>
          </p:cNvPr>
          <p:cNvSpPr>
            <a:spLocks noGrp="1"/>
          </p:cNvSpPr>
          <p:nvPr>
            <p:ph type="body" idx="1"/>
          </p:nvPr>
        </p:nvSpPr>
        <p:spPr/>
        <p:txBody>
          <a:bodyPr vert="horz" lIns="91440" tIns="45720" rIns="91440" bIns="45720" rtlCol="0" anchor="t">
            <a:normAutofit fontScale="92500" lnSpcReduction="20000"/>
          </a:bodyPr>
          <a:lstStyle/>
          <a:p>
            <a:r>
              <a:rPr lang="en-US">
                <a:cs typeface="Calibri"/>
              </a:rPr>
              <a:t>Thank you! </a:t>
            </a:r>
          </a:p>
          <a:p>
            <a:endParaRPr lang="en-US">
              <a:cs typeface="Calibri"/>
            </a:endParaRPr>
          </a:p>
          <a:p>
            <a:r>
              <a:rPr lang="en-US">
                <a:cs typeface="Calibri"/>
                <a:hlinkClick r:id="rId3"/>
              </a:rPr>
              <a:t>Rlope12@lsu.edu</a:t>
            </a:r>
            <a:endParaRPr lang="en-US">
              <a:cs typeface="Calibri"/>
            </a:endParaRPr>
          </a:p>
          <a:p>
            <a:r>
              <a:rPr lang="en-US">
                <a:ea typeface="+mn-lt"/>
                <a:cs typeface="+mn-lt"/>
                <a:hlinkClick r:id="rId4"/>
              </a:rPr>
              <a:t>wschlin@lsu.edu</a:t>
            </a:r>
            <a:endParaRPr lang="en-US"/>
          </a:p>
        </p:txBody>
      </p:sp>
      <p:pic>
        <p:nvPicPr>
          <p:cNvPr id="4" name="Picture 4" descr="Text&#10;&#10;Description automatically generated">
            <a:extLst>
              <a:ext uri="{FF2B5EF4-FFF2-40B4-BE49-F238E27FC236}">
                <a16:creationId xmlns:a16="http://schemas.microsoft.com/office/drawing/2014/main" id="{95AC052E-2570-48BD-AA19-F63FDB59C9B0}"/>
              </a:ext>
            </a:extLst>
          </p:cNvPr>
          <p:cNvPicPr>
            <a:picLocks noChangeAspect="1"/>
          </p:cNvPicPr>
          <p:nvPr/>
        </p:nvPicPr>
        <p:blipFill>
          <a:blip r:embed="rId5"/>
          <a:stretch>
            <a:fillRect/>
          </a:stretch>
        </p:blipFill>
        <p:spPr>
          <a:xfrm>
            <a:off x="6790213" y="1773563"/>
            <a:ext cx="4986866" cy="2326825"/>
          </a:xfrm>
          <a:prstGeom prst="rect">
            <a:avLst/>
          </a:prstGeom>
        </p:spPr>
      </p:pic>
      <p:sp>
        <p:nvSpPr>
          <p:cNvPr id="5" name="TextBox 4">
            <a:extLst>
              <a:ext uri="{FF2B5EF4-FFF2-40B4-BE49-F238E27FC236}">
                <a16:creationId xmlns:a16="http://schemas.microsoft.com/office/drawing/2014/main" id="{05B690F1-79BE-4ABF-B0EC-731CDC5FCE59}"/>
              </a:ext>
            </a:extLst>
          </p:cNvPr>
          <p:cNvSpPr txBox="1"/>
          <p:nvPr/>
        </p:nvSpPr>
        <p:spPr>
          <a:xfrm>
            <a:off x="7010399" y="6460065"/>
            <a:ext cx="51279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a:t>Image Source: https://me.me/i/making-the-hogwarts-houses-godric-i-only-want-the-kids-9326634</a:t>
            </a:r>
            <a:endParaRPr lang="en-US" sz="1000">
              <a:cs typeface="Calibri"/>
            </a:endParaRPr>
          </a:p>
        </p:txBody>
      </p:sp>
    </p:spTree>
    <p:extLst>
      <p:ext uri="{BB962C8B-B14F-4D97-AF65-F5344CB8AC3E}">
        <p14:creationId xmlns:p14="http://schemas.microsoft.com/office/powerpoint/2010/main" val="299417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Logo, company name&#10;&#10;Description automatically generated">
            <a:extLst>
              <a:ext uri="{FF2B5EF4-FFF2-40B4-BE49-F238E27FC236}">
                <a16:creationId xmlns:a16="http://schemas.microsoft.com/office/drawing/2014/main" id="{16D8D019-EE0C-43AC-B2BB-763129F83960}"/>
              </a:ext>
            </a:extLst>
          </p:cNvPr>
          <p:cNvPicPr>
            <a:picLocks noGrp="1" noChangeAspect="1"/>
          </p:cNvPicPr>
          <p:nvPr>
            <p:ph idx="1"/>
          </p:nvPr>
        </p:nvPicPr>
        <p:blipFill rotWithShape="1">
          <a:blip r:embed="rId3"/>
          <a:srcRect b="8806"/>
          <a:stretch/>
        </p:blipFill>
        <p:spPr>
          <a:xfrm>
            <a:off x="1037132" y="5545"/>
            <a:ext cx="10114782" cy="6480667"/>
          </a:xfrm>
        </p:spPr>
      </p:pic>
      <p:sp>
        <p:nvSpPr>
          <p:cNvPr id="8" name="TextBox 7">
            <a:extLst>
              <a:ext uri="{FF2B5EF4-FFF2-40B4-BE49-F238E27FC236}">
                <a16:creationId xmlns:a16="http://schemas.microsoft.com/office/drawing/2014/main" id="{FEE12851-39D2-4A61-803E-3FE4696FA6F0}"/>
              </a:ext>
            </a:extLst>
          </p:cNvPr>
          <p:cNvSpPr txBox="1"/>
          <p:nvPr/>
        </p:nvSpPr>
        <p:spPr>
          <a:xfrm>
            <a:off x="4392" y="6584105"/>
            <a:ext cx="790074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Image Source: </a:t>
            </a:r>
            <a:r>
              <a:rPr lang="en-US" sz="1050">
                <a:ea typeface="+mn-lt"/>
                <a:cs typeface="+mn-lt"/>
              </a:rPr>
              <a:t>https://i.pinimg.com/originals/90/ff/05/90ff05258cd0c3e667eb21c4bb11b692.jpg</a:t>
            </a:r>
          </a:p>
        </p:txBody>
      </p:sp>
    </p:spTree>
    <p:extLst>
      <p:ext uri="{BB962C8B-B14F-4D97-AF65-F5344CB8AC3E}">
        <p14:creationId xmlns:p14="http://schemas.microsoft.com/office/powerpoint/2010/main" val="296319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4CE25E-6018-0242-8858-A5231C02CABD}"/>
              </a:ext>
            </a:extLst>
          </p:cNvPr>
          <p:cNvSpPr/>
          <p:nvPr/>
        </p:nvSpPr>
        <p:spPr>
          <a:xfrm>
            <a:off x="-94131" y="5037874"/>
            <a:ext cx="12286129" cy="1539710"/>
          </a:xfrm>
          <a:prstGeom prst="rect">
            <a:avLst/>
          </a:prstGeom>
          <a:gradFill>
            <a:gsLst>
              <a:gs pos="0">
                <a:srgbClr val="F8F4F5"/>
              </a:gs>
              <a:gs pos="99000">
                <a:srgbClr val="F3F5F4"/>
              </a:gs>
              <a:gs pos="33000">
                <a:srgbClr val="F3F6F5"/>
              </a:gs>
              <a:gs pos="63000">
                <a:srgbClr val="F5F5F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BBFD4-47CE-4156-836F-C724C9A7EDAD}"/>
              </a:ext>
            </a:extLst>
          </p:cNvPr>
          <p:cNvSpPr>
            <a:spLocks noGrp="1"/>
          </p:cNvSpPr>
          <p:nvPr>
            <p:ph type="title"/>
          </p:nvPr>
        </p:nvSpPr>
        <p:spPr>
          <a:xfrm>
            <a:off x="838200" y="108774"/>
            <a:ext cx="10515600" cy="1325563"/>
          </a:xfrm>
        </p:spPr>
        <p:txBody>
          <a:bodyPr/>
          <a:lstStyle/>
          <a:p>
            <a:r>
              <a:rPr lang="en-US">
                <a:cs typeface="Calibri Light"/>
              </a:rPr>
              <a:t>Inspiration</a:t>
            </a:r>
          </a:p>
        </p:txBody>
      </p:sp>
      <p:sp>
        <p:nvSpPr>
          <p:cNvPr id="3" name="Text Placeholder 2">
            <a:extLst>
              <a:ext uri="{FF2B5EF4-FFF2-40B4-BE49-F238E27FC236}">
                <a16:creationId xmlns:a16="http://schemas.microsoft.com/office/drawing/2014/main" id="{4800FC19-0EB9-4447-8188-218098811982}"/>
              </a:ext>
            </a:extLst>
          </p:cNvPr>
          <p:cNvSpPr>
            <a:spLocks noGrp="1"/>
          </p:cNvSpPr>
          <p:nvPr>
            <p:ph idx="1"/>
          </p:nvPr>
        </p:nvSpPr>
        <p:spPr>
          <a:xfrm>
            <a:off x="838200" y="1434337"/>
            <a:ext cx="10515600" cy="2800163"/>
          </a:xfrm>
        </p:spPr>
        <p:txBody>
          <a:bodyPr vert="horz" lIns="91440" tIns="45720" rIns="91440" bIns="45720" rtlCol="0" anchor="t">
            <a:normAutofit/>
          </a:bodyPr>
          <a:lstStyle/>
          <a:p>
            <a:r>
              <a:rPr lang="en-US">
                <a:ea typeface="+mn-lt"/>
                <a:cs typeface="+mn-lt"/>
              </a:rPr>
              <a:t>“The Sorting Hat of Medicine: Why Hufflepuffs Wear Stethoscopes and Slytherins Carry Scalpels”</a:t>
            </a:r>
          </a:p>
          <a:p>
            <a:pPr lvl="1"/>
            <a:r>
              <a:rPr lang="en-US">
                <a:ea typeface="+mn-lt"/>
                <a:cs typeface="+mn-lt"/>
              </a:rPr>
              <a:t>251 respondents</a:t>
            </a:r>
          </a:p>
          <a:p>
            <a:pPr lvl="1"/>
            <a:r>
              <a:rPr lang="en-US">
                <a:ea typeface="+mn-lt"/>
                <a:cs typeface="+mn-lt"/>
              </a:rPr>
              <a:t>Clear delineations between different specialties and the different houses</a:t>
            </a:r>
          </a:p>
          <a:p>
            <a:r>
              <a:rPr lang="en-US">
                <a:cs typeface="Calibri"/>
              </a:rPr>
              <a:t>Expected to see equivalent results with regards as to article and clear definitions</a:t>
            </a:r>
          </a:p>
        </p:txBody>
      </p:sp>
      <p:pic>
        <p:nvPicPr>
          <p:cNvPr id="5" name="Picture 4" descr="Graphical user interface, text, application&#10;&#10;Description automatically generated">
            <a:extLst>
              <a:ext uri="{FF2B5EF4-FFF2-40B4-BE49-F238E27FC236}">
                <a16:creationId xmlns:a16="http://schemas.microsoft.com/office/drawing/2014/main" id="{5107BD4E-24E3-8748-85EC-E7131A752451}"/>
              </a:ext>
            </a:extLst>
          </p:cNvPr>
          <p:cNvPicPr>
            <a:picLocks noChangeAspect="1"/>
          </p:cNvPicPr>
          <p:nvPr/>
        </p:nvPicPr>
        <p:blipFill rotWithShape="1">
          <a:blip r:embed="rId3">
            <a:extLst>
              <a:ext uri="{28A0092B-C50C-407E-A947-70E740481C1C}">
                <a14:useLocalDpi xmlns:a14="http://schemas.microsoft.com/office/drawing/2010/main" val="0"/>
              </a:ext>
            </a:extLst>
          </a:blip>
          <a:srcRect l="829"/>
          <a:stretch/>
        </p:blipFill>
        <p:spPr>
          <a:xfrm>
            <a:off x="3052718" y="5037874"/>
            <a:ext cx="5992430" cy="1539710"/>
          </a:xfrm>
          <a:prstGeom prst="rect">
            <a:avLst/>
          </a:prstGeom>
          <a:ln w="25400">
            <a:noFill/>
          </a:ln>
        </p:spPr>
      </p:pic>
      <p:sp>
        <p:nvSpPr>
          <p:cNvPr id="7" name="Rectangle 6">
            <a:extLst>
              <a:ext uri="{FF2B5EF4-FFF2-40B4-BE49-F238E27FC236}">
                <a16:creationId xmlns:a16="http://schemas.microsoft.com/office/drawing/2014/main" id="{8763770A-7B1C-A34C-8615-B035BE8C9F1C}"/>
              </a:ext>
            </a:extLst>
          </p:cNvPr>
          <p:cNvSpPr/>
          <p:nvPr/>
        </p:nvSpPr>
        <p:spPr>
          <a:xfrm flipV="1">
            <a:off x="-217137" y="5037874"/>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E53984-CC2B-FF46-AA58-60F6BEB0F523}"/>
              </a:ext>
            </a:extLst>
          </p:cNvPr>
          <p:cNvSpPr txBox="1"/>
          <p:nvPr/>
        </p:nvSpPr>
        <p:spPr>
          <a:xfrm>
            <a:off x="-45362" y="6603838"/>
            <a:ext cx="12286129" cy="254162"/>
          </a:xfrm>
          <a:prstGeom prst="rect">
            <a:avLst/>
          </a:prstGeom>
          <a:noFill/>
        </p:spPr>
        <p:txBody>
          <a:bodyPr wrap="square" rtlCol="0">
            <a:spAutoFit/>
          </a:bodyPr>
          <a:lstStyle/>
          <a:p>
            <a:r>
              <a:rPr lang="en-US" sz="1000">
                <a:solidFill>
                  <a:schemeClr val="bg2">
                    <a:lumMod val="25000"/>
                  </a:schemeClr>
                </a:solidFill>
              </a:rPr>
              <a:t>Image source: tiktok user xo90210</a:t>
            </a:r>
          </a:p>
        </p:txBody>
      </p:sp>
      <p:sp>
        <p:nvSpPr>
          <p:cNvPr id="9" name="Rectangle 8">
            <a:extLst>
              <a:ext uri="{FF2B5EF4-FFF2-40B4-BE49-F238E27FC236}">
                <a16:creationId xmlns:a16="http://schemas.microsoft.com/office/drawing/2014/main" id="{BAFBDB12-B867-6B4C-80EA-681628D3D6CB}"/>
              </a:ext>
            </a:extLst>
          </p:cNvPr>
          <p:cNvSpPr/>
          <p:nvPr/>
        </p:nvSpPr>
        <p:spPr>
          <a:xfrm flipV="1">
            <a:off x="-191492" y="6554724"/>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21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BFD4-47CE-4156-836F-C724C9A7EDAD}"/>
              </a:ext>
            </a:extLst>
          </p:cNvPr>
          <p:cNvSpPr>
            <a:spLocks noGrp="1"/>
          </p:cNvSpPr>
          <p:nvPr>
            <p:ph type="title"/>
          </p:nvPr>
        </p:nvSpPr>
        <p:spPr/>
        <p:txBody>
          <a:bodyPr/>
          <a:lstStyle/>
          <a:p>
            <a:r>
              <a:rPr lang="en-US">
                <a:cs typeface="Calibri Light"/>
              </a:rPr>
              <a:t>Motivations </a:t>
            </a:r>
          </a:p>
        </p:txBody>
      </p:sp>
      <p:sp>
        <p:nvSpPr>
          <p:cNvPr id="3" name="Text Placeholder 2">
            <a:extLst>
              <a:ext uri="{FF2B5EF4-FFF2-40B4-BE49-F238E27FC236}">
                <a16:creationId xmlns:a16="http://schemas.microsoft.com/office/drawing/2014/main" id="{4800FC19-0EB9-4447-8188-218098811982}"/>
              </a:ext>
            </a:extLst>
          </p:cNvPr>
          <p:cNvSpPr>
            <a:spLocks noGrp="1"/>
          </p:cNvSpPr>
          <p:nvPr>
            <p:ph idx="1"/>
          </p:nvPr>
        </p:nvSpPr>
        <p:spPr/>
        <p:txBody>
          <a:bodyPr vert="horz" lIns="91440" tIns="45720" rIns="91440" bIns="45720" rtlCol="0" anchor="t">
            <a:normAutofit/>
          </a:bodyPr>
          <a:lstStyle/>
          <a:p>
            <a:r>
              <a:rPr lang="en-US">
                <a:cs typeface="Calibri"/>
              </a:rPr>
              <a:t>Human urge for classification in general</a:t>
            </a:r>
          </a:p>
          <a:p>
            <a:r>
              <a:rPr lang="en-US">
                <a:cs typeface="Calibri"/>
              </a:rPr>
              <a:t>Self-classification</a:t>
            </a:r>
          </a:p>
          <a:p>
            <a:r>
              <a:rPr lang="en-US">
                <a:cs typeface="Calibri"/>
              </a:rPr>
              <a:t>Millennials in libraries and archives</a:t>
            </a:r>
          </a:p>
          <a:p>
            <a:r>
              <a:rPr lang="en-US">
                <a:cs typeface="Calibri"/>
              </a:rPr>
              <a:t>It’s fun and we’re fun</a:t>
            </a:r>
          </a:p>
          <a:p>
            <a:endParaRPr lang="en-US">
              <a:cs typeface="Calibri"/>
            </a:endParaRPr>
          </a:p>
        </p:txBody>
      </p:sp>
      <p:pic>
        <p:nvPicPr>
          <p:cNvPr id="5" name="Picture 4" descr="Graphical user interface, text, application, email&#10;&#10;Description automatically generated">
            <a:extLst>
              <a:ext uri="{FF2B5EF4-FFF2-40B4-BE49-F238E27FC236}">
                <a16:creationId xmlns:a16="http://schemas.microsoft.com/office/drawing/2014/main" id="{7C5C424B-41DC-0743-81CD-1BBDA320C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153" y="4836819"/>
            <a:ext cx="4903694" cy="3405343"/>
          </a:xfrm>
          <a:prstGeom prst="rect">
            <a:avLst/>
          </a:prstGeom>
        </p:spPr>
      </p:pic>
      <p:sp>
        <p:nvSpPr>
          <p:cNvPr id="6" name="Rectangle 5">
            <a:extLst>
              <a:ext uri="{FF2B5EF4-FFF2-40B4-BE49-F238E27FC236}">
                <a16:creationId xmlns:a16="http://schemas.microsoft.com/office/drawing/2014/main" id="{9529DA53-4DA3-304B-8585-D683B4E083C4}"/>
              </a:ext>
            </a:extLst>
          </p:cNvPr>
          <p:cNvSpPr/>
          <p:nvPr/>
        </p:nvSpPr>
        <p:spPr>
          <a:xfrm flipV="1">
            <a:off x="-267937" y="4836819"/>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EA4AD8F-5CD6-CF4B-889E-BDE8DEA3F656}"/>
              </a:ext>
            </a:extLst>
          </p:cNvPr>
          <p:cNvSpPr txBox="1"/>
          <p:nvPr/>
        </p:nvSpPr>
        <p:spPr>
          <a:xfrm>
            <a:off x="-69746" y="6676990"/>
            <a:ext cx="12286129" cy="254162"/>
          </a:xfrm>
          <a:prstGeom prst="rect">
            <a:avLst/>
          </a:prstGeom>
          <a:noFill/>
        </p:spPr>
        <p:txBody>
          <a:bodyPr wrap="square" rtlCol="0">
            <a:spAutoFit/>
          </a:bodyPr>
          <a:lstStyle/>
          <a:p>
            <a:r>
              <a:rPr lang="en-US" sz="1000">
                <a:solidFill>
                  <a:schemeClr val="bg2">
                    <a:lumMod val="25000"/>
                  </a:schemeClr>
                </a:solidFill>
              </a:rPr>
              <a:t>Image source: official-mermaid.tumblr.com</a:t>
            </a:r>
          </a:p>
        </p:txBody>
      </p:sp>
      <p:sp>
        <p:nvSpPr>
          <p:cNvPr id="8" name="Rectangle 7">
            <a:extLst>
              <a:ext uri="{FF2B5EF4-FFF2-40B4-BE49-F238E27FC236}">
                <a16:creationId xmlns:a16="http://schemas.microsoft.com/office/drawing/2014/main" id="{2AAD94C0-2824-3B40-AE49-A40FCE2CE2D5}"/>
              </a:ext>
            </a:extLst>
          </p:cNvPr>
          <p:cNvSpPr/>
          <p:nvPr/>
        </p:nvSpPr>
        <p:spPr>
          <a:xfrm flipV="1">
            <a:off x="-238558" y="6697684"/>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27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73A630-7C07-634C-AD41-6E1F3FA81BF4}"/>
              </a:ext>
            </a:extLst>
          </p:cNvPr>
          <p:cNvSpPr/>
          <p:nvPr/>
        </p:nvSpPr>
        <p:spPr>
          <a:xfrm>
            <a:off x="0" y="1423132"/>
            <a:ext cx="12535382" cy="1256987"/>
          </a:xfrm>
          <a:prstGeom prst="rect">
            <a:avLst/>
          </a:prstGeom>
          <a:gradFill>
            <a:gsLst>
              <a:gs pos="0">
                <a:srgbClr val="FFFDFD"/>
              </a:gs>
              <a:gs pos="99000">
                <a:srgbClr val="FDFDFF"/>
              </a:gs>
              <a:gs pos="33000">
                <a:srgbClr val="FDFEFC"/>
              </a:gs>
              <a:gs pos="63000">
                <a:srgbClr val="FEFCF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222DE-9741-40B7-9DD0-29C367E4D13C}"/>
              </a:ext>
            </a:extLst>
          </p:cNvPr>
          <p:cNvSpPr>
            <a:spLocks noGrp="1"/>
          </p:cNvSpPr>
          <p:nvPr>
            <p:ph type="title"/>
          </p:nvPr>
        </p:nvSpPr>
        <p:spPr/>
        <p:txBody>
          <a:bodyPr/>
          <a:lstStyle/>
          <a:p>
            <a:r>
              <a:rPr lang="en-US"/>
              <a:t>Research Methodology</a:t>
            </a:r>
          </a:p>
        </p:txBody>
      </p:sp>
      <p:sp>
        <p:nvSpPr>
          <p:cNvPr id="3" name="Text Placeholder 2">
            <a:extLst>
              <a:ext uri="{FF2B5EF4-FFF2-40B4-BE49-F238E27FC236}">
                <a16:creationId xmlns:a16="http://schemas.microsoft.com/office/drawing/2014/main" id="{AD5E7F9F-E037-4D54-855C-F98177F823A5}"/>
              </a:ext>
            </a:extLst>
          </p:cNvPr>
          <p:cNvSpPr>
            <a:spLocks noGrp="1"/>
          </p:cNvSpPr>
          <p:nvPr>
            <p:ph idx="1"/>
          </p:nvPr>
        </p:nvSpPr>
        <p:spPr>
          <a:xfrm>
            <a:off x="779842" y="2947673"/>
            <a:ext cx="10227682" cy="3846668"/>
          </a:xfrm>
        </p:spPr>
        <p:txBody>
          <a:bodyPr vert="horz" lIns="91440" tIns="45720" rIns="91440" bIns="45720" rtlCol="0" anchor="t">
            <a:normAutofit fontScale="85000" lnSpcReduction="20000"/>
          </a:bodyPr>
          <a:lstStyle/>
          <a:p>
            <a:r>
              <a:rPr lang="en-US">
                <a:cs typeface="Calibri"/>
              </a:rPr>
              <a:t>Started with questions from </a:t>
            </a:r>
            <a:r>
              <a:rPr lang="en-US" i="1">
                <a:cs typeface="Calibri"/>
              </a:rPr>
              <a:t>Sorting Hat of Medicine</a:t>
            </a:r>
            <a:r>
              <a:rPr lang="en-US">
                <a:cs typeface="Calibri"/>
              </a:rPr>
              <a:t> but modified it to fit our field. </a:t>
            </a:r>
          </a:p>
          <a:p>
            <a:r>
              <a:rPr lang="en-US">
                <a:cs typeface="Calibri"/>
              </a:rPr>
              <a:t>Qualtrics</a:t>
            </a:r>
          </a:p>
          <a:p>
            <a:r>
              <a:rPr lang="en-US">
                <a:cs typeface="Calibri"/>
              </a:rPr>
              <a:t>IRB Approval Process</a:t>
            </a:r>
          </a:p>
          <a:p>
            <a:pPr lvl="1"/>
            <a:r>
              <a:rPr lang="en-US">
                <a:cs typeface="Calibri"/>
              </a:rPr>
              <a:t>Number of respondents</a:t>
            </a:r>
          </a:p>
          <a:p>
            <a:pPr lvl="1"/>
            <a:r>
              <a:rPr lang="en-US">
                <a:cs typeface="Calibri"/>
              </a:rPr>
              <a:t>Resubmitting</a:t>
            </a:r>
          </a:p>
          <a:p>
            <a:r>
              <a:rPr lang="en-US">
                <a:ea typeface="+mn-lt"/>
                <a:cs typeface="+mn-lt"/>
              </a:rPr>
              <a:t>When/Where Survey Ran</a:t>
            </a:r>
          </a:p>
          <a:p>
            <a:pPr lvl="1"/>
            <a:r>
              <a:rPr lang="en-US">
                <a:ea typeface="+mn-lt"/>
                <a:cs typeface="+mn-lt"/>
              </a:rPr>
              <a:t>Number of respondents</a:t>
            </a:r>
          </a:p>
          <a:p>
            <a:pPr lvl="1"/>
            <a:r>
              <a:rPr lang="en-US">
                <a:ea typeface="+mn-lt"/>
                <a:cs typeface="+mn-lt"/>
              </a:rPr>
              <a:t>Resubmitting</a:t>
            </a:r>
          </a:p>
          <a:p>
            <a:r>
              <a:rPr lang="en-US">
                <a:ea typeface="+mn-lt"/>
                <a:cs typeface="+mn-lt"/>
              </a:rPr>
              <a:t>Coded in Excel</a:t>
            </a:r>
            <a:endParaRPr lang="en-US"/>
          </a:p>
          <a:p>
            <a:r>
              <a:rPr lang="en-US">
                <a:cs typeface="Calibri"/>
              </a:rPr>
              <a:t>Python (a different type of coding)</a:t>
            </a:r>
          </a:p>
          <a:p>
            <a:pPr marL="457200" lvl="1" indent="0">
              <a:buNone/>
            </a:pPr>
            <a:endParaRPr lang="en-US">
              <a:cs typeface="Calibri"/>
            </a:endParaRPr>
          </a:p>
        </p:txBody>
      </p:sp>
      <p:pic>
        <p:nvPicPr>
          <p:cNvPr id="7" name="Picture 6" descr="Graphical user interface, text, application&#10;&#10;Description automatically generated">
            <a:extLst>
              <a:ext uri="{FF2B5EF4-FFF2-40B4-BE49-F238E27FC236}">
                <a16:creationId xmlns:a16="http://schemas.microsoft.com/office/drawing/2014/main" id="{6E28A647-DF6D-024A-A798-D18E013DA7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1" t="2903"/>
          <a:stretch/>
        </p:blipFill>
        <p:spPr>
          <a:xfrm>
            <a:off x="4073300" y="1446575"/>
            <a:ext cx="4045398" cy="1325563"/>
          </a:xfrm>
          <a:prstGeom prst="rect">
            <a:avLst/>
          </a:prstGeom>
        </p:spPr>
      </p:pic>
      <p:sp>
        <p:nvSpPr>
          <p:cNvPr id="9" name="Rectangle 8">
            <a:extLst>
              <a:ext uri="{FF2B5EF4-FFF2-40B4-BE49-F238E27FC236}">
                <a16:creationId xmlns:a16="http://schemas.microsoft.com/office/drawing/2014/main" id="{E2F31520-5010-2C41-94F1-DA659A5A9E62}"/>
              </a:ext>
            </a:extLst>
          </p:cNvPr>
          <p:cNvSpPr/>
          <p:nvPr/>
        </p:nvSpPr>
        <p:spPr>
          <a:xfrm flipV="1">
            <a:off x="-191493" y="2680119"/>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A152C-D29E-0A41-8A85-519A52B21AE6}"/>
              </a:ext>
            </a:extLst>
          </p:cNvPr>
          <p:cNvSpPr/>
          <p:nvPr/>
        </p:nvSpPr>
        <p:spPr>
          <a:xfrm flipV="1">
            <a:off x="-19801" y="1377415"/>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EE53D5F-C1C8-2D43-A1B4-576EA2A75719}"/>
              </a:ext>
            </a:extLst>
          </p:cNvPr>
          <p:cNvSpPr txBox="1"/>
          <p:nvPr/>
        </p:nvSpPr>
        <p:spPr>
          <a:xfrm>
            <a:off x="-94130" y="6603838"/>
            <a:ext cx="12286129" cy="254162"/>
          </a:xfrm>
          <a:prstGeom prst="rect">
            <a:avLst/>
          </a:prstGeom>
          <a:noFill/>
        </p:spPr>
        <p:txBody>
          <a:bodyPr wrap="square" rtlCol="0">
            <a:spAutoFit/>
          </a:bodyPr>
          <a:lstStyle/>
          <a:p>
            <a:pPr algn="r"/>
            <a:r>
              <a:rPr lang="en-US" sz="1000">
                <a:solidFill>
                  <a:schemeClr val="bg2">
                    <a:lumMod val="25000"/>
                  </a:schemeClr>
                </a:solidFill>
              </a:rPr>
              <a:t>Image source: twitter.com/jacuhbo</a:t>
            </a:r>
          </a:p>
        </p:txBody>
      </p:sp>
    </p:spTree>
    <p:extLst>
      <p:ext uri="{BB962C8B-B14F-4D97-AF65-F5344CB8AC3E}">
        <p14:creationId xmlns:p14="http://schemas.microsoft.com/office/powerpoint/2010/main" val="2024810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FD58-6AC3-D146-8E5B-C484461E64BB}"/>
              </a:ext>
            </a:extLst>
          </p:cNvPr>
          <p:cNvSpPr>
            <a:spLocks noGrp="1"/>
          </p:cNvSpPr>
          <p:nvPr>
            <p:ph type="title"/>
          </p:nvPr>
        </p:nvSpPr>
        <p:spPr>
          <a:xfrm>
            <a:off x="581526" y="247166"/>
            <a:ext cx="7510733" cy="1325563"/>
          </a:xfrm>
        </p:spPr>
        <p:txBody>
          <a:bodyPr/>
          <a:lstStyle/>
          <a:p>
            <a:r>
              <a:rPr lang="en-US"/>
              <a:t>Survey Conclusions: Disclaimers</a:t>
            </a:r>
          </a:p>
        </p:txBody>
      </p:sp>
      <p:sp>
        <p:nvSpPr>
          <p:cNvPr id="6" name="Content Placeholder 2">
            <a:extLst>
              <a:ext uri="{FF2B5EF4-FFF2-40B4-BE49-F238E27FC236}">
                <a16:creationId xmlns:a16="http://schemas.microsoft.com/office/drawing/2014/main" id="{AD7C9F18-8591-6E4E-AC3D-33697596F320}"/>
              </a:ext>
            </a:extLst>
          </p:cNvPr>
          <p:cNvSpPr txBox="1">
            <a:spLocks/>
          </p:cNvSpPr>
          <p:nvPr/>
        </p:nvSpPr>
        <p:spPr>
          <a:xfrm>
            <a:off x="581526" y="4395929"/>
            <a:ext cx="10114244"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People often identify as more than one house, but that’s not represented here</a:t>
            </a:r>
          </a:p>
          <a:p>
            <a:r>
              <a:rPr lang="en-US"/>
              <a:t>That affects results</a:t>
            </a:r>
          </a:p>
          <a:p>
            <a:endParaRPr lang="en-US"/>
          </a:p>
        </p:txBody>
      </p:sp>
      <p:sp>
        <p:nvSpPr>
          <p:cNvPr id="5" name="Rectangle 4">
            <a:extLst>
              <a:ext uri="{FF2B5EF4-FFF2-40B4-BE49-F238E27FC236}">
                <a16:creationId xmlns:a16="http://schemas.microsoft.com/office/drawing/2014/main" id="{ED03EC67-664E-EA44-9231-F9DAE9D9A785}"/>
              </a:ext>
            </a:extLst>
          </p:cNvPr>
          <p:cNvSpPr/>
          <p:nvPr/>
        </p:nvSpPr>
        <p:spPr>
          <a:xfrm>
            <a:off x="-94129" y="2409362"/>
            <a:ext cx="12286129" cy="1539710"/>
          </a:xfrm>
          <a:prstGeom prst="rect">
            <a:avLst/>
          </a:prstGeom>
          <a:gradFill>
            <a:gsLst>
              <a:gs pos="0">
                <a:srgbClr val="F8F4F5"/>
              </a:gs>
              <a:gs pos="99000">
                <a:srgbClr val="F3F5F4"/>
              </a:gs>
              <a:gs pos="33000">
                <a:srgbClr val="F3F6F5"/>
              </a:gs>
              <a:gs pos="63000">
                <a:srgbClr val="F5F5F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6B0F2F2A-1972-A14E-8858-4444F4F57E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6" t="2189" r="1191" b="1795"/>
          <a:stretch/>
        </p:blipFill>
        <p:spPr>
          <a:xfrm>
            <a:off x="3718562" y="2453793"/>
            <a:ext cx="5413248" cy="1450848"/>
          </a:xfrm>
          <a:prstGeom prst="rect">
            <a:avLst/>
          </a:prstGeom>
        </p:spPr>
      </p:pic>
      <p:sp>
        <p:nvSpPr>
          <p:cNvPr id="7" name="Content Placeholder 2">
            <a:extLst>
              <a:ext uri="{FF2B5EF4-FFF2-40B4-BE49-F238E27FC236}">
                <a16:creationId xmlns:a16="http://schemas.microsoft.com/office/drawing/2014/main" id="{160EC3D4-D1AE-8B41-9FBF-6D1F643E2396}"/>
              </a:ext>
            </a:extLst>
          </p:cNvPr>
          <p:cNvSpPr txBox="1">
            <a:spLocks/>
          </p:cNvSpPr>
          <p:nvPr/>
        </p:nvSpPr>
        <p:spPr>
          <a:xfrm>
            <a:off x="7059171" y="3551073"/>
            <a:ext cx="4047742" cy="41452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7030A0"/>
                </a:solidFill>
              </a:rPr>
              <a:t>(identifying as more than one house is valid though, people aren’t generally just one version of anything)</a:t>
            </a:r>
          </a:p>
        </p:txBody>
      </p:sp>
      <p:sp>
        <p:nvSpPr>
          <p:cNvPr id="9" name="Rectangle 8">
            <a:extLst>
              <a:ext uri="{FF2B5EF4-FFF2-40B4-BE49-F238E27FC236}">
                <a16:creationId xmlns:a16="http://schemas.microsoft.com/office/drawing/2014/main" id="{4821D87B-61C6-1949-8A95-5CE602B9EDB1}"/>
              </a:ext>
            </a:extLst>
          </p:cNvPr>
          <p:cNvSpPr/>
          <p:nvPr/>
        </p:nvSpPr>
        <p:spPr>
          <a:xfrm flipV="1">
            <a:off x="-238557" y="2408718"/>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174450-FEAE-AC41-84D7-6CB37B062BB1}"/>
              </a:ext>
            </a:extLst>
          </p:cNvPr>
          <p:cNvSpPr/>
          <p:nvPr/>
        </p:nvSpPr>
        <p:spPr>
          <a:xfrm flipV="1">
            <a:off x="-238558" y="3947784"/>
            <a:ext cx="12574983" cy="45719"/>
          </a:xfrm>
          <a:prstGeom prst="rect">
            <a:avLst/>
          </a:prstGeom>
          <a:solidFill>
            <a:srgbClr val="8B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6F15C6D-3B3C-9947-BABF-60759F1B4209}"/>
              </a:ext>
            </a:extLst>
          </p:cNvPr>
          <p:cNvSpPr txBox="1"/>
          <p:nvPr/>
        </p:nvSpPr>
        <p:spPr>
          <a:xfrm>
            <a:off x="-94130" y="6603838"/>
            <a:ext cx="12286129" cy="254162"/>
          </a:xfrm>
          <a:prstGeom prst="rect">
            <a:avLst/>
          </a:prstGeom>
          <a:noFill/>
        </p:spPr>
        <p:txBody>
          <a:bodyPr wrap="square" rtlCol="0">
            <a:spAutoFit/>
          </a:bodyPr>
          <a:lstStyle/>
          <a:p>
            <a:pPr algn="r"/>
            <a:r>
              <a:rPr lang="en-US" sz="1000">
                <a:solidFill>
                  <a:schemeClr val="bg2">
                    <a:lumMod val="25000"/>
                  </a:schemeClr>
                </a:solidFill>
              </a:rPr>
              <a:t>Image source: tiktok user nae_nae_boy_</a:t>
            </a:r>
          </a:p>
        </p:txBody>
      </p:sp>
      <p:sp>
        <p:nvSpPr>
          <p:cNvPr id="12" name="Content Placeholder 2">
            <a:extLst>
              <a:ext uri="{FF2B5EF4-FFF2-40B4-BE49-F238E27FC236}">
                <a16:creationId xmlns:a16="http://schemas.microsoft.com/office/drawing/2014/main" id="{132B659B-A944-7147-AEC6-A73F94991DE2}"/>
              </a:ext>
            </a:extLst>
          </p:cNvPr>
          <p:cNvSpPr txBox="1">
            <a:spLocks/>
          </p:cNvSpPr>
          <p:nvPr/>
        </p:nvSpPr>
        <p:spPr>
          <a:xfrm>
            <a:off x="581526" y="1496145"/>
            <a:ext cx="10114244" cy="588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Neither of us have a stats or data analysis background</a:t>
            </a:r>
          </a:p>
          <a:p>
            <a:endParaRPr lang="en-US"/>
          </a:p>
        </p:txBody>
      </p:sp>
    </p:spTree>
    <p:extLst>
      <p:ext uri="{BB962C8B-B14F-4D97-AF65-F5344CB8AC3E}">
        <p14:creationId xmlns:p14="http://schemas.microsoft.com/office/powerpoint/2010/main" val="419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669B-8EF3-6B49-81E2-AB3D04B0AF7E}"/>
              </a:ext>
            </a:extLst>
          </p:cNvPr>
          <p:cNvSpPr>
            <a:spLocks noGrp="1"/>
          </p:cNvSpPr>
          <p:nvPr>
            <p:ph type="title"/>
          </p:nvPr>
        </p:nvSpPr>
        <p:spPr>
          <a:xfrm>
            <a:off x="838200" y="26492"/>
            <a:ext cx="10515600" cy="1325563"/>
          </a:xfrm>
        </p:spPr>
        <p:txBody>
          <a:bodyPr/>
          <a:lstStyle/>
          <a:p>
            <a:r>
              <a:rPr lang="en-US"/>
              <a:t>Survey Conclusions: Disclaimers</a:t>
            </a:r>
          </a:p>
        </p:txBody>
      </p:sp>
      <p:sp>
        <p:nvSpPr>
          <p:cNvPr id="3" name="Content Placeholder 2">
            <a:extLst>
              <a:ext uri="{FF2B5EF4-FFF2-40B4-BE49-F238E27FC236}">
                <a16:creationId xmlns:a16="http://schemas.microsoft.com/office/drawing/2014/main" id="{420DC001-9F9D-4248-B7D3-62AFA6AE3FE6}"/>
              </a:ext>
            </a:extLst>
          </p:cNvPr>
          <p:cNvSpPr>
            <a:spLocks noGrp="1"/>
          </p:cNvSpPr>
          <p:nvPr>
            <p:ph idx="1"/>
          </p:nvPr>
        </p:nvSpPr>
        <p:spPr>
          <a:xfrm>
            <a:off x="717804" y="5093867"/>
            <a:ext cx="10756392" cy="830313"/>
          </a:xfrm>
        </p:spPr>
        <p:txBody>
          <a:bodyPr>
            <a:normAutofit fontScale="92500" lnSpcReduction="20000"/>
          </a:bodyPr>
          <a:lstStyle/>
          <a:p>
            <a:r>
              <a:rPr lang="en-US"/>
              <a:t>Appears, upon first glance, to align with study identifying national trends...</a:t>
            </a:r>
          </a:p>
          <a:p>
            <a:r>
              <a:rPr lang="en-US"/>
              <a:t>Except that’s actually not true</a:t>
            </a:r>
          </a:p>
        </p:txBody>
      </p:sp>
      <p:sp>
        <p:nvSpPr>
          <p:cNvPr id="9" name="TextBox 8">
            <a:extLst>
              <a:ext uri="{FF2B5EF4-FFF2-40B4-BE49-F238E27FC236}">
                <a16:creationId xmlns:a16="http://schemas.microsoft.com/office/drawing/2014/main" id="{573D9915-8C1C-B141-BC73-8D01370FFDFC}"/>
              </a:ext>
            </a:extLst>
          </p:cNvPr>
          <p:cNvSpPr txBox="1"/>
          <p:nvPr/>
        </p:nvSpPr>
        <p:spPr>
          <a:xfrm>
            <a:off x="1" y="6628222"/>
            <a:ext cx="12192000" cy="246221"/>
          </a:xfrm>
          <a:prstGeom prst="rect">
            <a:avLst/>
          </a:prstGeom>
          <a:noFill/>
        </p:spPr>
        <p:txBody>
          <a:bodyPr wrap="square" rtlCol="0">
            <a:spAutoFit/>
          </a:bodyPr>
          <a:lstStyle/>
          <a:p>
            <a:r>
              <a:rPr lang="en-US" sz="1000">
                <a:solidFill>
                  <a:schemeClr val="bg2">
                    <a:lumMod val="25000"/>
                  </a:schemeClr>
                </a:solidFill>
              </a:rPr>
              <a:t>Image source: Time Magazine</a:t>
            </a:r>
          </a:p>
        </p:txBody>
      </p:sp>
      <p:pic>
        <p:nvPicPr>
          <p:cNvPr id="11" name="Picture 10" descr="Chart, bar chart&#10;&#10;Description automatically generated">
            <a:extLst>
              <a:ext uri="{FF2B5EF4-FFF2-40B4-BE49-F238E27FC236}">
                <a16:creationId xmlns:a16="http://schemas.microsoft.com/office/drawing/2014/main" id="{9C3C8283-DEEB-084A-80B3-7A4DC9263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602" y="1324017"/>
            <a:ext cx="3784600" cy="2933700"/>
          </a:xfrm>
          <a:prstGeom prst="rect">
            <a:avLst/>
          </a:prstGeom>
        </p:spPr>
      </p:pic>
      <p:pic>
        <p:nvPicPr>
          <p:cNvPr id="16" name="Picture 15" descr="Chart, bar chart&#10;&#10;Description automatically generated">
            <a:extLst>
              <a:ext uri="{FF2B5EF4-FFF2-40B4-BE49-F238E27FC236}">
                <a16:creationId xmlns:a16="http://schemas.microsoft.com/office/drawing/2014/main" id="{20AAD1AA-3A58-1349-AE32-4B4B6A80F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19285"/>
            <a:ext cx="4064000" cy="2730500"/>
          </a:xfrm>
          <a:prstGeom prst="rect">
            <a:avLst/>
          </a:prstGeom>
        </p:spPr>
      </p:pic>
      <p:sp>
        <p:nvSpPr>
          <p:cNvPr id="17" name="TextBox 16">
            <a:extLst>
              <a:ext uri="{FF2B5EF4-FFF2-40B4-BE49-F238E27FC236}">
                <a16:creationId xmlns:a16="http://schemas.microsoft.com/office/drawing/2014/main" id="{698091B1-1F46-1442-8D54-E8F7D476C7D1}"/>
              </a:ext>
            </a:extLst>
          </p:cNvPr>
          <p:cNvSpPr txBox="1"/>
          <p:nvPr/>
        </p:nvSpPr>
        <p:spPr>
          <a:xfrm>
            <a:off x="1514602" y="4256141"/>
            <a:ext cx="3784600" cy="369332"/>
          </a:xfrm>
          <a:prstGeom prst="rect">
            <a:avLst/>
          </a:prstGeom>
          <a:noFill/>
        </p:spPr>
        <p:txBody>
          <a:bodyPr wrap="square" rtlCol="0">
            <a:spAutoFit/>
          </a:bodyPr>
          <a:lstStyle/>
          <a:p>
            <a:pPr algn="ctr"/>
            <a:r>
              <a:rPr lang="en-US" i="1"/>
              <a:t>Time Magazine / Cambridge Results</a:t>
            </a:r>
          </a:p>
        </p:txBody>
      </p:sp>
      <p:sp>
        <p:nvSpPr>
          <p:cNvPr id="18" name="TextBox 17">
            <a:extLst>
              <a:ext uri="{FF2B5EF4-FFF2-40B4-BE49-F238E27FC236}">
                <a16:creationId xmlns:a16="http://schemas.microsoft.com/office/drawing/2014/main" id="{CD5F865E-34E4-644E-924B-41C547773AB4}"/>
              </a:ext>
            </a:extLst>
          </p:cNvPr>
          <p:cNvSpPr txBox="1"/>
          <p:nvPr/>
        </p:nvSpPr>
        <p:spPr>
          <a:xfrm>
            <a:off x="6730567" y="4201696"/>
            <a:ext cx="2794865" cy="369332"/>
          </a:xfrm>
          <a:prstGeom prst="rect">
            <a:avLst/>
          </a:prstGeom>
          <a:noFill/>
        </p:spPr>
        <p:txBody>
          <a:bodyPr wrap="square" rtlCol="0">
            <a:spAutoFit/>
          </a:bodyPr>
          <a:lstStyle/>
          <a:p>
            <a:pPr algn="ctr"/>
            <a:r>
              <a:rPr lang="en-US" i="1"/>
              <a:t>Our Results</a:t>
            </a:r>
          </a:p>
        </p:txBody>
      </p:sp>
    </p:spTree>
    <p:extLst>
      <p:ext uri="{BB962C8B-B14F-4D97-AF65-F5344CB8AC3E}">
        <p14:creationId xmlns:p14="http://schemas.microsoft.com/office/powerpoint/2010/main" val="189374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9205</Words>
  <Application>Microsoft Office PowerPoint</Application>
  <PresentationFormat>Widescreen</PresentationFormat>
  <Paragraphs>547</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A Study of Virtue-Based Typology Within the Field of Librarianship Using a Universal Personality System</vt:lpstr>
      <vt:lpstr>Presentation Outline</vt:lpstr>
      <vt:lpstr>Context - The Hogwarts Houses</vt:lpstr>
      <vt:lpstr>PowerPoint Presentation</vt:lpstr>
      <vt:lpstr>Inspiration</vt:lpstr>
      <vt:lpstr>Motivations </vt:lpstr>
      <vt:lpstr>Research Methodology</vt:lpstr>
      <vt:lpstr>Survey Conclusions: Disclaimers</vt:lpstr>
      <vt:lpstr>Survey Conclusions: Disclaimers</vt:lpstr>
      <vt:lpstr>Survey Conclusions: Disclaimers</vt:lpstr>
      <vt:lpstr>PowerPoint Presentation</vt:lpstr>
      <vt:lpstr>What did we actually see?</vt:lpstr>
      <vt:lpstr>Unintended Conclusions</vt:lpstr>
      <vt:lpstr>Unintended Conclusions: MLIS</vt:lpstr>
      <vt:lpstr>Unintended Conclusions: Duration</vt:lpstr>
      <vt:lpstr>Unintended Conclusions: Time of Day</vt:lpstr>
      <vt:lpstr>Unintended Conclusions: Keywords</vt:lpstr>
      <vt:lpstr>Unintended Conclusions: Keywords</vt:lpstr>
      <vt:lpstr>PowerPoint Presentation</vt:lpstr>
      <vt:lpstr>PowerPoint Presentation</vt:lpstr>
      <vt:lpstr>PowerPoint Presentation</vt:lpstr>
      <vt:lpstr>PowerPoint Presentation</vt:lpstr>
      <vt:lpstr>Unintended Conclusions: Comments</vt:lpstr>
      <vt:lpstr>Unintended Conclusions: Types of comments</vt:lpstr>
      <vt:lpstr>Unintended Conclusions: Types of comments</vt:lpstr>
      <vt:lpstr>Unintended Consequences</vt:lpstr>
      <vt:lpstr>What does it mean to say “virtue-based”?</vt:lpstr>
      <vt:lpstr>Other Lessons Learned</vt:lpstr>
      <vt:lpstr>Other Lessons Learned</vt:lpstr>
      <vt:lpstr>Other Lessons Continued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Randa's Surface Pro</dc:creator>
  <cp:lastModifiedBy>Randa Morgan</cp:lastModifiedBy>
  <cp:revision>2</cp:revision>
  <cp:lastPrinted>2020-10-05T03:00:06Z</cp:lastPrinted>
  <dcterms:created xsi:type="dcterms:W3CDTF">2020-09-28T14:46:43Z</dcterms:created>
  <dcterms:modified xsi:type="dcterms:W3CDTF">2020-10-05T17:08:36Z</dcterms:modified>
</cp:coreProperties>
</file>