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</p:sldIdLst>
  <p:sldSz cx="9144000" cy="5143500" type="screen16x9"/>
  <p:notesSz cx="6858000" cy="9144000"/>
  <p:embeddedFontLst>
    <p:embeddedFont>
      <p:font typeface="Roboto" panose="020B0604020202020204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14" y="6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About me and my job history – education in libraries and English – not computer science – but on-the-job picked up spreadsheets, xml processing and knowledge of catalog </a:t>
            </a:r>
            <a:r>
              <a:rPr lang="en-US"/>
              <a:t>database structure – used APIs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9e5aba96d8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9e5aba96d8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this number? Is it the price?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9e5aba96d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9e5aba96d8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 say you have a bunch of ISBNs - and you know the link to the webpage uses ISBN as a search term. You don’t want to type it out each time. You can make a list of clickable URLs that you can parse with your eyeballs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9e5aba96d8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9e5aba96d8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Great for spot checking with your eyeballs. One thing I noticed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9e5aba96d8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9e5aba96d8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Everytime it found a result - it had “Showing results for 978-blah-blah”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9e5aba96d8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9e5aba96d8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it would say this when not found “No results found for blah-blah-blah”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9e5aba96d8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9e5aba96d8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Right-click. “Show page source”. CTRL+F - find the word “showing”. See Showing results for 978-blah-blah-blah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9e5aba96d8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9e5aba96d8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there’s no results - displays “No results found for - 978-blah-blah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9ac6828a4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9ac6828a4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9ac6828a4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9ac6828a4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9a9ed35279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9a9ed35279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a01928487c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a01928487c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9ac6828a48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9ac6828a48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made up the stockquotes one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9ac6828a48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9ac6828a48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the response looks in Firefox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9ac6828a48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9ac6828a48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9ac6828a4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9ac6828a4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9ac6828a48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9ac6828a48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9e5aba96d8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9e5aba96d8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the response looks in Firefox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9e5aba96d8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9e5aba96d8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a0493ac9d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a0493ac9d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9e5aba96d8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9e5aba96d8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e5aba96d8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9e5aba96d8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9a9ed35279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9a9ed35279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With apologies to Joyce Kilmer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9e5aba96d8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9e5aba96d8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Remember this example. Right-click. “Show page source”. CTRL+F - find the word “showing”. See Showing results for 978-blah-blah-blah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9e5aba96d8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9e5aba96d8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a01928487c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a01928487c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a01928487c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a01928487c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a01928487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a01928487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a01928487c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a01928487c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a01928487c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a01928487c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a01928487c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a01928487c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a01928487c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a01928487c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a01928487c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a01928487c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9a9ed35279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9a9ed35279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a01928487c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a01928487c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a01928487c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a01928487c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a01928487c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a01928487c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a01928487c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a01928487c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a01928487c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a01928487c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a01928487c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a01928487c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a01928487c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a01928487c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a01928487c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a01928487c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a01928487c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a01928487c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a01928487c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a01928487c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9a9ed35279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9a9ed35279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a01928487c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a01928487c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a01928487c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a01928487c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9a9ed35279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9a9ed35279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Myers-briggs type who likes spreadsheets - or astrological sign? Hogwarts house?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9a9ed35279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9a9ed35279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9e5aba96d8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9e5aba96d8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9e5aba96d8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9e5aba96d8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entresponse.redshelf.com/search/?terms=9781259535314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stockquotes.com/ticker=MSFT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xml/xpath_syntax.asp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schemas.sirsidynix.com/symws/standard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schemas.sirsidynix.com/symws/standard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bpcc.louislibraries.org/labp_ilsws/rest/standard/SearchCatalog?clientID=DS_CLIENT&amp;term1=9780061252662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bpcc.louislibraries.org/labp_ilsws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bpcc.louislibraries.org/labp_ilsws/rest/standard/version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schemas.sirsidynix.com/symws/standard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bpcc.louislibraries.org/labp_ilsws/rest/standard/searchCatalog?clientID=DS_CLIENT&amp;term1=9780061252662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lans.sirsi.net/lans_ilsws/rest/standard/lookupTitleInfo?clientID=DS_CLIENT&amp;titleID=308679&amp;includeMarcHoldings=true&amp;marcEntryFilter=ALL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Spreadsheets to Access Data Dynamically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286025" y="3191425"/>
            <a:ext cx="6718500" cy="14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Mike Waugh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Library Services Platform Administrator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LOUIS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850" y="2769625"/>
            <a:ext cx="1333500" cy="18669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7773000" y="4636525"/>
            <a:ext cx="1059300" cy="3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rPr>
              <a:t>LUC 2020</a:t>
            </a:r>
            <a:endParaRPr>
              <a:solidFill>
                <a:srgbClr val="F3F3F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9" name="Google Shape;10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000" y="1311650"/>
            <a:ext cx="8880000" cy="107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Hyperlinks in Excel</a:t>
            </a:r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Given ISBN in Cell A1: 9781259535314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=”https://studentresponse.redshelf.com/search/?terms=”&amp;A1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Displays as the text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800"/>
              <a:t>https://studentresponse.redshelf.com/search/?terms=9781259535314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=HYPERLINK(”https://studentresponse.redshelf.com/search/?terms=”&amp;A1)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Displays as a clickable hyperlink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800" u="sng">
                <a:solidFill>
                  <a:schemeClr val="hlink"/>
                </a:solidFill>
                <a:hlinkClick r:id="rId3"/>
              </a:rPr>
              <a:t>https://studentresponse.redshelf.com/search/?terms=9781259535314</a:t>
            </a:r>
            <a:r>
              <a:rPr lang="en" sz="1800"/>
              <a:t>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2" name="Google Shape;12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8400" y="68200"/>
            <a:ext cx="9144000" cy="4943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637" y="0"/>
            <a:ext cx="766672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23079"/>
            <a:ext cx="9144003" cy="20973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9" name="Google Shape;13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5093" y="0"/>
            <a:ext cx="655381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6" name="Google Shape;14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96" y="0"/>
            <a:ext cx="907901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Excel Functions</a:t>
            </a:r>
            <a:endParaRPr/>
          </a:p>
        </p:txBody>
      </p:sp>
      <p:sp>
        <p:nvSpPr>
          <p:cNvPr id="152" name="Google Shape;152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Two new functions added in Excel 2013 and later</a:t>
            </a:r>
            <a:endParaRPr sz="2600"/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" sz="2600"/>
              <a:t>WEBSERVICES</a:t>
            </a:r>
            <a:endParaRPr sz="2600"/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" sz="2600"/>
              <a:t>FILTERXML</a:t>
            </a:r>
            <a:endParaRPr sz="26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Excel Functions</a:t>
            </a:r>
            <a:endParaRPr/>
          </a:p>
        </p:txBody>
      </p:sp>
      <p:sp>
        <p:nvSpPr>
          <p:cNvPr id="158" name="Google Shape;158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WEBSERVICES</a:t>
            </a:r>
            <a:endParaRPr sz="2600"/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" sz="2600"/>
              <a:t>Enter a web services URL, and return the response</a:t>
            </a:r>
            <a:endParaRPr sz="260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FILTERXML</a:t>
            </a:r>
            <a:endParaRPr sz="2600"/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" sz="2600"/>
              <a:t>Parse/search an XML document using an xpath expression and return the result</a:t>
            </a:r>
            <a:endParaRPr sz="26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4" name="Google Shape;16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780" y="1051105"/>
            <a:ext cx="7093526" cy="361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Objectives</a:t>
            </a:r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 show how spreadsheets can be used to do some things typically done by programming languages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 show how WEBSERVICE function in Excel can be used to pull information from the web or from webservices APIs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 show how FILTERXML can query WEBSERVICES responses using Xpath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 briefly review Xpath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 show the equivalent (and perhaps superior) functions in Google Sheets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 show common REST calls for Symphony Web Services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Show examples for searching the catalog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 point out caveats and pitfalls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WEBSERVICE</a:t>
            </a:r>
            <a:endParaRPr/>
          </a:p>
        </p:txBody>
      </p:sp>
      <p:sp>
        <p:nvSpPr>
          <p:cNvPr id="170" name="Google Shape;170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=WEBSERVICE(URL)</a:t>
            </a:r>
            <a:endParaRPr sz="260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=WEBSERVICE(“</a:t>
            </a:r>
            <a:r>
              <a:rPr lang="en" sz="2600" u="sng">
                <a:solidFill>
                  <a:schemeClr val="hlink"/>
                </a:solidFill>
                <a:hlinkClick r:id="rId3"/>
              </a:rPr>
              <a:t>http://www.google.com</a:t>
            </a:r>
            <a:r>
              <a:rPr lang="en" sz="2600"/>
              <a:t>”)</a:t>
            </a:r>
            <a:endParaRPr sz="260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=WEBSERVICE(“</a:t>
            </a:r>
            <a:r>
              <a:rPr lang="en" sz="2600" u="sng">
                <a:solidFill>
                  <a:schemeClr val="hlink"/>
                </a:solidFill>
                <a:hlinkClick r:id="rId4"/>
              </a:rPr>
              <a:t>https://stockquotes.com/ticker=MSFT</a:t>
            </a:r>
            <a:r>
              <a:rPr lang="en" sz="2600"/>
              <a:t>”)</a:t>
            </a:r>
            <a:endParaRPr sz="260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=WEBSERVICE(“https://nsula.louislibraries.org/lans_ilsws/rest/standard/searchCatalog?clientID=DS_CLIENT&amp;term1=1079-0713{022}”)</a:t>
            </a:r>
            <a:endParaRPr sz="26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3036" y="0"/>
            <a:ext cx="699792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FILTERXML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=FILTERXML(xml, xpath expression)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=FILTERXML(A1, “//price”)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=FILTERXML(A1,”/rc/@title”)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=FILTERXML(A1,”//MarcHoldingsInfo//MarcEntryInfo/*[contains(preceding::*[2],866)]”)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XPath</a:t>
            </a:r>
            <a:endParaRPr/>
          </a:p>
        </p:txBody>
      </p:sp>
      <p:sp>
        <p:nvSpPr>
          <p:cNvPr id="187" name="Google Shape;187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From: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https://www.w3schools.com/xml/xpath_syntax.asp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nodename	Selects all nodes with the name "nodename"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/	Selects from the root node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//	Selects nodes in the document from the current node that match the selection no matter where they are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.	Selects the current node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..	Selects the parent of the current node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@	Selects attribute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XPath</a:t>
            </a:r>
            <a:endParaRPr/>
          </a:p>
        </p:txBody>
      </p:sp>
      <p:sp>
        <p:nvSpPr>
          <p:cNvPr id="193" name="Google Shape;193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bookstore	Selects all nodes with the name "bookstore"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/bookstore	Selects the root element bookstore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bookstore/book	Selects all book elements that are children of bookstore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//book	Selects all book elements no matter where they are in the document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//book[1] Selects the first of all matching book elements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bookstore//book	Selects all book elements that are descendant of the bookstore element, no matter where they are under the bookstore element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//@lang	Selects all attributes that are named lang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3036" y="0"/>
            <a:ext cx="699792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of Function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57200"/>
          </a:xfrm>
          <a:prstGeom prst="rect">
            <a:avLst/>
          </a:prstGeom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&lt;?xml version="1.0" encoding="UTF-8" standalone="yes"?&gt;</a:t>
            </a:r>
            <a:endParaRPr sz="11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&lt;SearchCatalogResponse xmlns="</a:t>
            </a:r>
            <a:r>
              <a:rPr lang="en" sz="1100" u="sng">
                <a:solidFill>
                  <a:schemeClr val="hlink"/>
                </a:solidFill>
                <a:hlinkClick r:id="rId3"/>
              </a:rPr>
              <a:t>http://schemas.sirsidynix.com/symws/standard</a:t>
            </a:r>
            <a:r>
              <a:rPr lang="en" sz="1100"/>
              <a:t>"&gt;</a:t>
            </a:r>
            <a:endParaRPr sz="1100"/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&lt;queryID&gt;20-47&lt;/queryID&gt;</a:t>
            </a:r>
            <a:endParaRPr sz="1100"/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&lt;totalHits&gt;1&lt;/totalHits&gt;</a:t>
            </a:r>
            <a:endParaRPr sz="1100"/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&lt;firstHitDisplayed&gt;1&lt;/firstHitDisplayed&gt;</a:t>
            </a:r>
            <a:endParaRPr sz="1100"/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&lt;lastHitDisplayed&gt;1&lt;/lastHitDisplayed&gt;</a:t>
            </a:r>
            <a:endParaRPr sz="1100"/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&lt;HitlistTitleInfo&gt;</a:t>
            </a:r>
            <a:endParaRPr sz="1100"/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&lt;titleID&gt;308679&lt;/titleID&gt;</a:t>
            </a:r>
            <a:endParaRPr sz="1100"/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&lt;materialType&gt;CR&lt;/materialType&gt;</a:t>
            </a:r>
            <a:endParaRPr sz="1100"/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&lt;title&gt;AACN clinical issues&lt;/title&gt;</a:t>
            </a:r>
            <a:endParaRPr sz="1100"/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&lt;author&gt;American Association of Critical-Care Nurses.&lt;/author&gt;</a:t>
            </a:r>
            <a:endParaRPr sz="1100"/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&lt;yearOfPublication&gt;1995&lt;/yearOfPublication&gt;</a:t>
            </a:r>
            <a:endParaRPr sz="1100"/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&lt;copiesOnOrder&gt;0&lt;/copiesOnOrder&gt;</a:t>
            </a:r>
            <a:endParaRPr sz="1100"/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&lt;ISBN&gt;&lt;/ISBN&gt;</a:t>
            </a:r>
            <a:endParaRPr sz="1100"/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&lt;SICI&gt;&lt;/SICI&gt;</a:t>
            </a:r>
            <a:endParaRPr sz="1100"/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&lt;UPC&gt;&lt;/UPC&gt;</a:t>
            </a:r>
            <a:endParaRPr sz="1100"/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&lt;OCLCControlNumber&gt;31275033&lt;/OCLCControlNumber&gt;</a:t>
            </a:r>
            <a:endParaRPr sz="1100"/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&lt;documentNumber&gt;1&lt;/documentNumber&gt;</a:t>
            </a:r>
            <a:endParaRPr sz="1100"/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&lt;callNumber&gt;RT120 .I5 A334&lt;/callNumber&gt;</a:t>
            </a:r>
            <a:endParaRPr sz="1100"/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&lt;/HitlistTitleInfo&gt;</a:t>
            </a:r>
            <a:endParaRPr sz="11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&lt;/SearchCatalogResponse&gt;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1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of Function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57200"/>
          </a:xfrm>
          <a:prstGeom prst="rect">
            <a:avLst/>
          </a:prstGeom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&lt;?xml version="1.0" encoding="UTF-8" standalone="yes"?&gt;</a:t>
            </a:r>
            <a:endParaRPr sz="11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&lt;SearchCatalogResponse xmlns="</a:t>
            </a:r>
            <a:r>
              <a:rPr lang="en" sz="1100" u="sng">
                <a:solidFill>
                  <a:schemeClr val="hlink"/>
                </a:solidFill>
                <a:hlinkClick r:id="rId3"/>
              </a:rPr>
              <a:t>http://schemas.sirsidynix.com/symws/standard</a:t>
            </a:r>
            <a:r>
              <a:rPr lang="en" sz="1100"/>
              <a:t>"&gt;</a:t>
            </a:r>
            <a:endParaRPr sz="1100"/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&lt;queryID&gt;20-47&lt;/queryID&gt;</a:t>
            </a:r>
            <a:endParaRPr sz="1100"/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&lt;totalHits&gt;1&lt;/totalHits&gt;</a:t>
            </a:r>
            <a:endParaRPr sz="1100"/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&lt;firstHitDisplayed&gt;1&lt;/firstHitDisplayed&gt;</a:t>
            </a:r>
            <a:endParaRPr sz="1100"/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&lt;lastHitDisplayed&gt;1&lt;/lastHitDisplayed&gt;</a:t>
            </a:r>
            <a:endParaRPr sz="1100"/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&lt;HitlistTitleInfo&gt;</a:t>
            </a:r>
            <a:endParaRPr sz="1100"/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&lt;titleID&gt;308679&lt;/titleID&gt;</a:t>
            </a:r>
            <a:endParaRPr sz="1100"/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&lt;materialType&gt;CR&lt;/materialType&gt;</a:t>
            </a:r>
            <a:endParaRPr sz="1100"/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&lt;title&gt;AACN clinical issues&lt;/title&gt;</a:t>
            </a:r>
            <a:endParaRPr sz="1100"/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&lt;author&gt;American Association of Critical-Care Nurses.&lt;/author&gt;</a:t>
            </a:r>
            <a:endParaRPr sz="1100"/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&lt;yearOfPublication&gt;1995&lt;/yearOfPublication&gt;</a:t>
            </a:r>
            <a:endParaRPr sz="1100"/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&lt;copiesOnOrder&gt;0&lt;/copiesOnOrder&gt;</a:t>
            </a:r>
            <a:endParaRPr sz="1100"/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&lt;ISBN&gt;&lt;/ISBN&gt;</a:t>
            </a:r>
            <a:endParaRPr sz="1100"/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&lt;SICI&gt;&lt;/SICI&gt;</a:t>
            </a:r>
            <a:endParaRPr sz="1100"/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&lt;UPC&gt;&lt;/UPC&gt;</a:t>
            </a:r>
            <a:endParaRPr sz="1100"/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&lt;OCLCControlNumber&gt;31275033&lt;/OCLCControlNumber&gt;</a:t>
            </a:r>
            <a:endParaRPr sz="1100"/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&lt;documentNumber&gt;1&lt;/documentNumber&gt;</a:t>
            </a:r>
            <a:endParaRPr sz="1100"/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highlight>
                  <a:srgbClr val="FFFF00"/>
                </a:highlight>
              </a:rPr>
              <a:t>&lt;callNumber&gt;RT120 .I5 A334&lt;/callNumber&gt;</a:t>
            </a:r>
            <a:endParaRPr sz="1100">
              <a:highlight>
                <a:srgbClr val="FFFF00"/>
              </a:highlight>
            </a:endParaRPr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&lt;/HitlistTitleInfo&gt;</a:t>
            </a:r>
            <a:endParaRPr sz="11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&lt;/SearchCatalogResponse&gt;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1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Given the results of WEBSERVICES function, find certain elements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Xpath for a call number when there is only one call number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//callNumber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/SearchCatalogResponse/HitlistTitleInfo/callNumber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=FILTERXML(A1, “//callNumber”)</a:t>
            </a:r>
            <a:endParaRPr/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Result is RT120 .I5 A334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=FILTERXML(A1,”//titleID”)</a:t>
            </a:r>
            <a:endParaRPr/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308679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=FILTERXML(A1,”//yearofPublication”)</a:t>
            </a:r>
            <a:endParaRPr/>
          </a:p>
          <a:p>
            <a:pPr marL="91440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1995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WEBSERVICE Errors</a:t>
            </a:r>
            <a:endParaRPr/>
          </a:p>
        </p:txBody>
      </p:sp>
      <p:sp>
        <p:nvSpPr>
          <p:cNvPr id="222" name="Google Shape;222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arguments are unable to return the data, WEBSERVICE returns a #VALUE! error.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If arguments result in a string that is not valid or that contains more than the allowable cell limit of 32767 characters, WEBSERVICE returns a #VALUE! error.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If url is a string that contains more than the 2048 characters that are allowed for a GET request, WEBSERVICE returns a #VALUE! error.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Watch out for responses that might yield more than one result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Ode to Spreadsheets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29" name="Google Shape;22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5093" y="0"/>
            <a:ext cx="655381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Google Sheets</a:t>
            </a:r>
            <a:endParaRPr/>
          </a:p>
        </p:txBody>
      </p:sp>
      <p:sp>
        <p:nvSpPr>
          <p:cNvPr id="235" name="Google Shape;235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IMPORTXML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Can handle longer responses than Excel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=IMPORTXML(URL, Xpath query)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=IMPORTXML(A1, "//div[@id='search-results-header']/div/h1")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Showing results for 9781479893409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Symphony Web Services</a:t>
            </a:r>
            <a:endParaRPr/>
          </a:p>
        </p:txBody>
      </p:sp>
      <p:sp>
        <p:nvSpPr>
          <p:cNvPr id="241" name="Google Shape;241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REST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 prior state assumed by server for each request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Not necessary to use tokens or caches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Most of the requests look like URLs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They are URIs (Uniform Resource Identifiers)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But the responses are not necessarily HTML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The responses can be XML (or JSON or others)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Symphony Web Services</a:t>
            </a:r>
            <a:endParaRPr/>
          </a:p>
        </p:txBody>
      </p:sp>
      <p:sp>
        <p:nvSpPr>
          <p:cNvPr id="247" name="Google Shape;247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 do a keyword search on the string “9780061252662”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</a:t>
            </a:r>
            <a:r>
              <a:rPr lang="en" u="sng">
                <a:solidFill>
                  <a:schemeClr val="hlink"/>
                </a:solidFill>
                <a:hlinkClick r:id="rId3"/>
              </a:rPr>
              <a:t>bpcc.louislibraries.org/labp_ilsws/rest/standard/SearchCatalog?clientID=DS_CLIENT&amp;term1=9780061252662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Base URL &gt;&gt;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https://bpcc.louislibraries.org/labp_ilsws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Web Services endpoint (REST or SOAP) &gt;&gt; /rest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Web Services service &gt;&gt; /standard/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Web Services operation &gt;&gt; SearchCatalog?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Client &gt;&gt; clientID=DS_CLIENT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Web Services parameters &gt;&gt; &amp;term1=9780061252662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Symphony Web Services</a:t>
            </a:r>
            <a:endParaRPr/>
          </a:p>
        </p:txBody>
      </p:sp>
      <p:sp>
        <p:nvSpPr>
          <p:cNvPr id="253" name="Google Shape;253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2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 URL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https://{SiteNickname}.louislibraries.org/{SiteCode}_ilsws</a:t>
            </a:r>
            <a:endParaRPr/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https://bpcc.louislibraries.org/labp_ilsws</a:t>
            </a:r>
            <a:endParaRPr/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https://brcc.louislibraries.org/labr_ilsws</a:t>
            </a:r>
            <a:endParaRPr/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https://cltcc.louislibraries.org/lacl_ilsws</a:t>
            </a:r>
            <a:endParaRPr/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https://delta.louislibraries.org/ladc_ilsws</a:t>
            </a:r>
            <a:endParaRPr/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https://fletcher.louislibraries.org/lafl_ilsws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https://{SiteNickname}.test.louislibraries.org/{SiteCode}test_ilsws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https://bpcc.test.louislibraries.org/labptest_ilsws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https://brcc.test.louislibraries.org/labrtest_ilsws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Symphony Web Services</a:t>
            </a:r>
            <a:endParaRPr/>
          </a:p>
        </p:txBody>
      </p:sp>
      <p:sp>
        <p:nvSpPr>
          <p:cNvPr id="259" name="Google Shape;259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Version request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 good way to test your base URL and connection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800"/>
              <a:t>https://{SiteNickname}.louislibraries.org/{SiteCode}_ilsws/rest/standard/version </a:t>
            </a:r>
            <a:endParaRPr sz="1800"/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 sz="1800" u="sng">
                <a:solidFill>
                  <a:schemeClr val="hlink"/>
                </a:solidFill>
                <a:hlinkClick r:id="rId3"/>
              </a:rPr>
              <a:t>https://bpcc.louislibraries.org/labp_ilsws/rest/standard/version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&lt;VersionResponse xmlns="</a:t>
            </a:r>
            <a:r>
              <a:rPr lang="en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http://schemas.sirsidynix.com/symws/standard</a:t>
            </a:r>
            <a:r>
              <a:rPr lang="en"/>
              <a:t>"&gt;</a:t>
            </a:r>
            <a:endParaRPr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&lt;version&gt;</a:t>
            </a:r>
            <a:endParaRPr/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&lt;product&gt;SYMPHONY&lt;/product&gt;</a:t>
            </a:r>
            <a:endParaRPr/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&lt;version&gt;3.7.0.0.GA&lt;/version&gt;</a:t>
            </a:r>
            <a:endParaRPr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&lt;/version&gt;</a:t>
            </a:r>
            <a:endParaRPr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&lt;version&gt;</a:t>
            </a:r>
            <a:endParaRPr/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&lt;product&gt;SYM-WS&lt;/product&gt;</a:t>
            </a:r>
            <a:endParaRPr/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&lt;version&gt;v5_0_201262115&lt;/version&gt;</a:t>
            </a:r>
            <a:endParaRPr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&lt;/version&gt;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&lt;/VersionResponse&gt;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Symphony Web Services</a:t>
            </a:r>
            <a:endParaRPr/>
          </a:p>
        </p:txBody>
      </p:sp>
      <p:sp>
        <p:nvSpPr>
          <p:cNvPr id="271" name="Google Shape;271;p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searchCatalog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8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https://bpcc.louislibraries.org/labp_ilsws/rest/standard/searchCatalog?clientID=DS_CLIENT&amp;term1=9780061252662</a:t>
            </a:r>
            <a:r>
              <a:rPr lang="en"/>
              <a:t>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Parameters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term: the search term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Number the term for REST (term1=louisiana)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searchType: specify the search policy type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If not specified, it defaults to “GENERAL”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Number the term for REST (searchType1=author)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Use syntax for GENERAL keyword search </a:t>
            </a:r>
            <a:endParaRPr/>
          </a:p>
          <a:p>
            <a:pPr marL="1828800" lvl="3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Can use curly brackets for searching indexed fields</a:t>
            </a:r>
            <a:endParaRPr/>
          </a:p>
          <a:p>
            <a:pPr marL="2286000" lvl="4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{022}</a:t>
            </a:r>
            <a:endParaRPr/>
          </a:p>
          <a:p>
            <a:pPr marL="2286000" lvl="4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{856}</a:t>
            </a:r>
            <a:endParaRPr/>
          </a:p>
          <a:p>
            <a:pPr marL="2286000" lvl="4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{au}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Symphony Web Services</a:t>
            </a:r>
            <a:endParaRPr/>
          </a:p>
        </p:txBody>
      </p:sp>
      <p:sp>
        <p:nvSpPr>
          <p:cNvPr id="277" name="Google Shape;277;p5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Filters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libraryFilter: get results from a particular library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&amp;libraryFilter=ECAT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homelocationFilter: get results from a particular home location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&amp;homelocationFilter=STACKS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languageFilter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formatFilter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pubyearFilter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itemtypeFilter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itemcat1Filter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&amp;itemcat1Filter=LOUIS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itemcat2Filter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Symphony Web Services</a:t>
            </a:r>
            <a:endParaRPr/>
          </a:p>
        </p:txBody>
      </p:sp>
      <p:sp>
        <p:nvSpPr>
          <p:cNvPr id="283" name="Google Shape;283;p5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lookupTitleInfo: get more detailed information given a particular titleID or itemID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https://nsula.louislibraries.org/lans_ilsws/rest/standard/lookupTitleInfo?clientID=DS_CLIENT&amp;titleID=308679&amp;includeMarcHoldings=true&amp;marcEntryFilter=ALL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Parameters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titleID: the titleID, aka the catalog key, aka catkey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itemID: the itemID, aka the barcode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Either titleID or itemID are required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think that I shall never see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9475" y="174425"/>
            <a:ext cx="5745050" cy="3819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Symphony Web Services</a:t>
            </a:r>
            <a:endParaRPr/>
          </a:p>
        </p:txBody>
      </p:sp>
      <p:sp>
        <p:nvSpPr>
          <p:cNvPr id="289" name="Google Shape;289;p5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lookupTitleInfo: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Parameters, continued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includeAvailabilityInfo (true/false)</a:t>
            </a:r>
            <a:endParaRPr/>
          </a:p>
          <a:p>
            <a:pPr marL="1828800" lvl="3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includeAvailabilityInfo=true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includeItemInfo (true/false)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includeOrderInfo (true/false)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includeMarcHoldings (true/false)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includeItemCategory (true/false)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includeShadowed (none/only/both)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Search catalog for ISBN</a:t>
            </a:r>
            <a:endParaRPr/>
          </a:p>
        </p:txBody>
      </p:sp>
      <p:sp>
        <p:nvSpPr>
          <p:cNvPr id="295" name="Google Shape;295;p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Where A2 is an ISBN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=”</a:t>
            </a:r>
            <a:r>
              <a:rPr lang="en" sz="1800"/>
              <a:t>https://</a:t>
            </a:r>
            <a:r>
              <a:rPr lang="en"/>
              <a:t>lsue</a:t>
            </a:r>
            <a:r>
              <a:rPr lang="en" sz="1800"/>
              <a:t>.louislibraries.org/la</a:t>
            </a:r>
            <a:r>
              <a:rPr lang="en"/>
              <a:t>le</a:t>
            </a:r>
            <a:r>
              <a:rPr lang="en" sz="1800"/>
              <a:t>_ilsws/rest/standard/searchCatalog?clientID=DS_CLIENT&amp;term1</a:t>
            </a:r>
            <a:r>
              <a:rPr lang="en"/>
              <a:t>=”&amp;A2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5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1" name="Google Shape;30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3428" y="0"/>
            <a:ext cx="621714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Search catalog for ISBN</a:t>
            </a:r>
            <a:endParaRPr/>
          </a:p>
        </p:txBody>
      </p:sp>
      <p:sp>
        <p:nvSpPr>
          <p:cNvPr id="307" name="Google Shape;307;p5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=FILTERXML(B2,”//totalHits”)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Equals 0 for no hits, 1 or more for matches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=FILTERXML(B2,”//HitlistTitleInfo/materialType”)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BOOK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=FILTERXML(B2,”//HitlistTitleInfo/callNumber”)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HD 31 D773 2008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=FILTERXML(B2,”//HitListTitleInfo/title”)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Management</a:t>
            </a:r>
            <a:endParaRPr/>
          </a:p>
        </p:txBody>
      </p:sp>
      <p:pic>
        <p:nvPicPr>
          <p:cNvPr id="308" name="Google Shape;30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325" y="3702088"/>
            <a:ext cx="8315325" cy="86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Search by ISSN, get Marc Holdings Text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5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Where A2 is the ISSN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https://nsula.louislibraries.org/lans_ilsws/rest/standard/searchCatalog?clientID=DS_CLIENT&amp;term1=1079-0713{022}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=”https://nsula.louislibraries.org/lans_ilsws/rest/standard/searchCatalog?clientID=DS_CLIENT&amp;term1=”&amp;A2&amp;”{022}”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searchCatalog won’t output Marc Holdings, but lookupTitleInfo will, if it has the titleID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=FILTERXML(B2,”//HitlistTitleInfo/titleID”)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Output: 308679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Search by ISSN, get Marc Holdings Text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5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Where C2 contains the FILTERXML function that’s outputting titleID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=”https://lans.sirsi.net/lans_ilsws/rest/standard/lookupTitleInfo?clientID=DS_CLIENT&amp;titleID=”&amp;C2&amp;”&amp;includeMarcHoldings=true&amp;marcEntryFilter=ALL”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5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27" name="Google Shape;32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6809"/>
            <a:ext cx="9144000" cy="4829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Search by ISSN, get Marc Holdings Text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5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Where C2 contains the FILTERXML function that’s outputting titleID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=”https://lans.sirsi.net/lans_ilsws/rest/standard/lookupTitleInfo?clientID=DS_CLIENT&amp;titleID=”&amp;C2&amp;”&amp;includeMarcHoldings=true&amp;marcEntryFilter=ALL”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=FILTERMXML(D2,”//MarcHoldingsInfo//MarcEntryInfo/*[contains(preceding::*[2],866)]”)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Output the node within MarcHoldingsInfo/MarcEntryInfo where the node that precedes it by two nodes contains the text “866”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Output: v.1:no.3(1990:Nov.),v.2:no.2(1991:May)-v.3:no.3(1992:Aug.),v.4(1993)-v.7:no.3(1996:Aug.),v.8(1997)-v.10:no.1(1999:Feb.),v.10:no.3(1999:Aug.)-v.11:no.1(2000:Feb.),v.11:no.4(2000:Nov.)-v.15(2004).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Caveats and warnings</a:t>
            </a:r>
            <a:endParaRPr/>
          </a:p>
        </p:txBody>
      </p:sp>
      <p:sp>
        <p:nvSpPr>
          <p:cNvPr id="339" name="Google Shape;339;p6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Too many simultaneous web service calls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Slow on your spreadsheet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Might be throttled by the service provider (looks like malicious attack)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100? 1000? 10000?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Any automation should be tested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Do not share any Web Services information outside of your organization or LOUIS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Proprietary information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Security risk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Documentation on Symphony Web Services can be found on SirsiDynix Support Center. Search for Symphony Web Services SDK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Caveats and warnings</a:t>
            </a:r>
            <a:endParaRPr/>
          </a:p>
        </p:txBody>
      </p:sp>
      <p:sp>
        <p:nvSpPr>
          <p:cNvPr id="345" name="Google Shape;345;p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Works best if results are limited to one per cell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Excel has limitations on function length and response length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Due to response times, simply opening a spreadsheet with many active webservices functions will be slow to open or even crash the application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Copy column, and paste “value”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Removes the WEBSERVICE function and replaces it with the results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Functions might be processed out of order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think that I shall never see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poem lovely as a spreadsheet</a:t>
            </a:r>
            <a:endParaRPr/>
          </a:p>
        </p:txBody>
      </p:sp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9475" y="174425"/>
            <a:ext cx="5745050" cy="3819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Bonus example: Text processing</a:t>
            </a:r>
            <a:endParaRPr/>
          </a:p>
        </p:txBody>
      </p:sp>
      <p:sp>
        <p:nvSpPr>
          <p:cNvPr id="351" name="Google Shape;351;p6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v.1:no.3(1990:Nov.),v.2:no.2(1991:May)-v.3:no.3(1992:Aug.),v.4(1993)-v.7:no.3(1996:Aug.),v.8(1997)-v.10:no.1(1999:Feb.),v.10:no.3(1999:Aug.)-v.11:no.1(2000:Feb.),v.11:no.4(2000:Nov.)-v.15(2004).</a:t>
            </a:r>
            <a:endParaRPr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 find the first 4 characters (like a year) that occur after the first parentheses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MID(Text,Number of spaces from beginning of text to start,number of characters to output)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=MID(A2,FIND(“(“,A2)+1,4)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Output: 1990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 find the 4 characters that occur right before the last parentheses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=MID(A2,FIND("@",SUBSTITUTE(A2,"(","@",LEN(A2)-LEN(SUBSTITUTE(A2,"(",""))),1)+1,4)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3075" y="347225"/>
            <a:ext cx="6997850" cy="467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think that I shall never see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poem lovely as a spreadsheet</a:t>
            </a:r>
            <a:endParaRPr/>
          </a:p>
        </p:txBody>
      </p:sp>
      <p:pic>
        <p:nvPicPr>
          <p:cNvPr id="86" name="Google Shape;8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5175" y="304800"/>
            <a:ext cx="6234875" cy="3925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Ode to Spreadsheets</a:t>
            </a:r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Spreadsheet programs freely available to most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Excel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Google Sheets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Access to many functions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Many online resources on how to use functions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Can process text in addition to numbers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Results of calculations are displayed immediately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Can chain functions together to make complex calculations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637" y="0"/>
            <a:ext cx="766672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3" name="Google Shape;10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50" y="1311650"/>
            <a:ext cx="9027100" cy="1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2697</Words>
  <Application>Microsoft Office PowerPoint</Application>
  <PresentationFormat>On-screen Show (16:9)</PresentationFormat>
  <Paragraphs>294</Paragraphs>
  <Slides>51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4" baseType="lpstr">
      <vt:lpstr>Roboto</vt:lpstr>
      <vt:lpstr>Arial</vt:lpstr>
      <vt:lpstr>Simple Dark</vt:lpstr>
      <vt:lpstr>Using Spreadsheets to Access Data Dynamically</vt:lpstr>
      <vt:lpstr>Objectives</vt:lpstr>
      <vt:lpstr>Ode to Spreadsheets</vt:lpstr>
      <vt:lpstr>PowerPoint Presentation</vt:lpstr>
      <vt:lpstr>PowerPoint Presentation</vt:lpstr>
      <vt:lpstr>PowerPoint Presentation</vt:lpstr>
      <vt:lpstr>Ode to Spreadsheets</vt:lpstr>
      <vt:lpstr>PowerPoint Presentation</vt:lpstr>
      <vt:lpstr>PowerPoint Presentation</vt:lpstr>
      <vt:lpstr>PowerPoint Presentation</vt:lpstr>
      <vt:lpstr>Using Hyperlinks in Excel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Excel Functions</vt:lpstr>
      <vt:lpstr>Excel Functions</vt:lpstr>
      <vt:lpstr>PowerPoint Presentation</vt:lpstr>
      <vt:lpstr>WEBSERVICE</vt:lpstr>
      <vt:lpstr>PowerPoint Presentation</vt:lpstr>
      <vt:lpstr>FILTERXML </vt:lpstr>
      <vt:lpstr>XPath</vt:lpstr>
      <vt:lpstr>XPath</vt:lpstr>
      <vt:lpstr>PowerPoint Presentation</vt:lpstr>
      <vt:lpstr>Results of Function </vt:lpstr>
      <vt:lpstr>Results of Function </vt:lpstr>
      <vt:lpstr>PowerPoint Presentation</vt:lpstr>
      <vt:lpstr>WEBSERVICE Errors</vt:lpstr>
      <vt:lpstr>PowerPoint Presentation</vt:lpstr>
      <vt:lpstr>Google Sheets</vt:lpstr>
      <vt:lpstr>Symphony Web Services</vt:lpstr>
      <vt:lpstr>Symphony Web Services</vt:lpstr>
      <vt:lpstr>Symphony Web Services</vt:lpstr>
      <vt:lpstr>Symphony Web Services</vt:lpstr>
      <vt:lpstr>PowerPoint Presentation</vt:lpstr>
      <vt:lpstr>Symphony Web Services</vt:lpstr>
      <vt:lpstr>Symphony Web Services</vt:lpstr>
      <vt:lpstr>Symphony Web Services</vt:lpstr>
      <vt:lpstr>Symphony Web Services</vt:lpstr>
      <vt:lpstr>Example: Search catalog for ISBN</vt:lpstr>
      <vt:lpstr>PowerPoint Presentation</vt:lpstr>
      <vt:lpstr>Example: Search catalog for ISBN</vt:lpstr>
      <vt:lpstr>Example: Search by ISSN, get Marc Holdings Text </vt:lpstr>
      <vt:lpstr>Example: Search by ISSN, get Marc Holdings Text </vt:lpstr>
      <vt:lpstr>PowerPoint Presentation</vt:lpstr>
      <vt:lpstr>Example: Search by ISSN, get Marc Holdings Text </vt:lpstr>
      <vt:lpstr>Caveats and warnings</vt:lpstr>
      <vt:lpstr>Caveats and warnings</vt:lpstr>
      <vt:lpstr>Bonus example: Text processing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Spreadsheets to Access Data Dynamically</dc:title>
  <dc:creator>Mike</dc:creator>
  <cp:lastModifiedBy>Mike Waugh</cp:lastModifiedBy>
  <cp:revision>1</cp:revision>
  <dcterms:modified xsi:type="dcterms:W3CDTF">2020-10-08T17:31:26Z</dcterms:modified>
</cp:coreProperties>
</file>