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sldIdLst>
    <p:sldId id="256" r:id="rId2"/>
    <p:sldId id="257" r:id="rId3"/>
    <p:sldId id="258" r:id="rId4"/>
    <p:sldId id="259" r:id="rId5"/>
    <p:sldId id="265" r:id="rId6"/>
    <p:sldId id="266" r:id="rId7"/>
    <p:sldId id="267" r:id="rId8"/>
    <p:sldId id="268" r:id="rId9"/>
    <p:sldId id="269" r:id="rId10"/>
    <p:sldId id="270" r:id="rId11"/>
    <p:sldId id="260" r:id="rId12"/>
    <p:sldId id="271" r:id="rId13"/>
    <p:sldId id="272" r:id="rId14"/>
    <p:sldId id="273" r:id="rId15"/>
    <p:sldId id="274" r:id="rId16"/>
    <p:sldId id="261" r:id="rId17"/>
    <p:sldId id="262" r:id="rId18"/>
    <p:sldId id="263" r:id="rId19"/>
    <p:sldId id="26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1F8"/>
    <a:srgbClr val="CCE3E8"/>
    <a:srgbClr val="3B5D91"/>
    <a:srgbClr val="253B5B"/>
    <a:srgbClr val="2E4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F5744-C981-B976-0D55-8E4B2AF61954}" v="28" dt="2020-10-01T20:12:54.919"/>
    <p1510:client id="{1A2F16E7-9095-BE15-8375-D476BD525CE8}" v="518" dt="2020-09-28T17:40:31.783"/>
    <p1510:client id="{1B12719E-9EEE-0D46-0B34-59B737CB054C}" v="81" dt="2020-10-05T21:27:51.939"/>
    <p1510:client id="{3F5F69C5-3201-4AD7-FB54-F8279EBDCF8D}" v="1" dt="2020-10-06T14:49:03.909"/>
    <p1510:client id="{4A1097A0-FA0A-D87D-5427-96CD37BF7EFB}" v="52" dt="2020-10-06T13:44:57.724"/>
    <p1510:client id="{5D45661E-0E4E-D297-AC2C-18DAF474B4C6}" v="140" dt="2020-10-07T14:30:58.902"/>
    <p1510:client id="{74891E4F-C2E9-4855-BD0D-B4C176D85B5B}" v="18" dt="2020-10-02T16:15:45.480"/>
    <p1510:client id="{91B6B400-4171-3934-BB12-0F7C5D9F72E6}" v="11" dt="2020-10-06T16:29:00.481"/>
    <p1510:client id="{95A7728A-BF01-DE93-7443-BA30697B396A}" v="107" dt="2020-10-01T19:56:41.830"/>
    <p1510:client id="{A0002DA1-42C2-9847-131D-BFBB73458EDD}" v="215" dt="2020-10-02T16:51:58.716"/>
    <p1510:client id="{A28B74BF-6595-DAEE-F7B3-8DA755CA7A15}" v="20" dt="2020-09-28T15:34:05.966"/>
    <p1510:client id="{A6310137-FE05-44AB-1AF2-4CCD989E8AB0}" v="24" dt="2020-10-01T19:13:37.993"/>
    <p1510:client id="{A6921464-0180-7A6B-238D-E4679750CE8C}" v="3" dt="2020-09-30T19:02:06.799"/>
    <p1510:client id="{AB8007E5-B7C6-B280-40CC-582A7884A56A}" v="181" dt="2020-10-02T15:36:48.612"/>
    <p1510:client id="{B29145ED-BAE6-F393-3871-70E545567A07}" v="850" dt="2020-10-02T16:15:06.844"/>
    <p1510:client id="{BD68FAD3-C9AA-C112-0E1C-A8461128A781}" v="215" dt="2020-10-01T22:14:09.130"/>
    <p1510:client id="{BEC142AD-B393-F26B-4915-EC1D0FD5E93A}" v="1840" dt="2020-10-07T03:14:27.345"/>
    <p1510:client id="{D1AFBCAE-F67F-5709-BC13-274C2521BAE8}" v="290" dt="2020-10-01T19:30:46.721"/>
    <p1510:client id="{D4CEB158-23B3-1ED5-5B37-BB04B62D48C8}" v="94" dt="2020-10-05T20:51:52.986"/>
    <p1510:client id="{D6B995FA-6B3D-86B9-B521-4594096ECF02}" v="463" dt="2020-10-03T18:58:51.932"/>
    <p1510:client id="{DDFBA7EA-8291-1F6F-EBAB-6449F716DEF5}" v="27" dt="2020-09-28T16:45:25.009"/>
    <p1510:client id="{F2B2D333-BCE2-33D1-397E-AB3777E67F3B}" v="121" dt="2020-09-30T22:13:42.198"/>
    <p1510:client id="{F48BE276-4D8F-E1A4-A2BE-2166B1E1784B}" v="66" dt="2020-10-07T20:39:51.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254" y="-13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6400800"/>
            <a:ext cx="12192005" cy="4572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a:t>Click to edit Master subtitle style</a:t>
            </a:r>
          </a:p>
        </p:txBody>
      </p:sp>
      <p:cxnSp>
        <p:nvCxnSpPr>
          <p:cNvPr id="9" name="Straight Connector 8"/>
          <p:cNvCxnSpPr/>
          <p:nvPr/>
        </p:nvCxnSpPr>
        <p:spPr>
          <a:xfrm>
            <a:off x="1207659" y="4343400"/>
            <a:ext cx="9875520" cy="0"/>
          </a:xfrm>
          <a:prstGeom prst="line">
            <a:avLst/>
          </a:prstGeom>
          <a:ln w="6350">
            <a:solidFill>
              <a:srgbClr val="EDF1F8"/>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39" y="5408412"/>
            <a:ext cx="1956887" cy="914400"/>
          </a:xfrm>
          <a:prstGeom prst="rect">
            <a:avLst/>
          </a:prstGeom>
        </p:spPr>
      </p:pic>
    </p:spTree>
    <p:extLst>
      <p:ext uri="{BB962C8B-B14F-4D97-AF65-F5344CB8AC3E}">
        <p14:creationId xmlns:p14="http://schemas.microsoft.com/office/powerpoint/2010/main" val="104001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79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12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3180" y="6400800"/>
            <a:ext cx="12188825" cy="4572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9" y="4343400"/>
            <a:ext cx="9875520" cy="0"/>
          </a:xfrm>
          <a:prstGeom prst="line">
            <a:avLst/>
          </a:prstGeom>
          <a:ln w="6350">
            <a:solidFill>
              <a:srgbClr val="EDF1F8"/>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5453" y="5386674"/>
            <a:ext cx="1781299" cy="914400"/>
          </a:xfrm>
          <a:prstGeom prst="rect">
            <a:avLst/>
          </a:prstGeom>
        </p:spPr>
      </p:pic>
    </p:spTree>
    <p:extLst>
      <p:ext uri="{BB962C8B-B14F-4D97-AF65-F5344CB8AC3E}">
        <p14:creationId xmlns:p14="http://schemas.microsoft.com/office/powerpoint/2010/main" val="26546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61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359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27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ectangle 11"/>
          <p:cNvSpPr/>
          <p:nvPr userDrawn="1"/>
        </p:nvSpPr>
        <p:spPr>
          <a:xfrm>
            <a:off x="1" y="6400800"/>
            <a:ext cx="12192000" cy="457200"/>
          </a:xfrm>
          <a:prstGeom prst="rect">
            <a:avLst/>
          </a:prstGeom>
          <a:solidFill>
            <a:srgbClr val="253B5B"/>
          </a:solidFill>
          <a:ln>
            <a:solidFill>
              <a:srgbClr val="253B5B"/>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20" y="6334316"/>
            <a:ext cx="12191985" cy="66484"/>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39" y="5408412"/>
            <a:ext cx="1956887" cy="914400"/>
          </a:xfrm>
          <a:prstGeom prst="rect">
            <a:avLst/>
          </a:prstGeom>
        </p:spPr>
      </p:pic>
    </p:spTree>
    <p:extLst>
      <p:ext uri="{BB962C8B-B14F-4D97-AF65-F5344CB8AC3E}">
        <p14:creationId xmlns:p14="http://schemas.microsoft.com/office/powerpoint/2010/main" val="316850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a:prstGeom prst="rect">
            <a:avLst/>
          </a:prstGeom>
        </p:spPr>
        <p:txBody>
          <a:bodyPr/>
          <a:lstStyle>
            <a:lvl1pPr algn="l">
              <a:defRPr/>
            </a:lvl1pPr>
          </a:lstStyle>
          <a:p>
            <a:fld id="{42A54C80-263E-416B-A8E0-580EDEADCBDC}" type="datetimeFigureOut">
              <a:rPr lang="en-US" smtClean="0"/>
              <a:t>10/7/2020</a:t>
            </a:fld>
            <a:endParaRPr lang="en-US"/>
          </a:p>
        </p:txBody>
      </p:sp>
      <p:sp>
        <p:nvSpPr>
          <p:cNvPr id="14" name="TextBox 13"/>
          <p:cNvSpPr txBox="1"/>
          <p:nvPr userDrawn="1"/>
        </p:nvSpPr>
        <p:spPr>
          <a:xfrm>
            <a:off x="95253" y="5520711"/>
            <a:ext cx="2657475" cy="646331"/>
          </a:xfrm>
          <a:prstGeom prst="rect">
            <a:avLst/>
          </a:prstGeom>
          <a:noFill/>
        </p:spPr>
        <p:txBody>
          <a:bodyPr wrap="square" rtlCol="0" anchor="ctr">
            <a:spAutoFit/>
          </a:bodyPr>
          <a:lstStyle/>
          <a:p>
            <a:pPr algn="ctr"/>
            <a:r>
              <a:rPr lang="en-US" sz="1800"/>
              <a:t>October 5-6, 2016</a:t>
            </a:r>
          </a:p>
          <a:p>
            <a:pPr algn="ctr"/>
            <a:r>
              <a:rPr lang="en-US" sz="1800"/>
              <a:t>Baton Rouge, Louisiana</a:t>
            </a:r>
          </a:p>
        </p:txBody>
      </p:sp>
      <p:sp>
        <p:nvSpPr>
          <p:cNvPr id="15" name="TextBox 14"/>
          <p:cNvSpPr txBox="1"/>
          <p:nvPr userDrawn="1"/>
        </p:nvSpPr>
        <p:spPr>
          <a:xfrm>
            <a:off x="10131745" y="6413964"/>
            <a:ext cx="2047875" cy="430887"/>
          </a:xfrm>
          <a:prstGeom prst="rect">
            <a:avLst/>
          </a:prstGeom>
          <a:noFill/>
        </p:spPr>
        <p:txBody>
          <a:bodyPr wrap="square" rtlCol="0" anchor="ctr">
            <a:spAutoFit/>
          </a:bodyPr>
          <a:lstStyle/>
          <a:p>
            <a:pPr algn="ctr"/>
            <a:r>
              <a:rPr lang="en-US" sz="1100" b="1">
                <a:solidFill>
                  <a:schemeClr val="bg2"/>
                </a:solidFill>
                <a:latin typeface="+mj-lt"/>
              </a:rPr>
              <a:t>October 5-6, 2016</a:t>
            </a:r>
          </a:p>
          <a:p>
            <a:pPr algn="ctr"/>
            <a:r>
              <a:rPr lang="en-US" sz="1100" b="1">
                <a:solidFill>
                  <a:schemeClr val="bg2"/>
                </a:solidFill>
                <a:latin typeface="+mj-lt"/>
              </a:rPr>
              <a:t>Baton Rouge, Louisiana</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38" y="5843876"/>
            <a:ext cx="1956887" cy="914400"/>
          </a:xfrm>
          <a:prstGeom prst="rect">
            <a:avLst/>
          </a:prstGeom>
        </p:spPr>
      </p:pic>
    </p:spTree>
    <p:extLst>
      <p:ext uri="{BB962C8B-B14F-4D97-AF65-F5344CB8AC3E}">
        <p14:creationId xmlns:p14="http://schemas.microsoft.com/office/powerpoint/2010/main" val="402042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 y="4953000"/>
            <a:ext cx="12188825" cy="19050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20" y="0"/>
            <a:ext cx="12191985" cy="4915076"/>
          </a:xfrm>
          <a:solidFill>
            <a:srgbClr val="EDF1F8"/>
          </a:solidFill>
        </p:spPr>
        <p:txBody>
          <a:bodyPr lIns="457200" tIns="457200"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3834637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53B5B"/>
          </a:solidFill>
          <a:ln>
            <a:solidFill>
              <a:srgbClr val="253B5B"/>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6334316"/>
            <a:ext cx="12191985" cy="66484"/>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1193532" y="1737845"/>
            <a:ext cx="9966960" cy="0"/>
          </a:xfrm>
          <a:prstGeom prst="line">
            <a:avLst/>
          </a:prstGeom>
          <a:ln w="6350">
            <a:solidFill>
              <a:srgbClr val="EDF1F8"/>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77239" y="5408412"/>
            <a:ext cx="1956887" cy="914400"/>
          </a:xfrm>
          <a:prstGeom prst="rect">
            <a:avLst/>
          </a:prstGeom>
        </p:spPr>
      </p:pic>
    </p:spTree>
    <p:extLst>
      <p:ext uri="{BB962C8B-B14F-4D97-AF65-F5344CB8AC3E}">
        <p14:creationId xmlns:p14="http://schemas.microsoft.com/office/powerpoint/2010/main" val="39249220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914354"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openarchives.org/pm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160;https:/ir.louisiana.edu/oai2/?verb=ListRecords&amp;metadataPrefix=oai_d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0" y="1663849"/>
            <a:ext cx="12192000" cy="3599330"/>
          </a:xfrm>
        </p:spPr>
        <p:txBody>
          <a:bodyPr>
            <a:noAutofit/>
          </a:bodyPr>
          <a:lstStyle/>
          <a:p>
            <a:pPr algn="ctr"/>
            <a:r>
              <a:rPr lang="en-US" sz="3200"/>
              <a:t>The Library Catalog Meets the IR:</a:t>
            </a:r>
            <a:br>
              <a:rPr lang="en-US" sz="3200"/>
            </a:br>
            <a:r>
              <a:rPr lang="en-US" sz="3200"/>
              <a:t>Integrating Institutional Repository Materials into EBSCO</a:t>
            </a:r>
            <a:br>
              <a:rPr lang="en-US" sz="3200"/>
            </a:br>
            <a:r>
              <a:rPr lang="en-US" sz="3400"/>
              <a:t/>
            </a:r>
            <a:br>
              <a:rPr lang="en-US" sz="3400"/>
            </a:br>
            <a:r>
              <a:rPr lang="en-US" sz="3600"/>
              <a:t/>
            </a:r>
            <a:br>
              <a:rPr lang="en-US" sz="3600"/>
            </a:br>
            <a:r>
              <a:rPr lang="en-US" sz="3600"/>
              <a:t/>
            </a:r>
            <a:br>
              <a:rPr lang="en-US" sz="3600"/>
            </a:br>
            <a:r>
              <a:rPr lang="en-US" sz="2000" b="1"/>
              <a:t>Zachary Stein</a:t>
            </a:r>
            <a:r>
              <a:rPr lang="en-US" sz="2000"/>
              <a:t>, Head of Special Collections, University of Louisiana at Lafayette</a:t>
            </a:r>
            <a:br>
              <a:rPr lang="en-US" sz="2000"/>
            </a:br>
            <a:r>
              <a:rPr lang="en-US" sz="2000" b="1"/>
              <a:t>Sheryl Curry</a:t>
            </a:r>
            <a:r>
              <a:rPr lang="en-US" sz="2000"/>
              <a:t>, Assistant Dean of Technical Services, University of Louisiana at Lafayette</a:t>
            </a:r>
            <a:br>
              <a:rPr lang="en-US" sz="2000"/>
            </a:br>
            <a:r>
              <a:rPr lang="en-US" sz="2000" b="1"/>
              <a:t>Scott Jordan</a:t>
            </a:r>
            <a:r>
              <a:rPr lang="en-US" sz="2000"/>
              <a:t>, Digitization Archivist, University of Louisiana at Lafayette</a:t>
            </a:r>
            <a:endParaRPr lang="en-US"/>
          </a:p>
        </p:txBody>
      </p:sp>
      <p:sp>
        <p:nvSpPr>
          <p:cNvPr id="15" name="Subtitle 14"/>
          <p:cNvSpPr>
            <a:spLocks noGrp="1"/>
          </p:cNvSpPr>
          <p:nvPr>
            <p:ph type="subTitle" idx="1"/>
          </p:nvPr>
        </p:nvSpPr>
        <p:spPr>
          <a:xfrm>
            <a:off x="4930589" y="5518118"/>
            <a:ext cx="3083859" cy="569259"/>
          </a:xfrm>
        </p:spPr>
        <p:txBody>
          <a:bodyPr>
            <a:normAutofit/>
          </a:bodyPr>
          <a:lstStyle/>
          <a:p>
            <a:r>
              <a:rPr lang="en-US" sz="1600"/>
              <a:t>October 8, 2020</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spTree>
    <p:extLst>
      <p:ext uri="{BB962C8B-B14F-4D97-AF65-F5344CB8AC3E}">
        <p14:creationId xmlns:p14="http://schemas.microsoft.com/office/powerpoint/2010/main" val="4232118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47A7D0-E541-41B1-982F-0DD2C36DA4B3}"/>
              </a:ext>
            </a:extLst>
          </p:cNvPr>
          <p:cNvSpPr>
            <a:spLocks noGrp="1"/>
          </p:cNvSpPr>
          <p:nvPr>
            <p:ph type="title"/>
          </p:nvPr>
        </p:nvSpPr>
        <p:spPr/>
        <p:txBody>
          <a:bodyPr/>
          <a:lstStyle/>
          <a:p>
            <a:r>
              <a:rPr lang="en-US">
                <a:ea typeface="Verdana"/>
                <a:cs typeface="Verdana"/>
              </a:rPr>
              <a:t>OAI Overview</a:t>
            </a:r>
            <a:endParaRPr lang="en-US"/>
          </a:p>
        </p:txBody>
      </p:sp>
      <p:sp>
        <p:nvSpPr>
          <p:cNvPr id="3" name="Content Placeholder 2">
            <a:extLst>
              <a:ext uri="{FF2B5EF4-FFF2-40B4-BE49-F238E27FC236}">
                <a16:creationId xmlns:a16="http://schemas.microsoft.com/office/drawing/2014/main" xmlns="" id="{77E00ED5-1AE7-4412-B775-C370BAB938FF}"/>
              </a:ext>
            </a:extLst>
          </p:cNvPr>
          <p:cNvSpPr>
            <a:spLocks noGrp="1"/>
          </p:cNvSpPr>
          <p:nvPr>
            <p:ph idx="1"/>
          </p:nvPr>
        </p:nvSpPr>
        <p:spPr>
          <a:xfrm>
            <a:off x="1097280" y="1845734"/>
            <a:ext cx="10792521" cy="4023360"/>
          </a:xfrm>
        </p:spPr>
        <p:txBody>
          <a:bodyPr vert="horz" lIns="0" tIns="45720" rIns="0" bIns="45720" rtlCol="0" anchor="t">
            <a:normAutofit fontScale="92500" lnSpcReduction="20000"/>
          </a:bodyPr>
          <a:lstStyle/>
          <a:p>
            <a:pPr marL="90805" indent="-90805"/>
            <a:r>
              <a:rPr lang="en-US">
                <a:ea typeface="+mn-lt"/>
                <a:cs typeface="+mn-lt"/>
              </a:rPr>
              <a:t>IR integration into EDS involves Open Archives Initiative Protocol for Metadata Harvesting (</a:t>
            </a:r>
            <a:r>
              <a:rPr lang="en-US" b="1">
                <a:ea typeface="+mn-lt"/>
                <a:cs typeface="+mn-lt"/>
              </a:rPr>
              <a:t>OAI-PMH</a:t>
            </a:r>
            <a:r>
              <a:rPr lang="en-US">
                <a:ea typeface="+mn-lt"/>
                <a:cs typeface="+mn-lt"/>
              </a:rPr>
              <a:t>)</a:t>
            </a:r>
            <a:endParaRPr lang="en-US" dirty="0">
              <a:cs typeface="Calibri"/>
            </a:endParaRPr>
          </a:p>
          <a:p>
            <a:pPr marL="90805" indent="-90805"/>
            <a:endParaRPr lang="en-US" dirty="0">
              <a:ea typeface="+mn-lt"/>
              <a:cs typeface="+mn-lt"/>
            </a:endParaRPr>
          </a:p>
          <a:p>
            <a:pPr marL="90805" indent="-90805"/>
            <a:r>
              <a:rPr lang="en-US">
                <a:ea typeface="+mn-lt"/>
                <a:cs typeface="+mn-lt"/>
              </a:rPr>
              <a:t>Low-barrier mechanism for data </a:t>
            </a:r>
            <a:r>
              <a:rPr lang="en-US" b="1">
                <a:ea typeface="+mn-lt"/>
                <a:cs typeface="+mn-lt"/>
              </a:rPr>
              <a:t>interoperability</a:t>
            </a:r>
            <a:r>
              <a:rPr lang="en-US">
                <a:ea typeface="+mn-lt"/>
                <a:cs typeface="+mn-lt"/>
              </a:rPr>
              <a:t> between repositories (in this case, the IR and EDS)</a:t>
            </a:r>
            <a:endParaRPr lang="en-US">
              <a:cs typeface="Calibri"/>
            </a:endParaRPr>
          </a:p>
          <a:p>
            <a:pPr marL="90805" indent="-90805"/>
            <a:endParaRPr lang="en-US" dirty="0">
              <a:ea typeface="+mn-lt"/>
              <a:cs typeface="+mn-lt"/>
            </a:endParaRPr>
          </a:p>
          <a:p>
            <a:pPr marL="90805" indent="-90805"/>
            <a:r>
              <a:rPr lang="en-US">
                <a:ea typeface="+mn-lt"/>
                <a:cs typeface="+mn-lt"/>
              </a:rPr>
              <a:t>As a </a:t>
            </a:r>
            <a:r>
              <a:rPr lang="en-US" b="1">
                <a:ea typeface="+mn-lt"/>
                <a:cs typeface="+mn-lt"/>
              </a:rPr>
              <a:t>data provider</a:t>
            </a:r>
            <a:r>
              <a:rPr lang="en-US">
                <a:ea typeface="+mn-lt"/>
                <a:cs typeface="+mn-lt"/>
              </a:rPr>
              <a:t>, IR exposes structured metadata </a:t>
            </a:r>
            <a:endParaRPr lang="en-US">
              <a:cs typeface="Calibri"/>
            </a:endParaRPr>
          </a:p>
          <a:p>
            <a:pPr marL="90805" indent="-90805"/>
            <a:endParaRPr lang="en-US" dirty="0">
              <a:ea typeface="+mn-lt"/>
              <a:cs typeface="+mn-lt"/>
            </a:endParaRPr>
          </a:p>
          <a:p>
            <a:pPr marL="90805" indent="-90805"/>
            <a:r>
              <a:rPr lang="en-US">
                <a:ea typeface="+mn-lt"/>
                <a:cs typeface="+mn-lt"/>
              </a:rPr>
              <a:t>EBSCO, as the </a:t>
            </a:r>
            <a:r>
              <a:rPr lang="en-US" b="1">
                <a:ea typeface="+mn-lt"/>
                <a:cs typeface="+mn-lt"/>
              </a:rPr>
              <a:t>service provider</a:t>
            </a:r>
            <a:r>
              <a:rPr lang="en-US">
                <a:ea typeface="+mn-lt"/>
                <a:cs typeface="+mn-lt"/>
              </a:rPr>
              <a:t>, harvests metadata through OAI-PMH requests via software/programming</a:t>
            </a:r>
            <a:endParaRPr lang="en-US">
              <a:cs typeface="Calibri"/>
            </a:endParaRPr>
          </a:p>
          <a:p>
            <a:pPr marL="90805" indent="-90805"/>
            <a:endParaRPr lang="en-US">
              <a:ea typeface="+mn-lt"/>
              <a:cs typeface="+mn-lt"/>
            </a:endParaRPr>
          </a:p>
          <a:p>
            <a:pPr marL="90805" indent="-90805"/>
            <a:endParaRPr lang="en-US" sz="1200">
              <a:ea typeface="+mn-lt"/>
              <a:cs typeface="+mn-lt"/>
            </a:endParaRPr>
          </a:p>
          <a:p>
            <a:pPr marL="90805" indent="-90805"/>
            <a:endParaRPr lang="en-US" sz="1200">
              <a:ea typeface="+mn-lt"/>
              <a:cs typeface="+mn-lt"/>
            </a:endParaRPr>
          </a:p>
          <a:p>
            <a:pPr marL="90805" indent="-90805"/>
            <a:r>
              <a:rPr lang="en-US" sz="1200">
                <a:ea typeface="+mn-lt"/>
                <a:cs typeface="+mn-lt"/>
              </a:rPr>
              <a:t>Open Archives Initiative Protocol for Metadata Harvesting. URL: </a:t>
            </a:r>
            <a:r>
              <a:rPr lang="en-US" sz="1200" dirty="0">
                <a:ea typeface="+mn-lt"/>
                <a:cs typeface="+mn-lt"/>
                <a:hlinkClick r:id="rId2"/>
              </a:rPr>
              <a:t>https://www.openarchives.org/pmh/</a:t>
            </a:r>
            <a:r>
              <a:rPr lang="en-US" sz="1200">
                <a:ea typeface="+mn-lt"/>
                <a:cs typeface="+mn-lt"/>
              </a:rPr>
              <a:t>. Accessed 2020-09-25. </a:t>
            </a:r>
            <a:endParaRPr lang="en-US" sz="1200">
              <a:cs typeface="Calibri"/>
            </a:endParaRPr>
          </a:p>
          <a:p>
            <a:pPr marL="90805" indent="-90805"/>
            <a:endParaRPr lang="en-US">
              <a:cs typeface="Calibri"/>
            </a:endParaRPr>
          </a:p>
        </p:txBody>
      </p:sp>
      <p:pic>
        <p:nvPicPr>
          <p:cNvPr id="5" name="Picture 4" descr="Text&#10;&#10;Description automatically generated">
            <a:extLst>
              <a:ext uri="{FF2B5EF4-FFF2-40B4-BE49-F238E27FC236}">
                <a16:creationId xmlns:a16="http://schemas.microsoft.com/office/drawing/2014/main" xmlns="" id="{5F0111F9-E755-4995-9371-5DC9BDC34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822" y="78653"/>
            <a:ext cx="4693920" cy="1037878"/>
          </a:xfrm>
          <a:prstGeom prst="rect">
            <a:avLst/>
          </a:prstGeom>
        </p:spPr>
      </p:pic>
    </p:spTree>
    <p:extLst>
      <p:ext uri="{BB962C8B-B14F-4D97-AF65-F5344CB8AC3E}">
        <p14:creationId xmlns:p14="http://schemas.microsoft.com/office/powerpoint/2010/main" val="2297848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F9301-6EB1-460A-8AD3-4D0B18F28614}"/>
              </a:ext>
            </a:extLst>
          </p:cNvPr>
          <p:cNvSpPr>
            <a:spLocks noGrp="1"/>
          </p:cNvSpPr>
          <p:nvPr>
            <p:ph type="title"/>
          </p:nvPr>
        </p:nvSpPr>
        <p:spPr>
          <a:xfrm>
            <a:off x="1199500" y="314485"/>
            <a:ext cx="5690840" cy="800270"/>
          </a:xfrm>
        </p:spPr>
        <p:txBody>
          <a:bodyPr>
            <a:normAutofit/>
          </a:bodyPr>
          <a:lstStyle/>
          <a:p>
            <a:r>
              <a:rPr lang="en-US" sz="4000"/>
              <a:t>OAI Configuration</a:t>
            </a:r>
            <a:r>
              <a:rPr lang="en-US" sz="3600"/>
              <a:t> </a:t>
            </a:r>
            <a:endParaRPr lang="en-US" sz="3600">
              <a:ea typeface="Verdana"/>
              <a:cs typeface="Verdana"/>
            </a:endParaRPr>
          </a:p>
        </p:txBody>
      </p:sp>
      <p:pic>
        <p:nvPicPr>
          <p:cNvPr id="5" name="Picture 5" descr="Graphical user interface, text, application, email&#10;&#10;Description automatically generated">
            <a:extLst>
              <a:ext uri="{FF2B5EF4-FFF2-40B4-BE49-F238E27FC236}">
                <a16:creationId xmlns:a16="http://schemas.microsoft.com/office/drawing/2014/main" xmlns="" id="{B0766991-C97A-40F6-A664-81F3BF1BB03D}"/>
              </a:ext>
            </a:extLst>
          </p:cNvPr>
          <p:cNvPicPr>
            <a:picLocks noGrp="1" noChangeAspect="1"/>
          </p:cNvPicPr>
          <p:nvPr>
            <p:ph idx="1"/>
          </p:nvPr>
        </p:nvPicPr>
        <p:blipFill>
          <a:blip r:embed="rId2"/>
          <a:stretch>
            <a:fillRect/>
          </a:stretch>
        </p:blipFill>
        <p:spPr>
          <a:xfrm>
            <a:off x="792655" y="1811623"/>
            <a:ext cx="6673764" cy="436719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sp>
        <p:nvSpPr>
          <p:cNvPr id="6" name="TextBox 5">
            <a:extLst>
              <a:ext uri="{FF2B5EF4-FFF2-40B4-BE49-F238E27FC236}">
                <a16:creationId xmlns:a16="http://schemas.microsoft.com/office/drawing/2014/main" xmlns="" id="{E5C1B125-B33D-4A65-AD22-224C09A4D751}"/>
              </a:ext>
            </a:extLst>
          </p:cNvPr>
          <p:cNvSpPr txBox="1"/>
          <p:nvPr/>
        </p:nvSpPr>
        <p:spPr>
          <a:xfrm>
            <a:off x="8152524" y="1898022"/>
            <a:ext cx="352939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6">
                    <a:lumMod val="50000"/>
                  </a:schemeClr>
                </a:solidFill>
                <a:latin typeface="Arial"/>
              </a:rPr>
              <a:t>Admin | </a:t>
            </a:r>
            <a:r>
              <a:rPr lang="en-US" sz="1600" dirty="0" err="1">
                <a:solidFill>
                  <a:schemeClr val="accent6">
                    <a:lumMod val="50000"/>
                  </a:schemeClr>
                </a:solidFill>
                <a:latin typeface="Arial"/>
              </a:rPr>
              <a:t>Islandora</a:t>
            </a:r>
            <a:r>
              <a:rPr lang="en-US" sz="1600" dirty="0">
                <a:solidFill>
                  <a:schemeClr val="accent6">
                    <a:lumMod val="50000"/>
                  </a:schemeClr>
                </a:solidFill>
                <a:latin typeface="Arial"/>
              </a:rPr>
              <a:t> Utility Modules | </a:t>
            </a:r>
            <a:r>
              <a:rPr lang="en-US" sz="1600" b="1" dirty="0" err="1">
                <a:solidFill>
                  <a:schemeClr val="accent6">
                    <a:lumMod val="50000"/>
                  </a:schemeClr>
                </a:solidFill>
                <a:latin typeface="Arial"/>
              </a:rPr>
              <a:t>Islandora</a:t>
            </a:r>
            <a:r>
              <a:rPr lang="en-US" sz="1600" b="1" dirty="0">
                <a:solidFill>
                  <a:schemeClr val="accent6">
                    <a:lumMod val="50000"/>
                  </a:schemeClr>
                </a:solidFill>
                <a:latin typeface="Arial"/>
              </a:rPr>
              <a:t> OAI</a:t>
            </a:r>
            <a:endParaRPr lang="en-US" sz="1600" b="1">
              <a:solidFill>
                <a:schemeClr val="accent6">
                  <a:lumMod val="50000"/>
                </a:schemeClr>
              </a:solidFill>
              <a:latin typeface="Arial"/>
              <a:cs typeface="Arial"/>
            </a:endParaRPr>
          </a:p>
          <a:p>
            <a:endParaRPr lang="en-US" sz="1600" dirty="0">
              <a:solidFill>
                <a:schemeClr val="accent6">
                  <a:lumMod val="50000"/>
                </a:schemeClr>
              </a:solidFill>
              <a:cs typeface="Calibri"/>
            </a:endParaRPr>
          </a:p>
          <a:p>
            <a:r>
              <a:rPr lang="en-US" sz="1600" dirty="0">
                <a:solidFill>
                  <a:schemeClr val="accent6">
                    <a:lumMod val="50000"/>
                  </a:schemeClr>
                </a:solidFill>
                <a:latin typeface="Arial"/>
              </a:rPr>
              <a:t>Repository Name</a:t>
            </a:r>
            <a:endParaRPr lang="en-US" sz="1600">
              <a:solidFill>
                <a:schemeClr val="accent6">
                  <a:lumMod val="50000"/>
                </a:schemeClr>
              </a:solidFill>
              <a:latin typeface="Arial"/>
              <a:cs typeface="Arial"/>
            </a:endParaRPr>
          </a:p>
          <a:p>
            <a:endParaRPr lang="en-US" sz="1600" dirty="0">
              <a:solidFill>
                <a:schemeClr val="accent6">
                  <a:lumMod val="50000"/>
                </a:schemeClr>
              </a:solidFill>
              <a:latin typeface="Arial"/>
              <a:cs typeface="Arial"/>
            </a:endParaRPr>
          </a:p>
          <a:p>
            <a:r>
              <a:rPr lang="en-US" sz="1600" dirty="0">
                <a:solidFill>
                  <a:schemeClr val="accent6">
                    <a:lumMod val="50000"/>
                  </a:schemeClr>
                </a:solidFill>
                <a:latin typeface="Arial"/>
              </a:rPr>
              <a:t>Path to the Repository: </a:t>
            </a:r>
            <a:endParaRPr lang="en-US" sz="1600" i="1" dirty="0">
              <a:solidFill>
                <a:schemeClr val="accent6">
                  <a:lumMod val="50000"/>
                </a:schemeClr>
              </a:solidFill>
              <a:latin typeface="Arial"/>
              <a:cs typeface="Arial"/>
            </a:endParaRPr>
          </a:p>
          <a:p>
            <a:r>
              <a:rPr lang="en-US" sz="1600" i="1" dirty="0">
                <a:solidFill>
                  <a:schemeClr val="accent6">
                    <a:lumMod val="50000"/>
                  </a:schemeClr>
                </a:solidFill>
                <a:latin typeface="Arial"/>
              </a:rPr>
              <a:t>https://ir.louisiana.edu/oai2</a:t>
            </a:r>
            <a:endParaRPr lang="en-US" sz="1600" i="1">
              <a:solidFill>
                <a:schemeClr val="accent6">
                  <a:lumMod val="50000"/>
                </a:schemeClr>
              </a:solidFill>
              <a:latin typeface="Arial"/>
              <a:cs typeface="Arial"/>
            </a:endParaRPr>
          </a:p>
          <a:p>
            <a:endParaRPr lang="en-US" sz="1600" dirty="0">
              <a:solidFill>
                <a:schemeClr val="accent6">
                  <a:lumMod val="50000"/>
                </a:schemeClr>
              </a:solidFill>
              <a:latin typeface="Arial"/>
              <a:cs typeface="Arial"/>
            </a:endParaRPr>
          </a:p>
          <a:p>
            <a:r>
              <a:rPr lang="en-US" sz="1600" dirty="0">
                <a:solidFill>
                  <a:schemeClr val="accent6">
                    <a:lumMod val="50000"/>
                  </a:schemeClr>
                </a:solidFill>
                <a:latin typeface="Arial"/>
              </a:rPr>
              <a:t>Repository Unique ID</a:t>
            </a:r>
            <a:endParaRPr lang="en-US" sz="1600">
              <a:solidFill>
                <a:schemeClr val="accent6">
                  <a:lumMod val="50000"/>
                </a:schemeClr>
              </a:solidFill>
              <a:latin typeface="Arial"/>
              <a:cs typeface="Arial"/>
            </a:endParaRPr>
          </a:p>
          <a:p>
            <a:endParaRPr lang="en-US" sz="1600" dirty="0">
              <a:solidFill>
                <a:schemeClr val="accent6">
                  <a:lumMod val="50000"/>
                </a:schemeClr>
              </a:solidFill>
              <a:latin typeface="Arial"/>
              <a:cs typeface="Arial"/>
            </a:endParaRPr>
          </a:p>
          <a:p>
            <a:r>
              <a:rPr lang="en-US" sz="1600" dirty="0">
                <a:solidFill>
                  <a:schemeClr val="accent6">
                    <a:lumMod val="50000"/>
                  </a:schemeClr>
                </a:solidFill>
                <a:latin typeface="Arial"/>
              </a:rPr>
              <a:t>Select an OAI request handler and configuration</a:t>
            </a:r>
            <a:endParaRPr lang="en-US" sz="1600">
              <a:solidFill>
                <a:schemeClr val="accent6">
                  <a:lumMod val="50000"/>
                </a:schemeClr>
              </a:solidFill>
              <a:latin typeface="Arial"/>
              <a:cs typeface="Arial"/>
            </a:endParaRPr>
          </a:p>
        </p:txBody>
      </p:sp>
      <p:cxnSp>
        <p:nvCxnSpPr>
          <p:cNvPr id="3" name="Straight Arrow Connector 2">
            <a:extLst>
              <a:ext uri="{FF2B5EF4-FFF2-40B4-BE49-F238E27FC236}">
                <a16:creationId xmlns:a16="http://schemas.microsoft.com/office/drawing/2014/main" xmlns="" id="{7226AF53-610E-4E07-8133-90E902A3770C}"/>
              </a:ext>
            </a:extLst>
          </p:cNvPr>
          <p:cNvCxnSpPr/>
          <p:nvPr/>
        </p:nvCxnSpPr>
        <p:spPr>
          <a:xfrm flipH="1">
            <a:off x="7503966" y="4927121"/>
            <a:ext cx="1447039" cy="975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568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C9DF6-852B-4A63-A0AE-75BDA062448A}"/>
              </a:ext>
            </a:extLst>
          </p:cNvPr>
          <p:cNvSpPr>
            <a:spLocks noGrp="1"/>
          </p:cNvSpPr>
          <p:nvPr>
            <p:ph type="title"/>
          </p:nvPr>
        </p:nvSpPr>
        <p:spPr>
          <a:xfrm>
            <a:off x="1097280" y="286607"/>
            <a:ext cx="6099718" cy="1432172"/>
          </a:xfrm>
        </p:spPr>
        <p:txBody>
          <a:bodyPr/>
          <a:lstStyle/>
          <a:p>
            <a:r>
              <a:rPr lang="en-US">
                <a:ea typeface="Verdana"/>
                <a:cs typeface="Verdana"/>
              </a:rPr>
              <a:t>OAI Request Handler Options</a:t>
            </a:r>
            <a:endParaRPr lang="en-US"/>
          </a:p>
        </p:txBody>
      </p:sp>
      <p:sp>
        <p:nvSpPr>
          <p:cNvPr id="3" name="Content Placeholder 2">
            <a:extLst>
              <a:ext uri="{FF2B5EF4-FFF2-40B4-BE49-F238E27FC236}">
                <a16:creationId xmlns:a16="http://schemas.microsoft.com/office/drawing/2014/main" xmlns="" id="{D79499B8-92A3-49AC-8853-418329B30EC4}"/>
              </a:ext>
            </a:extLst>
          </p:cNvPr>
          <p:cNvSpPr>
            <a:spLocks noGrp="1"/>
          </p:cNvSpPr>
          <p:nvPr>
            <p:ph idx="1"/>
          </p:nvPr>
        </p:nvSpPr>
        <p:spPr>
          <a:xfrm>
            <a:off x="7795902" y="2374365"/>
            <a:ext cx="3962051" cy="2517946"/>
          </a:xfrm>
        </p:spPr>
        <p:txBody>
          <a:bodyPr vert="horz" lIns="0" tIns="45720" rIns="0" bIns="45720" rtlCol="0" anchor="t">
            <a:normAutofit/>
          </a:bodyPr>
          <a:lstStyle/>
          <a:p>
            <a:pPr marL="90805" indent="-90805"/>
            <a:r>
              <a:rPr lang="en-US" sz="1600" dirty="0" err="1">
                <a:solidFill>
                  <a:schemeClr val="accent6">
                    <a:lumMod val="50000"/>
                  </a:schemeClr>
                </a:solidFill>
                <a:latin typeface="Arial"/>
                <a:ea typeface="+mn-lt"/>
                <a:cs typeface="Arial"/>
              </a:rPr>
              <a:t>Excude</a:t>
            </a:r>
            <a:r>
              <a:rPr lang="en-US" sz="1600" dirty="0">
                <a:solidFill>
                  <a:schemeClr val="accent6">
                    <a:lumMod val="50000"/>
                  </a:schemeClr>
                </a:solidFill>
                <a:latin typeface="Arial"/>
                <a:ea typeface="+mn-lt"/>
                <a:cs typeface="Arial"/>
              </a:rPr>
              <a:t> content models</a:t>
            </a:r>
            <a:endParaRPr lang="en-US" dirty="0">
              <a:solidFill>
                <a:schemeClr val="accent6">
                  <a:lumMod val="50000"/>
                </a:schemeClr>
              </a:solidFill>
              <a:cs typeface="Calibri"/>
            </a:endParaRPr>
          </a:p>
          <a:p>
            <a:pPr marL="90805" indent="-90805"/>
            <a:r>
              <a:rPr lang="en-US" sz="1600" dirty="0">
                <a:solidFill>
                  <a:schemeClr val="accent6">
                    <a:lumMod val="50000"/>
                  </a:schemeClr>
                </a:solidFill>
                <a:latin typeface="Arial"/>
                <a:ea typeface="+mn-lt"/>
                <a:cs typeface="+mn-lt"/>
              </a:rPr>
              <a:t>Append &lt;</a:t>
            </a:r>
            <a:r>
              <a:rPr lang="en-US" sz="1600" dirty="0" err="1">
                <a:solidFill>
                  <a:schemeClr val="accent6">
                    <a:lumMod val="50000"/>
                  </a:schemeClr>
                </a:solidFill>
                <a:latin typeface="Arial"/>
                <a:ea typeface="+mn-lt"/>
                <a:cs typeface="+mn-lt"/>
              </a:rPr>
              <a:t>dc.identifier.thumbnail</a:t>
            </a:r>
            <a:r>
              <a:rPr lang="en-US" sz="1600" dirty="0">
                <a:solidFill>
                  <a:schemeClr val="accent6">
                    <a:lumMod val="50000"/>
                  </a:schemeClr>
                </a:solidFill>
                <a:latin typeface="Arial"/>
                <a:ea typeface="+mn-lt"/>
                <a:cs typeface="+mn-lt"/>
              </a:rPr>
              <a:t>&gt; to objects for OAI_DC requests</a:t>
            </a:r>
            <a:endParaRPr lang="en-US" sz="1600" dirty="0">
              <a:solidFill>
                <a:schemeClr val="accent6">
                  <a:lumMod val="50000"/>
                </a:schemeClr>
              </a:solidFill>
              <a:latin typeface="Arial"/>
              <a:cs typeface="Arial"/>
            </a:endParaRPr>
          </a:p>
          <a:p>
            <a:pPr marL="90805" indent="-90805"/>
            <a:r>
              <a:rPr lang="en-US" sz="1600" dirty="0">
                <a:solidFill>
                  <a:schemeClr val="accent6">
                    <a:lumMod val="50000"/>
                  </a:schemeClr>
                </a:solidFill>
                <a:latin typeface="Arial"/>
                <a:ea typeface="+mn-lt"/>
                <a:cs typeface="+mn-lt"/>
              </a:rPr>
              <a:t>Metadata Format (e.g. MODS, OAI_DC)</a:t>
            </a:r>
            <a:endParaRPr lang="en-US" sz="1600" dirty="0">
              <a:solidFill>
                <a:schemeClr val="accent6">
                  <a:lumMod val="50000"/>
                </a:schemeClr>
              </a:solidFill>
              <a:latin typeface="Arial"/>
              <a:cs typeface="Arial"/>
            </a:endParaRPr>
          </a:p>
          <a:p>
            <a:pPr marL="90805" indent="-90805"/>
            <a:r>
              <a:rPr lang="en-US" sz="1600" dirty="0">
                <a:solidFill>
                  <a:schemeClr val="accent6">
                    <a:lumMod val="50000"/>
                  </a:schemeClr>
                </a:solidFill>
                <a:latin typeface="Arial"/>
                <a:ea typeface="+mn-lt"/>
                <a:cs typeface="+mn-lt"/>
              </a:rPr>
              <a:t>Transformations (supplied, custom-built, or none) – basically XSLT that determines how data is interpreted and processed by harvester</a:t>
            </a:r>
            <a:endParaRPr lang="en-US" sz="1600" dirty="0">
              <a:solidFill>
                <a:schemeClr val="accent6">
                  <a:lumMod val="50000"/>
                </a:schemeClr>
              </a:solidFill>
              <a:latin typeface="Arial"/>
            </a:endParaRPr>
          </a:p>
          <a:p>
            <a:pPr marL="90805" indent="-90805"/>
            <a:endParaRPr lang="en-US">
              <a:cs typeface="Calibri"/>
            </a:endParaRPr>
          </a:p>
        </p:txBody>
      </p:sp>
      <p:pic>
        <p:nvPicPr>
          <p:cNvPr id="5" name="Picture 4" descr="Text&#10;&#10;Description automatically generated">
            <a:extLst>
              <a:ext uri="{FF2B5EF4-FFF2-40B4-BE49-F238E27FC236}">
                <a16:creationId xmlns:a16="http://schemas.microsoft.com/office/drawing/2014/main" xmlns="" id="{E5569146-8B6B-4D97-BFEC-E131EC41C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pic>
        <p:nvPicPr>
          <p:cNvPr id="6" name="Picture 6" descr="Graphical user interface, text, application, email&#10;&#10;Description automatically generated">
            <a:extLst>
              <a:ext uri="{FF2B5EF4-FFF2-40B4-BE49-F238E27FC236}">
                <a16:creationId xmlns:a16="http://schemas.microsoft.com/office/drawing/2014/main" xmlns="" id="{FE04CEE8-DBD3-4A7F-914E-AC9C20FDE780}"/>
              </a:ext>
            </a:extLst>
          </p:cNvPr>
          <p:cNvPicPr>
            <a:picLocks noChangeAspect="1"/>
          </p:cNvPicPr>
          <p:nvPr/>
        </p:nvPicPr>
        <p:blipFill>
          <a:blip r:embed="rId3"/>
          <a:stretch>
            <a:fillRect/>
          </a:stretch>
        </p:blipFill>
        <p:spPr>
          <a:xfrm>
            <a:off x="765717" y="2204229"/>
            <a:ext cx="6497443" cy="3276590"/>
          </a:xfrm>
          <a:prstGeom prst="rect">
            <a:avLst/>
          </a:prstGeom>
        </p:spPr>
      </p:pic>
    </p:spTree>
    <p:extLst>
      <p:ext uri="{BB962C8B-B14F-4D97-AF65-F5344CB8AC3E}">
        <p14:creationId xmlns:p14="http://schemas.microsoft.com/office/powerpoint/2010/main" val="151820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AC41C-6970-4CC3-B10C-E64734F3A69D}"/>
              </a:ext>
            </a:extLst>
          </p:cNvPr>
          <p:cNvSpPr>
            <a:spLocks noGrp="1"/>
          </p:cNvSpPr>
          <p:nvPr>
            <p:ph type="title"/>
          </p:nvPr>
        </p:nvSpPr>
        <p:spPr>
          <a:xfrm>
            <a:off x="1097280" y="286607"/>
            <a:ext cx="5709425" cy="1432172"/>
          </a:xfrm>
        </p:spPr>
        <p:txBody>
          <a:bodyPr/>
          <a:lstStyle/>
          <a:p>
            <a:r>
              <a:rPr lang="en-US">
                <a:ea typeface="Verdana"/>
                <a:cs typeface="Verdana"/>
              </a:rPr>
              <a:t>OAI Harvest Example (good)</a:t>
            </a: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xmlns="" id="{5CB6CC19-E57E-4BF9-BF13-2901788D1D33}"/>
              </a:ext>
            </a:extLst>
          </p:cNvPr>
          <p:cNvPicPr>
            <a:picLocks noGrp="1" noChangeAspect="1"/>
          </p:cNvPicPr>
          <p:nvPr>
            <p:ph idx="1"/>
          </p:nvPr>
        </p:nvPicPr>
        <p:blipFill>
          <a:blip r:embed="rId2"/>
          <a:stretch>
            <a:fillRect/>
          </a:stretch>
        </p:blipFill>
        <p:spPr>
          <a:xfrm>
            <a:off x="1311446" y="1882905"/>
            <a:ext cx="7334250" cy="4023360"/>
          </a:xfrm>
        </p:spPr>
      </p:pic>
      <p:pic>
        <p:nvPicPr>
          <p:cNvPr id="6" name="Picture 5" descr="Text&#10;&#10;Description automatically generated">
            <a:extLst>
              <a:ext uri="{FF2B5EF4-FFF2-40B4-BE49-F238E27FC236}">
                <a16:creationId xmlns:a16="http://schemas.microsoft.com/office/drawing/2014/main" xmlns="" id="{8A0C65B9-1CD5-4839-B431-19B753948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sp>
        <p:nvSpPr>
          <p:cNvPr id="5" name="TextBox 4">
            <a:extLst>
              <a:ext uri="{FF2B5EF4-FFF2-40B4-BE49-F238E27FC236}">
                <a16:creationId xmlns:a16="http://schemas.microsoft.com/office/drawing/2014/main" xmlns="" id="{7FC27A2E-17BA-4B1A-AD5A-F03546AF5884}"/>
              </a:ext>
            </a:extLst>
          </p:cNvPr>
          <p:cNvSpPr txBox="1"/>
          <p:nvPr/>
        </p:nvSpPr>
        <p:spPr>
          <a:xfrm>
            <a:off x="9123872" y="1992702"/>
            <a:ext cx="2973237"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6">
                    <a:lumMod val="50000"/>
                  </a:schemeClr>
                </a:solidFill>
                <a:latin typeface="Arial"/>
                <a:cs typeface="Arial"/>
              </a:rPr>
              <a:t>Identifier</a:t>
            </a:r>
            <a:r>
              <a:rPr lang="en-US" sz="1600" dirty="0">
                <a:solidFill>
                  <a:schemeClr val="accent6">
                    <a:lumMod val="50000"/>
                  </a:schemeClr>
                </a:solidFill>
                <a:latin typeface="Arial"/>
                <a:cs typeface="Arial"/>
              </a:rPr>
              <a:t> in record header matches </a:t>
            </a:r>
            <a:r>
              <a:rPr lang="en-US" sz="1600" b="1" dirty="0">
                <a:solidFill>
                  <a:schemeClr val="accent6">
                    <a:lumMod val="50000"/>
                  </a:schemeClr>
                </a:solidFill>
                <a:latin typeface="Arial"/>
                <a:cs typeface="Arial"/>
              </a:rPr>
              <a:t>&lt;</a:t>
            </a:r>
            <a:r>
              <a:rPr lang="en-US" sz="1600" b="1" dirty="0" err="1">
                <a:solidFill>
                  <a:schemeClr val="accent6">
                    <a:lumMod val="50000"/>
                  </a:schemeClr>
                </a:solidFill>
                <a:latin typeface="Arial"/>
                <a:cs typeface="Arial"/>
              </a:rPr>
              <a:t>dc.identifier</a:t>
            </a:r>
            <a:r>
              <a:rPr lang="en-US" sz="1600" b="1" dirty="0">
                <a:solidFill>
                  <a:schemeClr val="accent6">
                    <a:lumMod val="50000"/>
                  </a:schemeClr>
                </a:solidFill>
                <a:latin typeface="Arial"/>
                <a:cs typeface="Arial"/>
              </a:rPr>
              <a:t>&gt;</a:t>
            </a:r>
            <a:r>
              <a:rPr lang="en-US" sz="1600" dirty="0">
                <a:solidFill>
                  <a:schemeClr val="accent6">
                    <a:lumMod val="50000"/>
                  </a:schemeClr>
                </a:solidFill>
                <a:latin typeface="Arial"/>
                <a:cs typeface="Arial"/>
              </a:rPr>
              <a:t> with object PID, which appears before any other &lt;</a:t>
            </a:r>
            <a:r>
              <a:rPr lang="en-US" sz="1600" dirty="0" err="1">
                <a:solidFill>
                  <a:schemeClr val="accent6">
                    <a:lumMod val="50000"/>
                  </a:schemeClr>
                </a:solidFill>
                <a:latin typeface="Arial"/>
                <a:cs typeface="Arial"/>
              </a:rPr>
              <a:t>dc.identifier</a:t>
            </a:r>
            <a:r>
              <a:rPr lang="en-US" sz="1600" dirty="0">
                <a:solidFill>
                  <a:schemeClr val="accent6">
                    <a:lumMod val="50000"/>
                  </a:schemeClr>
                </a:solidFill>
                <a:latin typeface="Arial"/>
                <a:cs typeface="Arial"/>
              </a:rPr>
              <a:t>&gt;</a:t>
            </a:r>
          </a:p>
          <a:p>
            <a:endParaRPr lang="en-US" sz="1600" dirty="0">
              <a:solidFill>
                <a:schemeClr val="accent6">
                  <a:lumMod val="50000"/>
                </a:schemeClr>
              </a:solidFill>
              <a:latin typeface="Arial"/>
              <a:cs typeface="Arial"/>
            </a:endParaRPr>
          </a:p>
          <a:p>
            <a:r>
              <a:rPr lang="en-US" sz="1600" dirty="0">
                <a:solidFill>
                  <a:schemeClr val="accent6">
                    <a:lumMod val="50000"/>
                  </a:schemeClr>
                </a:solidFill>
                <a:latin typeface="Arial"/>
                <a:cs typeface="Arial"/>
              </a:rPr>
              <a:t>All else looks clean and accurate</a:t>
            </a:r>
          </a:p>
          <a:p>
            <a:endParaRPr lang="en-US" sz="1600" dirty="0">
              <a:solidFill>
                <a:schemeClr val="accent6">
                  <a:lumMod val="50000"/>
                </a:schemeClr>
              </a:solidFill>
              <a:latin typeface="Arial"/>
              <a:cs typeface="Arial"/>
            </a:endParaRPr>
          </a:p>
          <a:p>
            <a:r>
              <a:rPr lang="en-US" sz="1600" dirty="0">
                <a:solidFill>
                  <a:schemeClr val="accent6">
                    <a:lumMod val="50000"/>
                  </a:schemeClr>
                </a:solidFill>
                <a:latin typeface="Arial"/>
                <a:cs typeface="Arial"/>
              </a:rPr>
              <a:t>But still some odd mappings: (e.g. MODS &lt;genre&gt; = &lt;</a:t>
            </a:r>
            <a:r>
              <a:rPr lang="en-US" sz="1600" dirty="0" err="1">
                <a:solidFill>
                  <a:schemeClr val="accent6">
                    <a:lumMod val="50000"/>
                  </a:schemeClr>
                </a:solidFill>
                <a:latin typeface="Arial"/>
                <a:cs typeface="Arial"/>
              </a:rPr>
              <a:t>dc.type</a:t>
            </a:r>
            <a:r>
              <a:rPr lang="en-US" sz="1600" dirty="0">
                <a:solidFill>
                  <a:schemeClr val="accent6">
                    <a:lumMod val="50000"/>
                  </a:schemeClr>
                </a:solidFill>
                <a:latin typeface="Arial"/>
                <a:cs typeface="Arial"/>
              </a:rPr>
              <a:t>&gt;; author = &lt;</a:t>
            </a:r>
            <a:r>
              <a:rPr lang="en-US" sz="1600" dirty="0" err="1">
                <a:solidFill>
                  <a:schemeClr val="accent6">
                    <a:lumMod val="50000"/>
                  </a:schemeClr>
                </a:solidFill>
                <a:latin typeface="Arial"/>
                <a:cs typeface="Arial"/>
              </a:rPr>
              <a:t>dc.contributor</a:t>
            </a:r>
            <a:r>
              <a:rPr lang="en-US" sz="1600" dirty="0">
                <a:solidFill>
                  <a:schemeClr val="accent6">
                    <a:lumMod val="50000"/>
                  </a:schemeClr>
                </a:solidFill>
                <a:latin typeface="Arial"/>
                <a:cs typeface="Arial"/>
              </a:rPr>
              <a:t>&gt;</a:t>
            </a:r>
          </a:p>
        </p:txBody>
      </p:sp>
    </p:spTree>
    <p:extLst>
      <p:ext uri="{BB962C8B-B14F-4D97-AF65-F5344CB8AC3E}">
        <p14:creationId xmlns:p14="http://schemas.microsoft.com/office/powerpoint/2010/main" val="3256817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484EE-0547-4BF6-92F6-155685E8B1DA}"/>
              </a:ext>
            </a:extLst>
          </p:cNvPr>
          <p:cNvSpPr>
            <a:spLocks noGrp="1"/>
          </p:cNvSpPr>
          <p:nvPr>
            <p:ph type="title"/>
          </p:nvPr>
        </p:nvSpPr>
        <p:spPr>
          <a:xfrm>
            <a:off x="1097280" y="286607"/>
            <a:ext cx="5783766" cy="1432172"/>
          </a:xfrm>
        </p:spPr>
        <p:txBody>
          <a:bodyPr/>
          <a:lstStyle/>
          <a:p>
            <a:r>
              <a:rPr lang="en-US">
                <a:ea typeface="Verdana"/>
                <a:cs typeface="Verdana"/>
              </a:rPr>
              <a:t>OAI Harvest Example (bad)</a:t>
            </a:r>
            <a:endParaRPr lang="en-US"/>
          </a:p>
        </p:txBody>
      </p:sp>
      <p:pic>
        <p:nvPicPr>
          <p:cNvPr id="6" name="Picture 6" descr="Text&#10;&#10;Description automatically generated">
            <a:extLst>
              <a:ext uri="{FF2B5EF4-FFF2-40B4-BE49-F238E27FC236}">
                <a16:creationId xmlns:a16="http://schemas.microsoft.com/office/drawing/2014/main" xmlns="" id="{CBE2C734-D57D-4697-8458-5FA3E12F8A40}"/>
              </a:ext>
            </a:extLst>
          </p:cNvPr>
          <p:cNvPicPr>
            <a:picLocks noGrp="1" noChangeAspect="1"/>
          </p:cNvPicPr>
          <p:nvPr>
            <p:ph idx="1"/>
          </p:nvPr>
        </p:nvPicPr>
        <p:blipFill>
          <a:blip r:embed="rId2"/>
          <a:stretch>
            <a:fillRect/>
          </a:stretch>
        </p:blipFill>
        <p:spPr>
          <a:xfrm>
            <a:off x="1302758" y="1849943"/>
            <a:ext cx="7223629" cy="4218506"/>
          </a:xfrm>
        </p:spPr>
      </p:pic>
      <p:pic>
        <p:nvPicPr>
          <p:cNvPr id="5" name="Picture 4" descr="Text&#10;&#10;Description automatically generated">
            <a:extLst>
              <a:ext uri="{FF2B5EF4-FFF2-40B4-BE49-F238E27FC236}">
                <a16:creationId xmlns:a16="http://schemas.microsoft.com/office/drawing/2014/main" xmlns="" id="{F96D40B8-2D0B-449C-850B-6A3E276DB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sp>
        <p:nvSpPr>
          <p:cNvPr id="3" name="TextBox 2">
            <a:extLst>
              <a:ext uri="{FF2B5EF4-FFF2-40B4-BE49-F238E27FC236}">
                <a16:creationId xmlns:a16="http://schemas.microsoft.com/office/drawing/2014/main" xmlns="" id="{E134CB1F-185B-4176-8134-EE995BFE5B76}"/>
              </a:ext>
            </a:extLst>
          </p:cNvPr>
          <p:cNvSpPr txBox="1"/>
          <p:nvPr/>
        </p:nvSpPr>
        <p:spPr>
          <a:xfrm>
            <a:off x="9253268" y="2208362"/>
            <a:ext cx="272882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6">
                    <a:lumMod val="50000"/>
                  </a:schemeClr>
                </a:solidFill>
              </a:rPr>
              <a:t>Identifier </a:t>
            </a:r>
            <a:r>
              <a:rPr lang="en-US" dirty="0">
                <a:solidFill>
                  <a:schemeClr val="accent6">
                    <a:lumMod val="50000"/>
                  </a:schemeClr>
                </a:solidFill>
              </a:rPr>
              <a:t>in record header does not match any of the &lt;</a:t>
            </a:r>
            <a:r>
              <a:rPr lang="en-US" dirty="0" err="1">
                <a:solidFill>
                  <a:schemeClr val="accent6">
                    <a:lumMod val="50000"/>
                  </a:schemeClr>
                </a:solidFill>
              </a:rPr>
              <a:t>dc.identifier</a:t>
            </a:r>
            <a:r>
              <a:rPr lang="en-US" dirty="0">
                <a:solidFill>
                  <a:schemeClr val="accent6">
                    <a:lumMod val="50000"/>
                  </a:schemeClr>
                </a:solidFill>
              </a:rPr>
              <a:t>&gt; fields</a:t>
            </a:r>
            <a:endParaRPr lang="en-US" dirty="0">
              <a:solidFill>
                <a:schemeClr val="accent6">
                  <a:lumMod val="50000"/>
                </a:schemeClr>
              </a:solidFill>
              <a:cs typeface="Calibri"/>
            </a:endParaRPr>
          </a:p>
          <a:p>
            <a:endParaRPr lang="en-US" dirty="0">
              <a:solidFill>
                <a:schemeClr val="accent6">
                  <a:lumMod val="50000"/>
                </a:schemeClr>
              </a:solidFill>
              <a:cs typeface="Calibri"/>
            </a:endParaRPr>
          </a:p>
          <a:p>
            <a:r>
              <a:rPr lang="en-US" dirty="0">
                <a:solidFill>
                  <a:schemeClr val="accent6">
                    <a:lumMod val="50000"/>
                  </a:schemeClr>
                </a:solidFill>
                <a:cs typeface="Calibri"/>
              </a:rPr>
              <a:t>Hardly anything looks accurate</a:t>
            </a:r>
          </a:p>
          <a:p>
            <a:endParaRPr lang="en-US" dirty="0">
              <a:solidFill>
                <a:schemeClr val="accent6">
                  <a:lumMod val="50000"/>
                </a:schemeClr>
              </a:solidFill>
              <a:cs typeface="Calibri"/>
            </a:endParaRPr>
          </a:p>
          <a:p>
            <a:r>
              <a:rPr lang="en-US" dirty="0">
                <a:solidFill>
                  <a:schemeClr val="accent6">
                    <a:lumMod val="50000"/>
                  </a:schemeClr>
                </a:solidFill>
                <a:cs typeface="Calibri"/>
              </a:rPr>
              <a:t>Lots of odd DC namespace references instead of object metadata</a:t>
            </a:r>
          </a:p>
        </p:txBody>
      </p:sp>
    </p:spTree>
    <p:extLst>
      <p:ext uri="{BB962C8B-B14F-4D97-AF65-F5344CB8AC3E}">
        <p14:creationId xmlns:p14="http://schemas.microsoft.com/office/powerpoint/2010/main" val="4085208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05047-D92A-4482-828C-00A811D81F1C}"/>
              </a:ext>
            </a:extLst>
          </p:cNvPr>
          <p:cNvSpPr>
            <a:spLocks noGrp="1"/>
          </p:cNvSpPr>
          <p:nvPr>
            <p:ph type="title"/>
          </p:nvPr>
        </p:nvSpPr>
        <p:spPr>
          <a:xfrm>
            <a:off x="1097280" y="869313"/>
            <a:ext cx="5235287" cy="818644"/>
          </a:xfrm>
        </p:spPr>
        <p:txBody>
          <a:bodyPr/>
          <a:lstStyle/>
          <a:p>
            <a:r>
              <a:rPr lang="en-US">
                <a:ea typeface="Verdana"/>
                <a:cs typeface="Verdana"/>
              </a:rPr>
              <a:t>Main Hurdle</a:t>
            </a:r>
            <a:endParaRPr lang="en-US"/>
          </a:p>
        </p:txBody>
      </p:sp>
      <p:sp>
        <p:nvSpPr>
          <p:cNvPr id="3" name="Content Placeholder 2">
            <a:extLst>
              <a:ext uri="{FF2B5EF4-FFF2-40B4-BE49-F238E27FC236}">
                <a16:creationId xmlns:a16="http://schemas.microsoft.com/office/drawing/2014/main" xmlns="" id="{6DD48E92-738A-4C9A-BDB9-CF018514AF8B}"/>
              </a:ext>
            </a:extLst>
          </p:cNvPr>
          <p:cNvSpPr>
            <a:spLocks noGrp="1"/>
          </p:cNvSpPr>
          <p:nvPr>
            <p:ph idx="1"/>
          </p:nvPr>
        </p:nvSpPr>
        <p:spPr>
          <a:xfrm>
            <a:off x="1036666" y="1869979"/>
            <a:ext cx="10309514" cy="4023360"/>
          </a:xfrm>
        </p:spPr>
        <p:txBody>
          <a:bodyPr vert="horz" lIns="0" tIns="45720" rIns="0" bIns="45720" rtlCol="0" anchor="t">
            <a:normAutofit fontScale="85000" lnSpcReduction="20000"/>
          </a:bodyPr>
          <a:lstStyle/>
          <a:p>
            <a:pPr marL="0" indent="0">
              <a:buNone/>
            </a:pPr>
            <a:r>
              <a:rPr lang="en-US" dirty="0">
                <a:latin typeface="Arial"/>
                <a:ea typeface="+mn-lt"/>
                <a:cs typeface="+mn-lt"/>
              </a:rPr>
              <a:t>IR is structured by schools, colleges, departments, and research centers</a:t>
            </a:r>
          </a:p>
          <a:p>
            <a:pPr marL="383540" lvl="1" indent="-182245">
              <a:buFont typeface="Courier New" panose="020F0502020204030204" pitchFamily="34" charset="0"/>
              <a:buChar char="o"/>
            </a:pPr>
            <a:r>
              <a:rPr lang="en-US" sz="1600" dirty="0">
                <a:latin typeface="Arial"/>
                <a:ea typeface="+mn-lt"/>
                <a:cs typeface="+mn-lt"/>
              </a:rPr>
              <a:t>Each a collection folder with restricted user permissions</a:t>
            </a:r>
          </a:p>
          <a:p>
            <a:pPr marL="383540" lvl="1" indent="-182245">
              <a:buFont typeface="Courier New" panose="020F0502020204030204" pitchFamily="34" charset="0"/>
              <a:buChar char="o"/>
            </a:pPr>
            <a:r>
              <a:rPr lang="en-US" sz="1600" dirty="0">
                <a:latin typeface="Arial"/>
                <a:ea typeface="+mn-lt"/>
                <a:cs typeface="+mn-lt"/>
              </a:rPr>
              <a:t>Not content objects or archival collections; no harvesting</a:t>
            </a:r>
            <a:endParaRPr lang="en-US" sz="1600" dirty="0">
              <a:latin typeface="Arial"/>
              <a:cs typeface="Calibri"/>
            </a:endParaRPr>
          </a:p>
          <a:p>
            <a:pPr marL="90805" indent="-90805"/>
            <a:endParaRPr lang="en-US" dirty="0">
              <a:latin typeface="Arial"/>
              <a:ea typeface="+mn-lt"/>
              <a:cs typeface="+mn-lt"/>
            </a:endParaRPr>
          </a:p>
          <a:p>
            <a:pPr marL="0" indent="0">
              <a:buNone/>
            </a:pPr>
            <a:r>
              <a:rPr lang="en-US" dirty="0">
                <a:latin typeface="Arial"/>
                <a:ea typeface="+mn-lt"/>
                <a:cs typeface="+mn-lt"/>
              </a:rPr>
              <a:t>T</a:t>
            </a:r>
            <a:r>
              <a:rPr lang="en-US" dirty="0">
                <a:latin typeface="Arial"/>
                <a:ea typeface="+mn-lt"/>
                <a:cs typeface="Arial"/>
              </a:rPr>
              <a:t>est harvest request in URL to check metadata consistency and correct number of records: </a:t>
            </a:r>
            <a:endParaRPr lang="en-US" dirty="0">
              <a:latin typeface="Arial"/>
              <a:ea typeface="+mn-lt"/>
              <a:cs typeface="Calibri"/>
            </a:endParaRPr>
          </a:p>
          <a:p>
            <a:pPr marL="0" indent="0">
              <a:lnSpc>
                <a:spcPct val="100000"/>
              </a:lnSpc>
              <a:spcBef>
                <a:spcPts val="0"/>
              </a:spcBef>
              <a:spcAft>
                <a:spcPts val="0"/>
              </a:spcAft>
              <a:buNone/>
            </a:pPr>
            <a:r>
              <a:rPr lang="en-US" dirty="0">
                <a:latin typeface="Arial"/>
                <a:ea typeface="+mn-lt"/>
                <a:cs typeface="Arial"/>
              </a:rPr>
              <a:t>    </a:t>
            </a:r>
            <a:r>
              <a:rPr lang="en-US" sz="1600" dirty="0">
                <a:latin typeface="Arial"/>
                <a:ea typeface="+mn-lt"/>
                <a:cs typeface="Arial"/>
                <a:hlinkClick r:id="rId2"/>
              </a:rPr>
              <a:t>https://ir.louisiana.edu/oai2/?verb=ListRecords&amp;metadataPrefix=oai_dc</a:t>
            </a:r>
            <a:endParaRPr lang="en-US" sz="1600">
              <a:latin typeface="Arial"/>
              <a:ea typeface="+mn-lt"/>
              <a:cs typeface="Calibri"/>
            </a:endParaRPr>
          </a:p>
          <a:p>
            <a:pPr marL="0" indent="0">
              <a:lnSpc>
                <a:spcPct val="100000"/>
              </a:lnSpc>
              <a:spcBef>
                <a:spcPts val="0"/>
              </a:spcBef>
              <a:spcAft>
                <a:spcPts val="0"/>
              </a:spcAft>
              <a:buNone/>
            </a:pPr>
            <a:r>
              <a:rPr lang="en-US" b="1" dirty="0">
                <a:latin typeface="Arial"/>
                <a:ea typeface="+mn-lt"/>
                <a:cs typeface="Calibri"/>
              </a:rPr>
              <a:t>    </a:t>
            </a:r>
            <a:r>
              <a:rPr lang="en-US" sz="1600" dirty="0">
                <a:latin typeface="Arial"/>
                <a:ea typeface="+mn-lt"/>
                <a:cs typeface="Calibri"/>
              </a:rPr>
              <a:t>Apparently, it seemed okay, but ...</a:t>
            </a:r>
          </a:p>
          <a:p>
            <a:pPr marL="0" indent="0">
              <a:lnSpc>
                <a:spcPct val="100000"/>
              </a:lnSpc>
              <a:spcBef>
                <a:spcPts val="0"/>
              </a:spcBef>
              <a:spcAft>
                <a:spcPts val="0"/>
              </a:spcAft>
              <a:buNone/>
            </a:pPr>
            <a:endParaRPr lang="en-US" b="1" dirty="0">
              <a:latin typeface="Arial"/>
              <a:ea typeface="+mn-lt"/>
              <a:cs typeface="Calibri"/>
            </a:endParaRPr>
          </a:p>
          <a:p>
            <a:pPr marL="0" indent="0">
              <a:lnSpc>
                <a:spcPct val="100000"/>
              </a:lnSpc>
              <a:spcBef>
                <a:spcPts val="0"/>
              </a:spcBef>
              <a:spcAft>
                <a:spcPts val="0"/>
              </a:spcAft>
              <a:buNone/>
            </a:pPr>
            <a:endParaRPr lang="en-US" b="1" dirty="0">
              <a:latin typeface="Arial"/>
              <a:ea typeface="+mn-lt"/>
              <a:cs typeface="Calibri"/>
            </a:endParaRPr>
          </a:p>
          <a:p>
            <a:pPr marL="0" indent="0">
              <a:lnSpc>
                <a:spcPct val="100000"/>
              </a:lnSpc>
              <a:spcBef>
                <a:spcPts val="0"/>
              </a:spcBef>
              <a:spcAft>
                <a:spcPts val="0"/>
              </a:spcAft>
              <a:buNone/>
            </a:pPr>
            <a:r>
              <a:rPr lang="en-US" b="1" dirty="0">
                <a:latin typeface="Arial"/>
                <a:ea typeface="+mn-lt"/>
                <a:cs typeface="Calibri"/>
              </a:rPr>
              <a:t>Not</a:t>
            </a:r>
            <a:r>
              <a:rPr lang="en-US" b="1">
                <a:latin typeface="Arial"/>
                <a:ea typeface="+mn-lt"/>
                <a:cs typeface="+mn-lt"/>
              </a:rPr>
              <a:t> able to exclude collection folders without breaking the parent-object relationships</a:t>
            </a:r>
            <a:endParaRPr lang="en-US">
              <a:latin typeface="Arial"/>
              <a:ea typeface="+mn-lt"/>
              <a:cs typeface="+mn-lt"/>
            </a:endParaRPr>
          </a:p>
          <a:p>
            <a:pPr marL="383540" lvl="1" indent="-182245">
              <a:lnSpc>
                <a:spcPct val="100000"/>
              </a:lnSpc>
              <a:spcBef>
                <a:spcPts val="0"/>
              </a:spcBef>
              <a:spcAft>
                <a:spcPts val="0"/>
              </a:spcAft>
              <a:buFont typeface="Courier New" panose="020F0502020204030204" pitchFamily="34" charset="0"/>
              <a:buChar char="o"/>
            </a:pPr>
            <a:r>
              <a:rPr lang="en-US" dirty="0">
                <a:latin typeface="Arial"/>
                <a:ea typeface="+mn-lt"/>
                <a:cs typeface="+mn-lt"/>
              </a:rPr>
              <a:t>Need “sets” or &lt;</a:t>
            </a:r>
            <a:r>
              <a:rPr lang="en-US" err="1">
                <a:latin typeface="Arial"/>
                <a:ea typeface="+mn-lt"/>
                <a:cs typeface="+mn-lt"/>
              </a:rPr>
              <a:t>setSpec</a:t>
            </a:r>
            <a:r>
              <a:rPr lang="en-US" dirty="0">
                <a:latin typeface="Arial"/>
                <a:ea typeface="+mn-lt"/>
                <a:cs typeface="+mn-lt"/>
              </a:rPr>
              <a:t>&gt; values</a:t>
            </a:r>
            <a:r>
              <a:rPr lang="en-US" b="1" dirty="0">
                <a:latin typeface="Arial"/>
                <a:ea typeface="+mn-lt"/>
                <a:cs typeface="+mn-lt"/>
              </a:rPr>
              <a:t> </a:t>
            </a:r>
            <a:r>
              <a:rPr lang="en-US">
                <a:latin typeface="Arial"/>
                <a:ea typeface="+mn-lt"/>
                <a:cs typeface="+mn-lt"/>
              </a:rPr>
              <a:t>(i.e. parent IDs) for the harvester to locate the content objects in the IR and harvest the </a:t>
            </a:r>
            <a:r>
              <a:rPr lang="en-US" dirty="0">
                <a:latin typeface="Arial"/>
                <a:ea typeface="+mn-lt"/>
                <a:cs typeface="+mn-lt"/>
              </a:rPr>
              <a:t>object metadata</a:t>
            </a:r>
            <a:endParaRPr lang="en-US" dirty="0">
              <a:latin typeface="Arial"/>
              <a:cs typeface="Calibri"/>
            </a:endParaRPr>
          </a:p>
          <a:p>
            <a:pPr marL="0" indent="0">
              <a:lnSpc>
                <a:spcPct val="100000"/>
              </a:lnSpc>
              <a:spcBef>
                <a:spcPts val="0"/>
              </a:spcBef>
              <a:spcAft>
                <a:spcPts val="0"/>
              </a:spcAft>
              <a:buNone/>
            </a:pPr>
            <a:endParaRPr lang="en-US" dirty="0">
              <a:latin typeface="Arial"/>
              <a:ea typeface="+mn-lt"/>
              <a:cs typeface="+mn-lt"/>
            </a:endParaRPr>
          </a:p>
          <a:p>
            <a:pPr marL="0" indent="0">
              <a:lnSpc>
                <a:spcPct val="100000"/>
              </a:lnSpc>
              <a:spcBef>
                <a:spcPts val="0"/>
              </a:spcBef>
              <a:spcAft>
                <a:spcPts val="0"/>
              </a:spcAft>
              <a:buNone/>
            </a:pPr>
            <a:endParaRPr lang="en-US" dirty="0">
              <a:latin typeface="Arial"/>
              <a:ea typeface="+mn-lt"/>
              <a:cs typeface="+mn-lt"/>
            </a:endParaRPr>
          </a:p>
          <a:p>
            <a:pPr marL="0" indent="0">
              <a:lnSpc>
                <a:spcPct val="100000"/>
              </a:lnSpc>
              <a:spcBef>
                <a:spcPts val="0"/>
              </a:spcBef>
              <a:spcAft>
                <a:spcPts val="0"/>
              </a:spcAft>
              <a:buNone/>
            </a:pPr>
            <a:r>
              <a:rPr lang="en-US" dirty="0">
                <a:latin typeface="Arial"/>
                <a:ea typeface="+mn-lt"/>
                <a:cs typeface="+mn-lt"/>
              </a:rPr>
              <a:t>Installed separate OAI request handler excluding sets</a:t>
            </a:r>
          </a:p>
          <a:p>
            <a:pPr marL="383540" lvl="1" indent="-182245">
              <a:lnSpc>
                <a:spcPct val="100000"/>
              </a:lnSpc>
              <a:spcBef>
                <a:spcPts val="0"/>
              </a:spcBef>
              <a:spcAft>
                <a:spcPts val="0"/>
              </a:spcAft>
              <a:buFont typeface="Courier New" panose="020F0502020204030204" pitchFamily="34" charset="0"/>
              <a:buChar char="o"/>
            </a:pPr>
            <a:r>
              <a:rPr lang="en-US" dirty="0">
                <a:latin typeface="Arial"/>
                <a:ea typeface="+mn-lt"/>
                <a:cs typeface="+mn-lt"/>
              </a:rPr>
              <a:t>Service provider performed work-around</a:t>
            </a:r>
            <a:endParaRPr lang="en-US">
              <a:latin typeface="Arial"/>
              <a:cs typeface="Calibri"/>
            </a:endParaRPr>
          </a:p>
          <a:p>
            <a:pPr marL="90805" indent="-90805"/>
            <a:endParaRPr lang="en-US">
              <a:cs typeface="Calibri"/>
            </a:endParaRPr>
          </a:p>
        </p:txBody>
      </p:sp>
      <p:pic>
        <p:nvPicPr>
          <p:cNvPr id="5" name="Picture 4" descr="Text&#10;&#10;Description automatically generated">
            <a:extLst>
              <a:ext uri="{FF2B5EF4-FFF2-40B4-BE49-F238E27FC236}">
                <a16:creationId xmlns:a16="http://schemas.microsoft.com/office/drawing/2014/main" xmlns="" id="{EE25443C-F54B-4D89-8822-46FA7543E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spTree>
    <p:extLst>
      <p:ext uri="{BB962C8B-B14F-4D97-AF65-F5344CB8AC3E}">
        <p14:creationId xmlns:p14="http://schemas.microsoft.com/office/powerpoint/2010/main" val="2384688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a:extLst>
              <a:ext uri="{FF2B5EF4-FFF2-40B4-BE49-F238E27FC236}">
                <a16:creationId xmlns:a16="http://schemas.microsoft.com/office/drawing/2014/main" xmlns="" id="{A716C5A4-6650-41D4-BC9D-E47322406186}"/>
              </a:ext>
            </a:extLst>
          </p:cNvPr>
          <p:cNvSpPr/>
          <p:nvPr/>
        </p:nvSpPr>
        <p:spPr>
          <a:xfrm>
            <a:off x="1184203" y="1725095"/>
            <a:ext cx="10542768" cy="3794272"/>
          </a:xfrm>
          <a:prstGeom prst="wave">
            <a:avLst/>
          </a:prstGeom>
          <a:solidFill>
            <a:srgbClr val="ED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a:t>Challenges and Issues</a:t>
            </a:r>
          </a:p>
        </p:txBody>
      </p:sp>
      <p:sp>
        <p:nvSpPr>
          <p:cNvPr id="3" name="Content Placeholder 2"/>
          <p:cNvSpPr>
            <a:spLocks noGrp="1"/>
          </p:cNvSpPr>
          <p:nvPr>
            <p:ph idx="1"/>
          </p:nvPr>
        </p:nvSpPr>
        <p:spPr>
          <a:xfrm>
            <a:off x="1097280" y="1845734"/>
            <a:ext cx="10058400" cy="4515981"/>
          </a:xfrm>
          <a:ln>
            <a:noFill/>
          </a:ln>
        </p:spPr>
        <p:txBody>
          <a:bodyPr vert="horz" lIns="0" tIns="45720" rIns="0" bIns="45720" rtlCol="0" anchor="t">
            <a:normAutofit/>
          </a:bodyPr>
          <a:lstStyle/>
          <a:p>
            <a:pPr marL="90805" indent="-90805"/>
            <a:r>
              <a:rPr lang="en-US" sz="1800" b="1" dirty="0">
                <a:cs typeface="Calibri"/>
              </a:rPr>
              <a:t>EDS Search Results</a:t>
            </a:r>
            <a:endParaRPr lang="en-US" dirty="0">
              <a:cs typeface="Calibri"/>
            </a:endParaRPr>
          </a:p>
          <a:p>
            <a:pPr marL="201295" lvl="1" indent="0">
              <a:buNone/>
            </a:pPr>
            <a:r>
              <a:rPr lang="en-US" sz="1600" dirty="0">
                <a:ea typeface="+mn-lt"/>
                <a:cs typeface="+mn-lt"/>
              </a:rPr>
              <a:t>•</a:t>
            </a:r>
            <a:r>
              <a:rPr lang="en-US" sz="1600" dirty="0">
                <a:cs typeface="Calibri"/>
              </a:rPr>
              <a:t> Dead links, unexpected punctuation</a:t>
            </a:r>
            <a:endParaRPr lang="en-US" dirty="0">
              <a:cs typeface="Calibri"/>
            </a:endParaRPr>
          </a:p>
          <a:p>
            <a:pPr marL="201295" lvl="1" indent="0">
              <a:buNone/>
            </a:pPr>
            <a:r>
              <a:rPr lang="en-US" sz="1600" dirty="0">
                <a:ea typeface="+mn-lt"/>
                <a:cs typeface="+mn-lt"/>
              </a:rPr>
              <a:t>•</a:t>
            </a:r>
            <a:r>
              <a:rPr lang="en-US" sz="1600" dirty="0">
                <a:cs typeface="Calibri"/>
              </a:rPr>
              <a:t> Interlibrary</a:t>
            </a:r>
            <a:r>
              <a:rPr lang="en-US" sz="1600" dirty="0">
                <a:ea typeface="+mn-lt"/>
                <a:cs typeface="+mn-lt"/>
              </a:rPr>
              <a:t> Loan Links</a:t>
            </a:r>
            <a:endParaRPr lang="en-US" dirty="0"/>
          </a:p>
          <a:p>
            <a:pPr marL="201295" lvl="1" indent="0">
              <a:buNone/>
            </a:pPr>
            <a:r>
              <a:rPr lang="en-US" sz="1600" dirty="0">
                <a:ea typeface="+mn-lt"/>
                <a:cs typeface="+mn-lt"/>
              </a:rPr>
              <a:t>• Appearance</a:t>
            </a:r>
            <a:r>
              <a:rPr lang="en-US" sz="1600" dirty="0">
                <a:cs typeface="Calibri"/>
              </a:rPr>
              <a:t> of Entry</a:t>
            </a:r>
            <a:endParaRPr lang="en-US" dirty="0"/>
          </a:p>
          <a:p>
            <a:pPr marL="201295" lvl="1" indent="0">
              <a:buNone/>
            </a:pPr>
            <a:r>
              <a:rPr lang="en-US" sz="1600" dirty="0">
                <a:ea typeface="+mn-lt"/>
                <a:cs typeface="+mn-lt"/>
              </a:rPr>
              <a:t>•</a:t>
            </a:r>
            <a:r>
              <a:rPr lang="en-US" sz="1600" dirty="0">
                <a:cs typeface="Calibri"/>
              </a:rPr>
              <a:t> Content Provider position</a:t>
            </a:r>
            <a:r>
              <a:rPr lang="en-US" dirty="0">
                <a:cs typeface="Calibri"/>
              </a:rPr>
              <a:t> </a:t>
            </a:r>
            <a:endParaRPr lang="en-US"/>
          </a:p>
          <a:p>
            <a:pPr marL="90805" indent="-90805"/>
            <a:endParaRPr lang="en-US">
              <a:cs typeface="Calibri"/>
            </a:endParaRPr>
          </a:p>
          <a:p>
            <a:pPr marL="90805" indent="-90805"/>
            <a:endParaRPr lang="en-US">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pic>
        <p:nvPicPr>
          <p:cNvPr id="7" name="Picture 7" descr="Graphical user interface, text, application, email&#10;&#10;Description automatically generated">
            <a:extLst>
              <a:ext uri="{FF2B5EF4-FFF2-40B4-BE49-F238E27FC236}">
                <a16:creationId xmlns:a16="http://schemas.microsoft.com/office/drawing/2014/main" xmlns="" id="{3579AF98-870B-4AAF-9255-D6A15D5A63DF}"/>
              </a:ext>
            </a:extLst>
          </p:cNvPr>
          <p:cNvPicPr>
            <a:picLocks noChangeAspect="1"/>
          </p:cNvPicPr>
          <p:nvPr/>
        </p:nvPicPr>
        <p:blipFill rotWithShape="1">
          <a:blip r:embed="rId3"/>
          <a:srcRect r="4142" b="8140"/>
          <a:stretch/>
        </p:blipFill>
        <p:spPr>
          <a:xfrm>
            <a:off x="6189036" y="3766091"/>
            <a:ext cx="3628473" cy="1774121"/>
          </a:xfrm>
          <a:prstGeom prst="rect">
            <a:avLst/>
          </a:prstGeom>
          <a:ln>
            <a:noFill/>
          </a:ln>
          <a:effectLst>
            <a:outerShdw blurRad="292100" dist="139700" dir="2700000" algn="tl" rotWithShape="0">
              <a:srgbClr val="333333">
                <a:alpha val="65000"/>
              </a:srgbClr>
            </a:outerShdw>
          </a:effectLst>
        </p:spPr>
      </p:pic>
      <p:pic>
        <p:nvPicPr>
          <p:cNvPr id="9" name="Picture 9" descr="Graphical user interface&#10;&#10;Description automatically generated">
            <a:extLst>
              <a:ext uri="{FF2B5EF4-FFF2-40B4-BE49-F238E27FC236}">
                <a16:creationId xmlns:a16="http://schemas.microsoft.com/office/drawing/2014/main" xmlns="" id="{3ADCEADD-D5CC-4B81-96BE-9D3A61468F45}"/>
              </a:ext>
            </a:extLst>
          </p:cNvPr>
          <p:cNvPicPr>
            <a:picLocks noChangeAspect="1"/>
          </p:cNvPicPr>
          <p:nvPr/>
        </p:nvPicPr>
        <p:blipFill>
          <a:blip r:embed="rId4"/>
          <a:stretch>
            <a:fillRect/>
          </a:stretch>
        </p:blipFill>
        <p:spPr>
          <a:xfrm>
            <a:off x="1388076" y="3347061"/>
            <a:ext cx="2814917" cy="2617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 name="Straight Arrow Connector 5">
            <a:extLst>
              <a:ext uri="{FF2B5EF4-FFF2-40B4-BE49-F238E27FC236}">
                <a16:creationId xmlns:a16="http://schemas.microsoft.com/office/drawing/2014/main" xmlns="" id="{2B1B6BA1-7A4A-414A-8721-4EEB445F603F}"/>
              </a:ext>
            </a:extLst>
          </p:cNvPr>
          <p:cNvCxnSpPr/>
          <p:nvPr/>
        </p:nvCxnSpPr>
        <p:spPr>
          <a:xfrm>
            <a:off x="4457701" y="2306172"/>
            <a:ext cx="2295003" cy="358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6DC793C2-3E4C-4ECF-B380-2CEA8941D036}"/>
              </a:ext>
            </a:extLst>
          </p:cNvPr>
          <p:cNvCxnSpPr>
            <a:cxnSpLocks/>
          </p:cNvCxnSpPr>
          <p:nvPr/>
        </p:nvCxnSpPr>
        <p:spPr>
          <a:xfrm>
            <a:off x="3175748" y="2900082"/>
            <a:ext cx="2991969" cy="1389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9" descr="Graphical user interface, text, application, chat or text message&#10;&#10;Description automatically generated">
            <a:extLst>
              <a:ext uri="{FF2B5EF4-FFF2-40B4-BE49-F238E27FC236}">
                <a16:creationId xmlns:a16="http://schemas.microsoft.com/office/drawing/2014/main" xmlns="" id="{57704A66-DB27-4DA5-86B2-4A8AD8C5B5BA}"/>
              </a:ext>
            </a:extLst>
          </p:cNvPr>
          <p:cNvPicPr>
            <a:picLocks noChangeAspect="1"/>
          </p:cNvPicPr>
          <p:nvPr/>
        </p:nvPicPr>
        <p:blipFill>
          <a:blip r:embed="rId5"/>
          <a:stretch>
            <a:fillRect/>
          </a:stretch>
        </p:blipFill>
        <p:spPr>
          <a:xfrm>
            <a:off x="6831106" y="1950720"/>
            <a:ext cx="2736516" cy="1567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989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Resolutions</a:t>
            </a:r>
          </a:p>
        </p:txBody>
      </p:sp>
      <p:sp>
        <p:nvSpPr>
          <p:cNvPr id="3" name="Content Placeholder 2"/>
          <p:cNvSpPr>
            <a:spLocks noGrp="1"/>
          </p:cNvSpPr>
          <p:nvPr>
            <p:ph idx="1"/>
          </p:nvPr>
        </p:nvSpPr>
        <p:spPr/>
        <p:txBody>
          <a:bodyPr vert="horz" lIns="0" tIns="45720" rIns="0" bIns="45720" rtlCol="0" anchor="t">
            <a:normAutofit/>
          </a:bodyPr>
          <a:lstStyle/>
          <a:p>
            <a:pPr marL="90805" indent="-90805"/>
            <a:r>
              <a:rPr lang="en-US">
                <a:cs typeface="Calibri"/>
              </a:rPr>
              <a:t>Conference Call between Special Collections, </a:t>
            </a:r>
            <a:r>
              <a:rPr lang="en-US" err="1">
                <a:cs typeface="Calibri"/>
              </a:rPr>
              <a:t>DiscoveryGarden</a:t>
            </a:r>
            <a:r>
              <a:rPr lang="en-US">
                <a:cs typeface="Calibri"/>
              </a:rPr>
              <a:t>, and EBSCO</a:t>
            </a:r>
            <a:endParaRPr lang="en-US"/>
          </a:p>
          <a:p>
            <a:pPr marL="90805" indent="-90805"/>
            <a:endParaRPr lang="en-US"/>
          </a:p>
          <a:p>
            <a:pPr marL="90805" indent="-90805"/>
            <a:r>
              <a:rPr lang="en-US">
                <a:cs typeface="Calibri"/>
              </a:rPr>
              <a:t>Collection objects appearing properly after adjustments</a:t>
            </a:r>
          </a:p>
          <a:p>
            <a:pPr marL="90805" indent="-90805"/>
            <a:endParaRPr lang="en-US">
              <a:cs typeface="Calibri"/>
            </a:endParaRPr>
          </a:p>
          <a:p>
            <a:pPr marL="90805" indent="-90805"/>
            <a:r>
              <a:rPr lang="en-US">
                <a:cs typeface="Calibri"/>
              </a:rPr>
              <a:t>Harvesting takes 24-28 hours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sp>
        <p:nvSpPr>
          <p:cNvPr id="6" name="Arrow: Right 5">
            <a:extLst>
              <a:ext uri="{FF2B5EF4-FFF2-40B4-BE49-F238E27FC236}">
                <a16:creationId xmlns:a16="http://schemas.microsoft.com/office/drawing/2014/main" xmlns="" id="{2100C126-FA4E-413E-8D08-4F60158E3816}"/>
              </a:ext>
            </a:extLst>
          </p:cNvPr>
          <p:cNvSpPr/>
          <p:nvPr/>
        </p:nvSpPr>
        <p:spPr>
          <a:xfrm rot="5400000">
            <a:off x="6345488" y="3165617"/>
            <a:ext cx="675043" cy="472440"/>
          </a:xfrm>
          <a:prstGeom prst="rightArrow">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8" descr="Graphical user interface, text&#10;&#10;Description automatically generated">
            <a:extLst>
              <a:ext uri="{FF2B5EF4-FFF2-40B4-BE49-F238E27FC236}">
                <a16:creationId xmlns:a16="http://schemas.microsoft.com/office/drawing/2014/main" xmlns="" id="{8210152A-2E4E-4F97-96DE-49CC33B7CBBC}"/>
              </a:ext>
            </a:extLst>
          </p:cNvPr>
          <p:cNvPicPr>
            <a:picLocks noChangeAspect="1"/>
          </p:cNvPicPr>
          <p:nvPr/>
        </p:nvPicPr>
        <p:blipFill>
          <a:blip r:embed="rId3"/>
          <a:stretch>
            <a:fillRect/>
          </a:stretch>
        </p:blipFill>
        <p:spPr>
          <a:xfrm>
            <a:off x="5746377" y="3774491"/>
            <a:ext cx="5163670" cy="1532266"/>
          </a:xfrm>
          <a:prstGeom prst="rect">
            <a:avLst/>
          </a:prstGeom>
        </p:spPr>
      </p:pic>
    </p:spTree>
    <p:extLst>
      <p:ext uri="{BB962C8B-B14F-4D97-AF65-F5344CB8AC3E}">
        <p14:creationId xmlns:p14="http://schemas.microsoft.com/office/powerpoint/2010/main" val="340022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Plans and Lessons Learned</a:t>
            </a:r>
          </a:p>
        </p:txBody>
      </p:sp>
      <p:sp>
        <p:nvSpPr>
          <p:cNvPr id="3" name="Content Placeholder 2"/>
          <p:cNvSpPr>
            <a:spLocks noGrp="1"/>
          </p:cNvSpPr>
          <p:nvPr>
            <p:ph idx="1"/>
          </p:nvPr>
        </p:nvSpPr>
        <p:spPr/>
        <p:txBody>
          <a:bodyPr vert="horz" lIns="0" tIns="45720" rIns="0" bIns="45720" rtlCol="0" anchor="t">
            <a:normAutofit/>
          </a:bodyPr>
          <a:lstStyle/>
          <a:p>
            <a:pPr marL="90805" indent="-90805"/>
            <a:r>
              <a:rPr lang="en-US">
                <a:cs typeface="Calibri"/>
              </a:rPr>
              <a:t>Further promotion of IR</a:t>
            </a:r>
          </a:p>
          <a:p>
            <a:pPr marL="90805" indent="-90805"/>
            <a:endParaRPr lang="en-US">
              <a:cs typeface="Calibri"/>
            </a:endParaRPr>
          </a:p>
          <a:p>
            <a:pPr marL="90805" indent="-90805"/>
            <a:r>
              <a:rPr lang="en-US">
                <a:cs typeface="Calibri"/>
              </a:rPr>
              <a:t>Providing UL Lafayette students, faculty, and staff with more resources for finding scholarship</a:t>
            </a:r>
          </a:p>
          <a:p>
            <a:pPr marL="90805" indent="-90805"/>
            <a:endParaRPr lang="en-US">
              <a:cs typeface="Calibri"/>
            </a:endParaRPr>
          </a:p>
          <a:p>
            <a:pPr marL="90805" indent="-90805"/>
            <a:r>
              <a:rPr lang="en-US">
                <a:cs typeface="Calibri"/>
              </a:rPr>
              <a:t>Hope to integrate IR into Library Catalog</a:t>
            </a:r>
          </a:p>
          <a:p>
            <a:pPr marL="90805" indent="-90805"/>
            <a:endParaRPr lang="en-US">
              <a:cs typeface="Calibri"/>
            </a:endParaRPr>
          </a:p>
          <a:p>
            <a:pPr marL="90805" indent="-90805"/>
            <a:r>
              <a:rPr lang="en-US">
                <a:cs typeface="Calibri"/>
              </a:rPr>
              <a:t>Lesson learned: Metadata configuration needs to be consistent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spTree>
    <p:extLst>
      <p:ext uri="{BB962C8B-B14F-4D97-AF65-F5344CB8AC3E}">
        <p14:creationId xmlns:p14="http://schemas.microsoft.com/office/powerpoint/2010/main" val="3364635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Questions</a:t>
            </a:r>
          </a:p>
        </p:txBody>
      </p:sp>
      <p:sp>
        <p:nvSpPr>
          <p:cNvPr id="3" name="Content Placeholder 2"/>
          <p:cNvSpPr>
            <a:spLocks noGrp="1"/>
          </p:cNvSpPr>
          <p:nvPr>
            <p:ph idx="1"/>
          </p:nvPr>
        </p:nvSpPr>
        <p:spPr/>
        <p:txBody>
          <a:bodyPr/>
          <a:lstStyle/>
          <a:p>
            <a:pPr>
              <a:lnSpc>
                <a:spcPct val="100000"/>
              </a:lnSpc>
              <a:spcBef>
                <a:spcPts val="0"/>
              </a:spcBef>
              <a:spcAft>
                <a:spcPts val="0"/>
              </a:spcAft>
            </a:pPr>
            <a:r>
              <a:rPr lang="en-US" u="sng"/>
              <a:t>Zachary Stein, Head of Special Collections</a:t>
            </a:r>
          </a:p>
          <a:p>
            <a:pPr>
              <a:lnSpc>
                <a:spcPct val="100000"/>
              </a:lnSpc>
              <a:spcBef>
                <a:spcPts val="0"/>
              </a:spcBef>
              <a:spcAft>
                <a:spcPts val="0"/>
              </a:spcAft>
            </a:pPr>
            <a:r>
              <a:rPr lang="en-US"/>
              <a:t>Email: zachary.stein@louisiana.edu</a:t>
            </a:r>
          </a:p>
          <a:p>
            <a:pPr>
              <a:lnSpc>
                <a:spcPct val="100000"/>
              </a:lnSpc>
              <a:spcBef>
                <a:spcPts val="0"/>
              </a:spcBef>
              <a:spcAft>
                <a:spcPts val="0"/>
              </a:spcAft>
            </a:pPr>
            <a:r>
              <a:rPr lang="en-US"/>
              <a:t>Phone: 337-482-6427</a:t>
            </a:r>
          </a:p>
          <a:p>
            <a:pPr>
              <a:lnSpc>
                <a:spcPct val="100000"/>
              </a:lnSpc>
              <a:spcBef>
                <a:spcPts val="0"/>
              </a:spcBef>
              <a:spcAft>
                <a:spcPts val="0"/>
              </a:spcAft>
            </a:pPr>
            <a:endParaRPr lang="en-US"/>
          </a:p>
          <a:p>
            <a:pPr>
              <a:lnSpc>
                <a:spcPct val="100000"/>
              </a:lnSpc>
              <a:spcBef>
                <a:spcPts val="0"/>
              </a:spcBef>
              <a:spcAft>
                <a:spcPts val="0"/>
              </a:spcAft>
            </a:pPr>
            <a:r>
              <a:rPr lang="en-US" u="sng"/>
              <a:t>Sheryl Curry, Assistant Dean of Technical Services</a:t>
            </a:r>
            <a:endParaRPr lang="en-US"/>
          </a:p>
          <a:p>
            <a:pPr>
              <a:lnSpc>
                <a:spcPct val="100000"/>
              </a:lnSpc>
              <a:spcBef>
                <a:spcPts val="0"/>
              </a:spcBef>
              <a:spcAft>
                <a:spcPts val="0"/>
              </a:spcAft>
            </a:pPr>
            <a:r>
              <a:rPr lang="en-US"/>
              <a:t>Email: sheryl.curry@louisiana.edu</a:t>
            </a:r>
          </a:p>
          <a:p>
            <a:pPr>
              <a:lnSpc>
                <a:spcPct val="100000"/>
              </a:lnSpc>
              <a:spcBef>
                <a:spcPts val="0"/>
              </a:spcBef>
              <a:spcAft>
                <a:spcPts val="0"/>
              </a:spcAft>
            </a:pPr>
            <a:r>
              <a:rPr lang="en-US"/>
              <a:t>Phone: 337-482-5704</a:t>
            </a:r>
          </a:p>
          <a:p>
            <a:pPr>
              <a:lnSpc>
                <a:spcPct val="100000"/>
              </a:lnSpc>
              <a:spcBef>
                <a:spcPts val="0"/>
              </a:spcBef>
              <a:spcAft>
                <a:spcPts val="0"/>
              </a:spcAft>
            </a:pPr>
            <a:endParaRPr lang="en-US"/>
          </a:p>
          <a:p>
            <a:pPr>
              <a:lnSpc>
                <a:spcPct val="100000"/>
              </a:lnSpc>
              <a:spcBef>
                <a:spcPts val="0"/>
              </a:spcBef>
              <a:spcAft>
                <a:spcPts val="0"/>
              </a:spcAft>
            </a:pPr>
            <a:r>
              <a:rPr lang="en-US" u="sng"/>
              <a:t>Scott Jordan, Digitization Archivist</a:t>
            </a:r>
            <a:endParaRPr lang="en-US"/>
          </a:p>
          <a:p>
            <a:pPr>
              <a:lnSpc>
                <a:spcPct val="100000"/>
              </a:lnSpc>
              <a:spcBef>
                <a:spcPts val="0"/>
              </a:spcBef>
              <a:spcAft>
                <a:spcPts val="0"/>
              </a:spcAft>
            </a:pPr>
            <a:r>
              <a:rPr lang="en-US"/>
              <a:t>Email: scott.jordan@louisiana.edu</a:t>
            </a:r>
          </a:p>
          <a:p>
            <a:pPr>
              <a:lnSpc>
                <a:spcPct val="100000"/>
              </a:lnSpc>
              <a:spcBef>
                <a:spcPts val="0"/>
              </a:spcBef>
              <a:spcAft>
                <a:spcPts val="0"/>
              </a:spcAft>
            </a:pPr>
            <a:r>
              <a:rPr lang="en-US"/>
              <a:t>Phone: 337-482-5702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spTree>
    <p:extLst>
      <p:ext uri="{BB962C8B-B14F-4D97-AF65-F5344CB8AC3E}">
        <p14:creationId xmlns:p14="http://schemas.microsoft.com/office/powerpoint/2010/main" val="105657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3331F-D698-4DD5-BA37-0DC4A6BC4AEC}"/>
              </a:ext>
            </a:extLst>
          </p:cNvPr>
          <p:cNvSpPr>
            <a:spLocks noGrp="1"/>
          </p:cNvSpPr>
          <p:nvPr>
            <p:ph type="title"/>
          </p:nvPr>
        </p:nvSpPr>
        <p:spPr/>
        <p:txBody>
          <a:bodyPr>
            <a:normAutofit/>
          </a:bodyPr>
          <a:lstStyle/>
          <a:p>
            <a:r>
              <a:rPr lang="en-US" sz="3600"/>
              <a:t>Development of Institutional Repository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98" y="1834071"/>
            <a:ext cx="5396338" cy="4022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879" y="1865376"/>
            <a:ext cx="5705281" cy="35112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sp>
        <p:nvSpPr>
          <p:cNvPr id="7" name="TextBox 6"/>
          <p:cNvSpPr txBox="1"/>
          <p:nvPr/>
        </p:nvSpPr>
        <p:spPr>
          <a:xfrm>
            <a:off x="117617" y="5801958"/>
            <a:ext cx="8790432" cy="369332"/>
          </a:xfrm>
          <a:prstGeom prst="rect">
            <a:avLst/>
          </a:prstGeom>
          <a:noFill/>
        </p:spPr>
        <p:txBody>
          <a:bodyPr wrap="square" rtlCol="0">
            <a:spAutoFit/>
          </a:bodyPr>
          <a:lstStyle/>
          <a:p>
            <a:r>
              <a:rPr lang="en-US" i="1"/>
              <a:t>Home Page of UL Lafayette Institutional Repository: </a:t>
            </a:r>
            <a:r>
              <a:rPr lang="en-US" b="1" i="1" u="sng"/>
              <a:t>ir.louisiana.edu</a:t>
            </a:r>
          </a:p>
        </p:txBody>
      </p:sp>
    </p:spTree>
    <p:extLst>
      <p:ext uri="{BB962C8B-B14F-4D97-AF65-F5344CB8AC3E}">
        <p14:creationId xmlns:p14="http://schemas.microsoft.com/office/powerpoint/2010/main" val="3891590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EED68-067E-479D-BEC7-7CFCE627DEF8}"/>
              </a:ext>
            </a:extLst>
          </p:cNvPr>
          <p:cNvSpPr>
            <a:spLocks noGrp="1"/>
          </p:cNvSpPr>
          <p:nvPr>
            <p:ph type="title"/>
          </p:nvPr>
        </p:nvSpPr>
        <p:spPr>
          <a:xfrm>
            <a:off x="1097280" y="286607"/>
            <a:ext cx="5598969" cy="1450757"/>
          </a:xfrm>
        </p:spPr>
        <p:txBody>
          <a:bodyPr/>
          <a:lstStyle/>
          <a:p>
            <a:r>
              <a:rPr lang="en-US" dirty="0">
                <a:ea typeface="Verdana"/>
                <a:cs typeface="Verdana"/>
              </a:rPr>
              <a:t>Screenshot of IR Object in EDS</a:t>
            </a:r>
            <a:endParaRPr lang="en-US" dirty="0"/>
          </a:p>
        </p:txBody>
      </p:sp>
      <p:pic>
        <p:nvPicPr>
          <p:cNvPr id="4" name="Picture 4" descr="Graphical user interface, text, application, email&#10;&#10;Description automatically generated">
            <a:extLst>
              <a:ext uri="{FF2B5EF4-FFF2-40B4-BE49-F238E27FC236}">
                <a16:creationId xmlns:a16="http://schemas.microsoft.com/office/drawing/2014/main" xmlns="" id="{BC7C4B19-BC87-4E42-A3AF-F340835C0FB5}"/>
              </a:ext>
            </a:extLst>
          </p:cNvPr>
          <p:cNvPicPr>
            <a:picLocks noGrp="1" noChangeAspect="1"/>
          </p:cNvPicPr>
          <p:nvPr>
            <p:ph idx="1"/>
          </p:nvPr>
        </p:nvPicPr>
        <p:blipFill>
          <a:blip r:embed="rId2"/>
          <a:stretch>
            <a:fillRect/>
          </a:stretch>
        </p:blipFill>
        <p:spPr>
          <a:xfrm>
            <a:off x="1318739" y="1880370"/>
            <a:ext cx="7996231" cy="4049338"/>
          </a:xfrm>
        </p:spPr>
      </p:pic>
      <p:pic>
        <p:nvPicPr>
          <p:cNvPr id="6" name="Picture 5" descr="Text&#10;&#10;Description automatically generated">
            <a:extLst>
              <a:ext uri="{FF2B5EF4-FFF2-40B4-BE49-F238E27FC236}">
                <a16:creationId xmlns:a16="http://schemas.microsoft.com/office/drawing/2014/main" xmlns="" id="{3DF0FD32-5FC5-4C11-A140-2CC015612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659" y="98506"/>
            <a:ext cx="4693920" cy="1037878"/>
          </a:xfrm>
          <a:prstGeom prst="rect">
            <a:avLst/>
          </a:prstGeom>
        </p:spPr>
      </p:pic>
    </p:spTree>
    <p:extLst>
      <p:ext uri="{BB962C8B-B14F-4D97-AF65-F5344CB8AC3E}">
        <p14:creationId xmlns:p14="http://schemas.microsoft.com/office/powerpoint/2010/main" val="1690658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xmlns="" id="{1A9C82C1-57B0-4FAD-9A02-CFB668BC8B6D}"/>
              </a:ext>
            </a:extLst>
          </p:cNvPr>
          <p:cNvSpPr/>
          <p:nvPr/>
        </p:nvSpPr>
        <p:spPr>
          <a:xfrm>
            <a:off x="1135559" y="1734974"/>
            <a:ext cx="10604891" cy="3638764"/>
          </a:xfrm>
          <a:prstGeom prst="wav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xmlns="" id="{983EF5B2-7780-4918-BAD3-7031DE7608C0}"/>
              </a:ext>
            </a:extLst>
          </p:cNvPr>
          <p:cNvSpPr>
            <a:spLocks noGrp="1"/>
          </p:cNvSpPr>
          <p:nvPr>
            <p:ph type="title"/>
          </p:nvPr>
        </p:nvSpPr>
        <p:spPr/>
        <p:txBody>
          <a:bodyPr>
            <a:normAutofit/>
          </a:bodyPr>
          <a:lstStyle/>
          <a:p>
            <a:r>
              <a:rPr lang="en-US" sz="3600"/>
              <a:t>Investigation of IR Integration</a:t>
            </a:r>
          </a:p>
        </p:txBody>
      </p:sp>
      <p:sp>
        <p:nvSpPr>
          <p:cNvPr id="3" name="Content Placeholder 2">
            <a:extLst>
              <a:ext uri="{FF2B5EF4-FFF2-40B4-BE49-F238E27FC236}">
                <a16:creationId xmlns:a16="http://schemas.microsoft.com/office/drawing/2014/main" xmlns="" id="{ED98310C-E921-40D6-9FD8-2B0A8510B4B6}"/>
              </a:ext>
            </a:extLst>
          </p:cNvPr>
          <p:cNvSpPr>
            <a:spLocks noGrp="1"/>
          </p:cNvSpPr>
          <p:nvPr>
            <p:ph idx="1"/>
          </p:nvPr>
        </p:nvSpPr>
        <p:spPr>
          <a:xfrm>
            <a:off x="1140210" y="1725468"/>
            <a:ext cx="10058400" cy="4023360"/>
          </a:xfrm>
        </p:spPr>
        <p:txBody>
          <a:bodyPr vert="horz" lIns="0" tIns="45720" rIns="0" bIns="45720" rtlCol="0" anchor="t">
            <a:normAutofit/>
          </a:bodyPr>
          <a:lstStyle/>
          <a:p>
            <a:pPr marL="90805" indent="-90805"/>
            <a:endParaRPr lang="en-US">
              <a:cs typeface="Calibri"/>
            </a:endParaRPr>
          </a:p>
          <a:p>
            <a:pPr marL="0" indent="0">
              <a:buNone/>
            </a:pPr>
            <a:r>
              <a:rPr lang="en-US" dirty="0">
                <a:cs typeface="Calibri"/>
              </a:rPr>
              <a:t>  </a:t>
            </a:r>
            <a:r>
              <a:rPr lang="en-US" dirty="0">
                <a:ea typeface="+mn-lt"/>
                <a:cs typeface="+mn-lt"/>
              </a:rPr>
              <a:t>•</a:t>
            </a:r>
            <a:r>
              <a:rPr lang="en-US" dirty="0">
                <a:cs typeface="Calibri"/>
              </a:rPr>
              <a:t> Discovery</a:t>
            </a:r>
          </a:p>
          <a:p>
            <a:pPr marL="90805" indent="-90805"/>
            <a:r>
              <a:rPr lang="en-US" dirty="0">
                <a:ea typeface="+mn-lt"/>
                <a:cs typeface="+mn-lt"/>
              </a:rPr>
              <a:t>• </a:t>
            </a:r>
            <a:r>
              <a:rPr lang="en-US" dirty="0">
                <a:cs typeface="Calibri"/>
              </a:rPr>
              <a:t>Demos and Discussions</a:t>
            </a:r>
          </a:p>
          <a:p>
            <a:pPr marL="90805" indent="-90805"/>
            <a:r>
              <a:rPr lang="en-US" dirty="0">
                <a:ea typeface="+mn-lt"/>
                <a:cs typeface="+mn-lt"/>
              </a:rPr>
              <a:t>•</a:t>
            </a:r>
            <a:r>
              <a:rPr lang="en-US" dirty="0">
                <a:cs typeface="Calibri"/>
              </a:rPr>
              <a:t> IR Growth Continues</a:t>
            </a:r>
          </a:p>
          <a:p>
            <a:pPr marL="90805" indent="-90805"/>
            <a:endParaRPr lang="en-US">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pic>
        <p:nvPicPr>
          <p:cNvPr id="12" name="Picture 12" descr="Logo&#10;&#10;Description automatically generated">
            <a:extLst>
              <a:ext uri="{FF2B5EF4-FFF2-40B4-BE49-F238E27FC236}">
                <a16:creationId xmlns:a16="http://schemas.microsoft.com/office/drawing/2014/main" xmlns="" id="{7250F6C1-F6DF-409B-A97F-B4C48DBFAECB}"/>
              </a:ext>
            </a:extLst>
          </p:cNvPr>
          <p:cNvPicPr>
            <a:picLocks noChangeAspect="1"/>
          </p:cNvPicPr>
          <p:nvPr/>
        </p:nvPicPr>
        <p:blipFill>
          <a:blip r:embed="rId3"/>
          <a:stretch>
            <a:fillRect/>
          </a:stretch>
        </p:blipFill>
        <p:spPr>
          <a:xfrm>
            <a:off x="5368344" y="2627397"/>
            <a:ext cx="2743200" cy="877824"/>
          </a:xfrm>
          <a:prstGeom prst="rect">
            <a:avLst/>
          </a:prstGeom>
          <a:ln w="6350">
            <a:noFill/>
          </a:ln>
        </p:spPr>
      </p:pic>
      <p:pic>
        <p:nvPicPr>
          <p:cNvPr id="15" name="Picture 15" descr="Graphical user interface, application&#10;&#10;Description automatically generated">
            <a:extLst>
              <a:ext uri="{FF2B5EF4-FFF2-40B4-BE49-F238E27FC236}">
                <a16:creationId xmlns:a16="http://schemas.microsoft.com/office/drawing/2014/main" xmlns="" id="{ABE33666-FBE2-425D-BCE7-B87E6A4BC3B8}"/>
              </a:ext>
            </a:extLst>
          </p:cNvPr>
          <p:cNvPicPr>
            <a:picLocks noChangeAspect="1"/>
          </p:cNvPicPr>
          <p:nvPr/>
        </p:nvPicPr>
        <p:blipFill>
          <a:blip r:embed="rId4"/>
          <a:stretch>
            <a:fillRect/>
          </a:stretch>
        </p:blipFill>
        <p:spPr>
          <a:xfrm>
            <a:off x="5425020" y="3596591"/>
            <a:ext cx="2693294" cy="933450"/>
          </a:xfrm>
          <a:prstGeom prst="rect">
            <a:avLst/>
          </a:prstGeom>
          <a:ln>
            <a:noFill/>
          </a:ln>
        </p:spPr>
      </p:pic>
      <p:pic>
        <p:nvPicPr>
          <p:cNvPr id="16" name="Picture 16" descr="Graphical user interface, application&#10;&#10;Description automatically generated">
            <a:extLst>
              <a:ext uri="{FF2B5EF4-FFF2-40B4-BE49-F238E27FC236}">
                <a16:creationId xmlns:a16="http://schemas.microsoft.com/office/drawing/2014/main" xmlns="" id="{A21285A3-F1DA-4117-B6C4-8F0DDB5E3B25}"/>
              </a:ext>
            </a:extLst>
          </p:cNvPr>
          <p:cNvPicPr>
            <a:picLocks noChangeAspect="1"/>
          </p:cNvPicPr>
          <p:nvPr/>
        </p:nvPicPr>
        <p:blipFill>
          <a:blip r:embed="rId5"/>
          <a:stretch>
            <a:fillRect/>
          </a:stretch>
        </p:blipFill>
        <p:spPr>
          <a:xfrm>
            <a:off x="1554556" y="3716865"/>
            <a:ext cx="3226157" cy="1928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xmlns="" id="{983720D4-B82A-4F9B-A9F4-141CBFEF891B}"/>
              </a:ext>
            </a:extLst>
          </p:cNvPr>
          <p:cNvSpPr txBox="1"/>
          <p:nvPr/>
        </p:nvSpPr>
        <p:spPr>
          <a:xfrm>
            <a:off x="8766667" y="2775012"/>
            <a:ext cx="2386940" cy="584775"/>
          </a:xfrm>
          <a:prstGeom prst="rect">
            <a:avLst/>
          </a:prstGeom>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ea typeface="+mn-lt"/>
                <a:cs typeface="+mn-lt"/>
              </a:rPr>
              <a:t>• </a:t>
            </a:r>
            <a:r>
              <a:rPr lang="en-US" sz="1600" b="1"/>
              <a:t>SD</a:t>
            </a:r>
            <a:r>
              <a:rPr lang="en-US" sz="1600" b="1">
                <a:ea typeface="+mn-lt"/>
                <a:cs typeface="+mn-lt"/>
              </a:rPr>
              <a:t> Enterprise Portfolio</a:t>
            </a:r>
            <a:endParaRPr lang="en-US" sz="1600" b="1">
              <a:cs typeface="Calibri"/>
            </a:endParaRPr>
          </a:p>
          <a:p>
            <a:r>
              <a:rPr lang="en-US" sz="1600" b="1">
                <a:ea typeface="+mn-lt"/>
                <a:cs typeface="+mn-lt"/>
              </a:rPr>
              <a:t>• SD Archival Data Load</a:t>
            </a:r>
            <a:endParaRPr lang="en-US" sz="1600" b="1">
              <a:cs typeface="Calibri"/>
            </a:endParaRPr>
          </a:p>
        </p:txBody>
      </p:sp>
      <p:cxnSp>
        <p:nvCxnSpPr>
          <p:cNvPr id="8" name="Straight Arrow Connector 7">
            <a:extLst>
              <a:ext uri="{FF2B5EF4-FFF2-40B4-BE49-F238E27FC236}">
                <a16:creationId xmlns:a16="http://schemas.microsoft.com/office/drawing/2014/main" xmlns="" id="{92890F3B-77F8-4347-832C-404D482B0D21}"/>
              </a:ext>
            </a:extLst>
          </p:cNvPr>
          <p:cNvCxnSpPr/>
          <p:nvPr/>
        </p:nvCxnSpPr>
        <p:spPr>
          <a:xfrm>
            <a:off x="8098490" y="3044637"/>
            <a:ext cx="623048" cy="672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975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236313-7511-48A8-B6BD-694996A6F1B2}"/>
              </a:ext>
            </a:extLst>
          </p:cNvPr>
          <p:cNvSpPr>
            <a:spLocks noGrp="1"/>
          </p:cNvSpPr>
          <p:nvPr>
            <p:ph type="title"/>
          </p:nvPr>
        </p:nvSpPr>
        <p:spPr/>
        <p:txBody>
          <a:bodyPr>
            <a:normAutofit/>
          </a:bodyPr>
          <a:lstStyle/>
          <a:p>
            <a:r>
              <a:rPr lang="en-US" sz="3600"/>
              <a:t>Implementation</a:t>
            </a:r>
          </a:p>
        </p:txBody>
      </p:sp>
      <p:sp>
        <p:nvSpPr>
          <p:cNvPr id="3" name="Content Placeholder 2">
            <a:extLst>
              <a:ext uri="{FF2B5EF4-FFF2-40B4-BE49-F238E27FC236}">
                <a16:creationId xmlns:a16="http://schemas.microsoft.com/office/drawing/2014/main" xmlns="" id="{0931D0CB-DF6F-4068-AB05-77B709144295}"/>
              </a:ext>
            </a:extLst>
          </p:cNvPr>
          <p:cNvSpPr>
            <a:spLocks noGrp="1"/>
          </p:cNvSpPr>
          <p:nvPr>
            <p:ph idx="1"/>
          </p:nvPr>
        </p:nvSpPr>
        <p:spPr/>
        <p:txBody>
          <a:bodyPr vert="horz" lIns="0" tIns="45720" rIns="0" bIns="45720" rtlCol="0" anchor="t">
            <a:normAutofit fontScale="85000" lnSpcReduction="20000"/>
          </a:bodyPr>
          <a:lstStyle/>
          <a:p>
            <a:pPr marL="90805" indent="-90805"/>
            <a:r>
              <a:rPr lang="en-US" b="1">
                <a:ea typeface="+mn-lt"/>
                <a:cs typeface="+mn-lt"/>
              </a:rPr>
              <a:t>5/15/2019</a:t>
            </a:r>
            <a:r>
              <a:rPr lang="en-US">
                <a:ea typeface="+mn-lt"/>
                <a:cs typeface="+mn-lt"/>
              </a:rPr>
              <a:t>: Questionnaire Submitted</a:t>
            </a:r>
            <a:endParaRPr lang="en-US">
              <a:cs typeface="Calibri"/>
            </a:endParaRPr>
          </a:p>
          <a:p>
            <a:pPr marL="90805" indent="-90805"/>
            <a:r>
              <a:rPr lang="en-US">
                <a:ea typeface="+mn-lt"/>
                <a:cs typeface="+mn-lt"/>
              </a:rPr>
              <a:t>  </a:t>
            </a:r>
            <a:endParaRPr lang="en-US"/>
          </a:p>
          <a:p>
            <a:pPr marL="90805" indent="-90805"/>
            <a:r>
              <a:rPr lang="en-US" b="1">
                <a:ea typeface="+mn-lt"/>
                <a:cs typeface="+mn-lt"/>
              </a:rPr>
              <a:t>6/3/2019</a:t>
            </a:r>
            <a:r>
              <a:rPr lang="en-US">
                <a:ea typeface="+mn-lt"/>
                <a:cs typeface="+mn-lt"/>
              </a:rPr>
              <a:t>: Call with EBSCO </a:t>
            </a:r>
            <a:endParaRPr lang="en-US"/>
          </a:p>
          <a:p>
            <a:pPr marL="90805" indent="-90805"/>
            <a:r>
              <a:rPr lang="en-US">
                <a:ea typeface="+mn-lt"/>
                <a:cs typeface="+mn-lt"/>
              </a:rPr>
              <a:t>  </a:t>
            </a:r>
            <a:endParaRPr lang="en-US"/>
          </a:p>
          <a:p>
            <a:pPr marL="90805" indent="-90805"/>
            <a:r>
              <a:rPr lang="en-US" b="1">
                <a:ea typeface="+mn-lt"/>
                <a:cs typeface="+mn-lt"/>
              </a:rPr>
              <a:t>7/17/2019</a:t>
            </a:r>
            <a:r>
              <a:rPr lang="en-US">
                <a:ea typeface="+mn-lt"/>
                <a:cs typeface="+mn-lt"/>
              </a:rPr>
              <a:t>: WebEx Presentation on IR Services </a:t>
            </a:r>
            <a:endParaRPr lang="en-US"/>
          </a:p>
          <a:p>
            <a:pPr marL="90805" indent="-90805"/>
            <a:r>
              <a:rPr lang="en-US">
                <a:ea typeface="+mn-lt"/>
                <a:cs typeface="+mn-lt"/>
              </a:rPr>
              <a:t>  </a:t>
            </a:r>
            <a:endParaRPr lang="en-US"/>
          </a:p>
          <a:p>
            <a:pPr marL="90805" indent="-90805"/>
            <a:r>
              <a:rPr lang="en-US" b="1">
                <a:ea typeface="+mn-lt"/>
                <a:cs typeface="+mn-lt"/>
              </a:rPr>
              <a:t>11/12/2019</a:t>
            </a:r>
            <a:r>
              <a:rPr lang="en-US">
                <a:ea typeface="+mn-lt"/>
                <a:cs typeface="+mn-lt"/>
              </a:rPr>
              <a:t>: Received Quote and POF for Service </a:t>
            </a:r>
            <a:endParaRPr lang="en-US"/>
          </a:p>
          <a:p>
            <a:pPr marL="90805" indent="-90805"/>
            <a:r>
              <a:rPr lang="en-US">
                <a:ea typeface="+mn-lt"/>
                <a:cs typeface="+mn-lt"/>
              </a:rPr>
              <a:t>  </a:t>
            </a:r>
            <a:endParaRPr lang="en-US"/>
          </a:p>
          <a:p>
            <a:pPr marL="90805" indent="-90805"/>
            <a:r>
              <a:rPr lang="en-US" b="1">
                <a:ea typeface="+mn-lt"/>
                <a:cs typeface="+mn-lt"/>
              </a:rPr>
              <a:t>3/23/2020</a:t>
            </a:r>
            <a:r>
              <a:rPr lang="en-US">
                <a:ea typeface="+mn-lt"/>
                <a:cs typeface="+mn-lt"/>
              </a:rPr>
              <a:t>: Implementation Began </a:t>
            </a:r>
            <a:endParaRPr lang="en-US"/>
          </a:p>
          <a:p>
            <a:pPr marL="90805" indent="-90805"/>
            <a:r>
              <a:rPr lang="en-US">
                <a:ea typeface="+mn-lt"/>
                <a:cs typeface="+mn-lt"/>
              </a:rPr>
              <a:t>  </a:t>
            </a:r>
            <a:endParaRPr lang="en-US"/>
          </a:p>
          <a:p>
            <a:pPr marL="90805" indent="-90805"/>
            <a:r>
              <a:rPr lang="en-US" b="1">
                <a:ea typeface="+mn-lt"/>
                <a:cs typeface="+mn-lt"/>
              </a:rPr>
              <a:t>4/27/2020</a:t>
            </a:r>
            <a:r>
              <a:rPr lang="en-US">
                <a:ea typeface="+mn-lt"/>
                <a:cs typeface="+mn-lt"/>
              </a:rPr>
              <a:t>: EDS IR Live </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432" y="115824"/>
            <a:ext cx="4693920" cy="1037878"/>
          </a:xfrm>
          <a:prstGeom prst="rect">
            <a:avLst/>
          </a:prstGeom>
        </p:spPr>
      </p:pic>
      <p:sp>
        <p:nvSpPr>
          <p:cNvPr id="6" name="TextBox 5">
            <a:extLst>
              <a:ext uri="{FF2B5EF4-FFF2-40B4-BE49-F238E27FC236}">
                <a16:creationId xmlns:a16="http://schemas.microsoft.com/office/drawing/2014/main" xmlns="" id="{7D052E9B-C8D0-4EDF-A976-83DFB1A9FE4D}"/>
              </a:ext>
            </a:extLst>
          </p:cNvPr>
          <p:cNvSpPr txBox="1"/>
          <p:nvPr/>
        </p:nvSpPr>
        <p:spPr>
          <a:xfrm>
            <a:off x="5773271" y="4894729"/>
            <a:ext cx="60332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EDS – IR Database Questionnaire</a:t>
            </a:r>
            <a:r>
              <a:rPr lang="en-US" sz="1200"/>
              <a:t>: </a:t>
            </a:r>
            <a:r>
              <a:rPr lang="en-US" sz="1200">
                <a:ea typeface="+mn-lt"/>
                <a:cs typeface="+mn-lt"/>
              </a:rPr>
              <a:t>https://connect.ebsco.com/s/article/EBSCO-Discovery-Service-EDS-Institutional-Repository-Database-Questionnaire?language=en_US</a:t>
            </a:r>
            <a:endParaRPr lang="en-US" sz="1200"/>
          </a:p>
        </p:txBody>
      </p:sp>
      <p:pic>
        <p:nvPicPr>
          <p:cNvPr id="8" name="Picture 8">
            <a:extLst>
              <a:ext uri="{FF2B5EF4-FFF2-40B4-BE49-F238E27FC236}">
                <a16:creationId xmlns:a16="http://schemas.microsoft.com/office/drawing/2014/main" xmlns="" id="{2F238E53-A7BF-4361-B9F1-753A99D7F2B2}"/>
              </a:ext>
            </a:extLst>
          </p:cNvPr>
          <p:cNvPicPr>
            <a:picLocks noChangeAspect="1"/>
          </p:cNvPicPr>
          <p:nvPr/>
        </p:nvPicPr>
        <p:blipFill>
          <a:blip r:embed="rId3"/>
          <a:stretch>
            <a:fillRect/>
          </a:stretch>
        </p:blipFill>
        <p:spPr>
          <a:xfrm>
            <a:off x="5862919" y="1774943"/>
            <a:ext cx="6096000" cy="3155714"/>
          </a:xfrm>
          <a:prstGeom prst="rect">
            <a:avLst/>
          </a:prstGeom>
        </p:spPr>
      </p:pic>
    </p:spTree>
    <p:extLst>
      <p:ext uri="{BB962C8B-B14F-4D97-AF65-F5344CB8AC3E}">
        <p14:creationId xmlns:p14="http://schemas.microsoft.com/office/powerpoint/2010/main" val="1468797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3F0F44-3194-4795-8217-80B7E24C5542}"/>
              </a:ext>
            </a:extLst>
          </p:cNvPr>
          <p:cNvSpPr>
            <a:spLocks noGrp="1"/>
          </p:cNvSpPr>
          <p:nvPr>
            <p:ph type="title"/>
          </p:nvPr>
        </p:nvSpPr>
        <p:spPr/>
        <p:txBody>
          <a:bodyPr/>
          <a:lstStyle/>
          <a:p>
            <a:r>
              <a:rPr lang="en-US" err="1">
                <a:ea typeface="Verdana"/>
                <a:cs typeface="Verdana"/>
              </a:rPr>
              <a:t>Islandora</a:t>
            </a:r>
            <a:r>
              <a:rPr lang="en-US">
                <a:ea typeface="Verdana"/>
                <a:cs typeface="Verdana"/>
              </a:rPr>
              <a:t> Metadata</a:t>
            </a:r>
            <a:endParaRPr lang="en-US"/>
          </a:p>
        </p:txBody>
      </p:sp>
      <p:sp>
        <p:nvSpPr>
          <p:cNvPr id="3" name="Content Placeholder 2">
            <a:extLst>
              <a:ext uri="{FF2B5EF4-FFF2-40B4-BE49-F238E27FC236}">
                <a16:creationId xmlns:a16="http://schemas.microsoft.com/office/drawing/2014/main" xmlns="" id="{1C8229E9-B0AA-4B21-97A9-7CEE6CAEC72B}"/>
              </a:ext>
            </a:extLst>
          </p:cNvPr>
          <p:cNvSpPr>
            <a:spLocks noGrp="1"/>
          </p:cNvSpPr>
          <p:nvPr>
            <p:ph idx="1"/>
          </p:nvPr>
        </p:nvSpPr>
        <p:spPr/>
        <p:txBody>
          <a:bodyPr vert="horz" lIns="0" tIns="45720" rIns="0" bIns="45720" rtlCol="0" anchor="t">
            <a:normAutofit/>
          </a:bodyPr>
          <a:lstStyle/>
          <a:p>
            <a:pPr marL="90805" indent="-90805"/>
            <a:r>
              <a:rPr lang="en-US" dirty="0">
                <a:ea typeface="+mn-lt"/>
                <a:cs typeface="+mn-lt"/>
              </a:rPr>
              <a:t>Input metadata based on </a:t>
            </a:r>
            <a:r>
              <a:rPr lang="en-US" b="1" dirty="0">
                <a:ea typeface="+mn-lt"/>
                <a:cs typeface="+mn-lt"/>
              </a:rPr>
              <a:t>MODS</a:t>
            </a:r>
            <a:r>
              <a:rPr lang="en-US" dirty="0">
                <a:ea typeface="+mn-lt"/>
                <a:cs typeface="+mn-lt"/>
              </a:rPr>
              <a:t> schema (i.e. syntax, vocabulary, descriptive language)</a:t>
            </a:r>
          </a:p>
          <a:p>
            <a:pPr marL="383540" lvl="1" indent="-182245"/>
            <a:r>
              <a:rPr lang="en-US" dirty="0">
                <a:ea typeface="+mn-lt"/>
                <a:cs typeface="+mn-lt"/>
              </a:rPr>
              <a:t>Title, Creator, Subject(s), Type of Resource, Genre, etc.</a:t>
            </a:r>
            <a:endParaRPr lang="en-US" dirty="0">
              <a:cs typeface="Calibri"/>
            </a:endParaRPr>
          </a:p>
          <a:p>
            <a:pPr marL="90805" indent="-90805"/>
            <a:r>
              <a:rPr lang="en-US" dirty="0">
                <a:ea typeface="+mn-lt"/>
                <a:cs typeface="+mn-lt"/>
              </a:rPr>
              <a:t>A separate </a:t>
            </a:r>
            <a:r>
              <a:rPr lang="en-US" b="1" dirty="0">
                <a:ea typeface="+mn-lt"/>
                <a:cs typeface="+mn-lt"/>
              </a:rPr>
              <a:t>Dublin Core </a:t>
            </a:r>
            <a:r>
              <a:rPr lang="en-US" dirty="0">
                <a:ea typeface="+mn-lt"/>
                <a:cs typeface="+mn-lt"/>
              </a:rPr>
              <a:t>record auto-generated</a:t>
            </a:r>
          </a:p>
          <a:p>
            <a:pPr marL="383540" lvl="1" indent="-182245"/>
            <a:r>
              <a:rPr lang="en-US" dirty="0">
                <a:ea typeface="+mn-lt"/>
                <a:cs typeface="+mn-lt"/>
              </a:rPr>
              <a:t>Includes the object’s PID</a:t>
            </a:r>
          </a:p>
          <a:p>
            <a:pPr marL="383540" lvl="1" indent="-182245"/>
            <a:r>
              <a:rPr lang="en-US" dirty="0">
                <a:ea typeface="+mn-lt"/>
                <a:cs typeface="+mn-lt"/>
              </a:rPr>
              <a:t>Standard metadata language used in OAI harvesting</a:t>
            </a:r>
            <a:endParaRPr lang="en-US" dirty="0">
              <a:cs typeface="Calibri"/>
            </a:endParaRPr>
          </a:p>
          <a:p>
            <a:pPr marL="90805" indent="-90805"/>
            <a:r>
              <a:rPr lang="en-US" b="1" dirty="0">
                <a:ea typeface="+mn-lt"/>
                <a:cs typeface="+mn-lt"/>
              </a:rPr>
              <a:t>Metadata captured </a:t>
            </a:r>
            <a:r>
              <a:rPr lang="en-US" dirty="0">
                <a:ea typeface="+mn-lt"/>
                <a:cs typeface="+mn-lt"/>
              </a:rPr>
              <a:t>via online input form during ingest process and can be edited</a:t>
            </a:r>
          </a:p>
          <a:p>
            <a:pPr marL="383540" lvl="1" indent="-182245"/>
            <a:r>
              <a:rPr lang="en-US" dirty="0">
                <a:ea typeface="+mn-lt"/>
                <a:cs typeface="+mn-lt"/>
              </a:rPr>
              <a:t>Each content model (e.g. PDF, Video, Audio) determines which metadata elements are appended to digital object</a:t>
            </a:r>
          </a:p>
          <a:p>
            <a:pPr marL="90805" indent="-90805"/>
            <a:r>
              <a:rPr lang="en-US" dirty="0">
                <a:ea typeface="+mn-lt"/>
                <a:cs typeface="+mn-lt"/>
              </a:rPr>
              <a:t>Fundamental building-blocks for how systems communicate with each other to harvest records</a:t>
            </a:r>
          </a:p>
          <a:p>
            <a:pPr marL="201295" lvl="1" indent="0">
              <a:buNone/>
            </a:pPr>
            <a:endParaRPr lang="en-US" dirty="0">
              <a:ea typeface="+mn-lt"/>
              <a:cs typeface="+mn-lt"/>
            </a:endParaRPr>
          </a:p>
          <a:p>
            <a:pPr marL="201295" lvl="1" indent="0">
              <a:buNone/>
            </a:pPr>
            <a:endParaRPr lang="en-US" dirty="0"/>
          </a:p>
          <a:p>
            <a:pPr marL="90805" indent="-90805"/>
            <a:endParaRPr lang="en-US">
              <a:cs typeface="Calibri"/>
            </a:endParaRPr>
          </a:p>
        </p:txBody>
      </p:sp>
      <p:pic>
        <p:nvPicPr>
          <p:cNvPr id="5" name="Picture 4" descr="Text&#10;&#10;Description automatically generated">
            <a:extLst>
              <a:ext uri="{FF2B5EF4-FFF2-40B4-BE49-F238E27FC236}">
                <a16:creationId xmlns:a16="http://schemas.microsoft.com/office/drawing/2014/main" xmlns="" id="{2C4568A9-4E97-4A54-ACB4-9154F7A1B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407" y="96774"/>
            <a:ext cx="4693920" cy="1037878"/>
          </a:xfrm>
          <a:prstGeom prst="rect">
            <a:avLst/>
          </a:prstGeom>
        </p:spPr>
      </p:pic>
    </p:spTree>
    <p:extLst>
      <p:ext uri="{BB962C8B-B14F-4D97-AF65-F5344CB8AC3E}">
        <p14:creationId xmlns:p14="http://schemas.microsoft.com/office/powerpoint/2010/main" val="1545670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24F53-16C2-42F1-A457-0E2E2F5181AC}"/>
              </a:ext>
            </a:extLst>
          </p:cNvPr>
          <p:cNvSpPr>
            <a:spLocks noGrp="1"/>
          </p:cNvSpPr>
          <p:nvPr>
            <p:ph type="title"/>
          </p:nvPr>
        </p:nvSpPr>
        <p:spPr/>
        <p:txBody>
          <a:bodyPr/>
          <a:lstStyle/>
          <a:p>
            <a:r>
              <a:rPr lang="en-US">
                <a:ea typeface="Verdana"/>
                <a:cs typeface="Verdana"/>
              </a:rPr>
              <a:t>Sample MODS Form</a:t>
            </a:r>
            <a:endParaRPr lang="en-US"/>
          </a:p>
        </p:txBody>
      </p:sp>
      <p:pic>
        <p:nvPicPr>
          <p:cNvPr id="6" name="Picture 6" descr="Graphical user interface, text, application, email&#10;&#10;Description automatically generated">
            <a:extLst>
              <a:ext uri="{FF2B5EF4-FFF2-40B4-BE49-F238E27FC236}">
                <a16:creationId xmlns:a16="http://schemas.microsoft.com/office/drawing/2014/main" xmlns="" id="{E84B2AA3-33B3-4F55-8604-D1C03F1EFF2C}"/>
              </a:ext>
            </a:extLst>
          </p:cNvPr>
          <p:cNvPicPr>
            <a:picLocks noGrp="1" noChangeAspect="1"/>
          </p:cNvPicPr>
          <p:nvPr>
            <p:ph idx="1"/>
          </p:nvPr>
        </p:nvPicPr>
        <p:blipFill>
          <a:blip r:embed="rId2"/>
          <a:stretch>
            <a:fillRect/>
          </a:stretch>
        </p:blipFill>
        <p:spPr>
          <a:xfrm>
            <a:off x="661659" y="1790855"/>
            <a:ext cx="8743404" cy="4320725"/>
          </a:xfrm>
        </p:spPr>
      </p:pic>
      <p:pic>
        <p:nvPicPr>
          <p:cNvPr id="5" name="Picture 4" descr="Text&#10;&#10;Description automatically generated">
            <a:extLst>
              <a:ext uri="{FF2B5EF4-FFF2-40B4-BE49-F238E27FC236}">
                <a16:creationId xmlns:a16="http://schemas.microsoft.com/office/drawing/2014/main" xmlns="" id="{55D27A99-E085-442E-8499-C0539E6E4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822" y="78653"/>
            <a:ext cx="4693920" cy="1037878"/>
          </a:xfrm>
          <a:prstGeom prst="rect">
            <a:avLst/>
          </a:prstGeom>
        </p:spPr>
      </p:pic>
      <p:sp>
        <p:nvSpPr>
          <p:cNvPr id="3" name="TextBox 2">
            <a:extLst>
              <a:ext uri="{FF2B5EF4-FFF2-40B4-BE49-F238E27FC236}">
                <a16:creationId xmlns:a16="http://schemas.microsoft.com/office/drawing/2014/main" xmlns="" id="{282F26F0-A60A-4CBB-AF10-54E572957E0F}"/>
              </a:ext>
            </a:extLst>
          </p:cNvPr>
          <p:cNvSpPr txBox="1"/>
          <p:nvPr/>
        </p:nvSpPr>
        <p:spPr>
          <a:xfrm>
            <a:off x="9756476" y="2438400"/>
            <a:ext cx="216810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6">
                    <a:lumMod val="50000"/>
                  </a:schemeClr>
                </a:solidFill>
                <a:latin typeface="Arial"/>
                <a:cs typeface="Arial"/>
              </a:rPr>
              <a:t>How metadata is captured.</a:t>
            </a:r>
          </a:p>
          <a:p>
            <a:endParaRPr lang="en-US" sz="1600" dirty="0">
              <a:solidFill>
                <a:schemeClr val="accent6">
                  <a:lumMod val="50000"/>
                </a:schemeClr>
              </a:solidFill>
              <a:latin typeface="Arial"/>
              <a:cs typeface="Arial"/>
            </a:endParaRPr>
          </a:p>
          <a:p>
            <a:r>
              <a:rPr lang="en-US" sz="1600" dirty="0">
                <a:solidFill>
                  <a:schemeClr val="accent6">
                    <a:lumMod val="50000"/>
                  </a:schemeClr>
                </a:solidFill>
                <a:latin typeface="Arial"/>
                <a:cs typeface="Calibri"/>
              </a:rPr>
              <a:t>These elements and values will eventually translate into shared harvested metadata on discovery platforms.</a:t>
            </a:r>
          </a:p>
        </p:txBody>
      </p:sp>
    </p:spTree>
    <p:extLst>
      <p:ext uri="{BB962C8B-B14F-4D97-AF65-F5344CB8AC3E}">
        <p14:creationId xmlns:p14="http://schemas.microsoft.com/office/powerpoint/2010/main" val="403905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0D51B-0740-42B6-AB54-54A723A90312}"/>
              </a:ext>
            </a:extLst>
          </p:cNvPr>
          <p:cNvSpPr>
            <a:spLocks noGrp="1"/>
          </p:cNvSpPr>
          <p:nvPr>
            <p:ph type="title"/>
          </p:nvPr>
        </p:nvSpPr>
        <p:spPr>
          <a:xfrm>
            <a:off x="915440" y="165379"/>
            <a:ext cx="5928014" cy="792667"/>
          </a:xfrm>
        </p:spPr>
        <p:txBody>
          <a:bodyPr>
            <a:normAutofit/>
          </a:bodyPr>
          <a:lstStyle/>
          <a:p>
            <a:r>
              <a:rPr lang="en-US">
                <a:ea typeface="Verdana"/>
                <a:cs typeface="Verdana"/>
              </a:rPr>
              <a:t>Metadata Display</a:t>
            </a:r>
            <a:endParaRPr lang="en-US"/>
          </a:p>
        </p:txBody>
      </p:sp>
      <p:pic>
        <p:nvPicPr>
          <p:cNvPr id="3" name="Picture 3" descr="A picture containing text&#10;&#10;Description automatically generated">
            <a:extLst>
              <a:ext uri="{FF2B5EF4-FFF2-40B4-BE49-F238E27FC236}">
                <a16:creationId xmlns:a16="http://schemas.microsoft.com/office/drawing/2014/main" xmlns="" id="{B96E5801-9C6E-4B8F-B231-308A5BEB9432}"/>
              </a:ext>
            </a:extLst>
          </p:cNvPr>
          <p:cNvPicPr>
            <a:picLocks noGrp="1" noChangeAspect="1"/>
          </p:cNvPicPr>
          <p:nvPr>
            <p:ph idx="1"/>
          </p:nvPr>
        </p:nvPicPr>
        <p:blipFill>
          <a:blip r:embed="rId2"/>
          <a:stretch>
            <a:fillRect/>
          </a:stretch>
        </p:blipFill>
        <p:spPr>
          <a:xfrm>
            <a:off x="1123949" y="1326191"/>
            <a:ext cx="7970172" cy="4733403"/>
          </a:xfrm>
        </p:spPr>
      </p:pic>
      <p:pic>
        <p:nvPicPr>
          <p:cNvPr id="8" name="Picture 7" descr="Text&#10;&#10;Description automatically generated">
            <a:extLst>
              <a:ext uri="{FF2B5EF4-FFF2-40B4-BE49-F238E27FC236}">
                <a16:creationId xmlns:a16="http://schemas.microsoft.com/office/drawing/2014/main" xmlns="" id="{F0EC250A-E547-455F-9F69-E7D4C760F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822" y="78653"/>
            <a:ext cx="4693920" cy="1037878"/>
          </a:xfrm>
          <a:prstGeom prst="rect">
            <a:avLst/>
          </a:prstGeom>
        </p:spPr>
      </p:pic>
      <p:sp>
        <p:nvSpPr>
          <p:cNvPr id="4" name="TextBox 3">
            <a:extLst>
              <a:ext uri="{FF2B5EF4-FFF2-40B4-BE49-F238E27FC236}">
                <a16:creationId xmlns:a16="http://schemas.microsoft.com/office/drawing/2014/main" xmlns="" id="{76619081-1CED-4C99-8523-A14360ED9413}"/>
              </a:ext>
            </a:extLst>
          </p:cNvPr>
          <p:cNvSpPr txBox="1"/>
          <p:nvPr/>
        </p:nvSpPr>
        <p:spPr>
          <a:xfrm>
            <a:off x="9109494" y="1978325"/>
            <a:ext cx="26281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6">
                    <a:lumMod val="50000"/>
                  </a:schemeClr>
                </a:solidFill>
                <a:latin typeface="Arial"/>
                <a:cs typeface="Arial"/>
              </a:rPr>
              <a:t>How the record appears to users in the IR</a:t>
            </a:r>
          </a:p>
        </p:txBody>
      </p:sp>
    </p:spTree>
    <p:extLst>
      <p:ext uri="{BB962C8B-B14F-4D97-AF65-F5344CB8AC3E}">
        <p14:creationId xmlns:p14="http://schemas.microsoft.com/office/powerpoint/2010/main" val="2189310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7C6F38-7F5C-4B70-800A-2C8AA1E9E2A7}"/>
              </a:ext>
            </a:extLst>
          </p:cNvPr>
          <p:cNvSpPr>
            <a:spLocks noGrp="1"/>
          </p:cNvSpPr>
          <p:nvPr>
            <p:ph type="title"/>
          </p:nvPr>
        </p:nvSpPr>
        <p:spPr>
          <a:xfrm>
            <a:off x="872144" y="286607"/>
            <a:ext cx="10058400" cy="1450757"/>
          </a:xfrm>
        </p:spPr>
        <p:txBody>
          <a:bodyPr/>
          <a:lstStyle/>
          <a:p>
            <a:r>
              <a:rPr lang="en-US">
                <a:ea typeface="Verdana"/>
                <a:cs typeface="Verdana"/>
              </a:rPr>
              <a:t>Sample MODS in XML</a:t>
            </a:r>
          </a:p>
        </p:txBody>
      </p:sp>
      <p:pic>
        <p:nvPicPr>
          <p:cNvPr id="6" name="Picture 6" descr="Graphical user interface, text, application, email&#10;&#10;Description automatically generated">
            <a:extLst>
              <a:ext uri="{FF2B5EF4-FFF2-40B4-BE49-F238E27FC236}">
                <a16:creationId xmlns:a16="http://schemas.microsoft.com/office/drawing/2014/main" xmlns="" id="{D784A2FE-3788-46A9-AAA4-6D0FBE20FB2D}"/>
              </a:ext>
            </a:extLst>
          </p:cNvPr>
          <p:cNvPicPr>
            <a:picLocks noGrp="1" noChangeAspect="1"/>
          </p:cNvPicPr>
          <p:nvPr>
            <p:ph idx="1"/>
          </p:nvPr>
        </p:nvPicPr>
        <p:blipFill>
          <a:blip r:embed="rId2"/>
          <a:stretch>
            <a:fillRect/>
          </a:stretch>
        </p:blipFill>
        <p:spPr>
          <a:xfrm>
            <a:off x="1649723" y="1787460"/>
            <a:ext cx="7365628" cy="4348603"/>
          </a:xfrm>
        </p:spPr>
      </p:pic>
      <p:pic>
        <p:nvPicPr>
          <p:cNvPr id="5" name="Picture 4" descr="Text&#10;&#10;Description automatically generated">
            <a:extLst>
              <a:ext uri="{FF2B5EF4-FFF2-40B4-BE49-F238E27FC236}">
                <a16:creationId xmlns:a16="http://schemas.microsoft.com/office/drawing/2014/main" xmlns="" id="{8BBBD9E3-B4C4-428F-8B50-253E15DCA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822" y="78653"/>
            <a:ext cx="4693920" cy="1037878"/>
          </a:xfrm>
          <a:prstGeom prst="rect">
            <a:avLst/>
          </a:prstGeom>
        </p:spPr>
      </p:pic>
      <p:sp>
        <p:nvSpPr>
          <p:cNvPr id="3" name="TextBox 2">
            <a:extLst>
              <a:ext uri="{FF2B5EF4-FFF2-40B4-BE49-F238E27FC236}">
                <a16:creationId xmlns:a16="http://schemas.microsoft.com/office/drawing/2014/main" xmlns="" id="{906847C0-33B0-4432-A755-D0D5D33A9D7C}"/>
              </a:ext>
            </a:extLst>
          </p:cNvPr>
          <p:cNvSpPr txBox="1"/>
          <p:nvPr/>
        </p:nvSpPr>
        <p:spPr>
          <a:xfrm>
            <a:off x="9512060" y="1992702"/>
            <a:ext cx="24412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6">
                    <a:lumMod val="50000"/>
                  </a:schemeClr>
                </a:solidFill>
                <a:latin typeface="Arial"/>
                <a:cs typeface="Calibri"/>
              </a:rPr>
              <a:t>Machine-readable and </a:t>
            </a:r>
          </a:p>
          <a:p>
            <a:r>
              <a:rPr lang="en-US" sz="1600" dirty="0">
                <a:solidFill>
                  <a:schemeClr val="accent6">
                    <a:lumMod val="50000"/>
                  </a:schemeClr>
                </a:solidFill>
                <a:latin typeface="Arial"/>
                <a:cs typeface="Calibri"/>
              </a:rPr>
              <a:t>Human-readable</a:t>
            </a:r>
            <a:endParaRPr lang="en-US" sz="1600" dirty="0">
              <a:solidFill>
                <a:schemeClr val="accent6">
                  <a:lumMod val="50000"/>
                </a:schemeClr>
              </a:solidFill>
              <a:latin typeface="Arial"/>
            </a:endParaRPr>
          </a:p>
        </p:txBody>
      </p:sp>
    </p:spTree>
    <p:extLst>
      <p:ext uri="{BB962C8B-B14F-4D97-AF65-F5344CB8AC3E}">
        <p14:creationId xmlns:p14="http://schemas.microsoft.com/office/powerpoint/2010/main" val="3155766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0B9A59-22D5-4F69-85D9-76962BF1F7BC}"/>
              </a:ext>
            </a:extLst>
          </p:cNvPr>
          <p:cNvSpPr>
            <a:spLocks noGrp="1"/>
          </p:cNvSpPr>
          <p:nvPr>
            <p:ph type="title"/>
          </p:nvPr>
        </p:nvSpPr>
        <p:spPr/>
        <p:txBody>
          <a:bodyPr/>
          <a:lstStyle/>
          <a:p>
            <a:r>
              <a:rPr lang="en-US">
                <a:ea typeface="Verdana"/>
                <a:cs typeface="Verdana"/>
              </a:rPr>
              <a:t>Sample DC Record</a:t>
            </a: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xmlns="" id="{73A5B576-0EFA-426F-9490-987AE6E28692}"/>
              </a:ext>
            </a:extLst>
          </p:cNvPr>
          <p:cNvPicPr>
            <a:picLocks noGrp="1" noChangeAspect="1"/>
          </p:cNvPicPr>
          <p:nvPr>
            <p:ph idx="1"/>
          </p:nvPr>
        </p:nvPicPr>
        <p:blipFill>
          <a:blip r:embed="rId2"/>
          <a:stretch>
            <a:fillRect/>
          </a:stretch>
        </p:blipFill>
        <p:spPr>
          <a:xfrm>
            <a:off x="1407025" y="1808564"/>
            <a:ext cx="7073483" cy="4357896"/>
          </a:xfrm>
        </p:spPr>
      </p:pic>
      <p:pic>
        <p:nvPicPr>
          <p:cNvPr id="6" name="Picture 5" descr="Text&#10;&#10;Description automatically generated">
            <a:extLst>
              <a:ext uri="{FF2B5EF4-FFF2-40B4-BE49-F238E27FC236}">
                <a16:creationId xmlns:a16="http://schemas.microsoft.com/office/drawing/2014/main" xmlns="" id="{FAFA3EA0-6EF7-45C7-AC27-B57AA1A57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822" y="78653"/>
            <a:ext cx="4693920" cy="1037878"/>
          </a:xfrm>
          <a:prstGeom prst="rect">
            <a:avLst/>
          </a:prstGeom>
        </p:spPr>
      </p:pic>
      <p:sp>
        <p:nvSpPr>
          <p:cNvPr id="3" name="TextBox 2">
            <a:extLst>
              <a:ext uri="{FF2B5EF4-FFF2-40B4-BE49-F238E27FC236}">
                <a16:creationId xmlns:a16="http://schemas.microsoft.com/office/drawing/2014/main" xmlns="" id="{91369E67-297A-40AB-9650-5E792055A741}"/>
              </a:ext>
            </a:extLst>
          </p:cNvPr>
          <p:cNvSpPr txBox="1"/>
          <p:nvPr/>
        </p:nvSpPr>
        <p:spPr>
          <a:xfrm>
            <a:off x="9051985" y="2064588"/>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6">
                    <a:lumMod val="50000"/>
                  </a:schemeClr>
                </a:solidFill>
                <a:latin typeface="Arial"/>
                <a:cs typeface="Arial"/>
              </a:rPr>
              <a:t>Information mapped from MODS record.</a:t>
            </a:r>
          </a:p>
          <a:p>
            <a:endParaRPr lang="en-US" sz="1600" dirty="0">
              <a:solidFill>
                <a:schemeClr val="accent6">
                  <a:lumMod val="50000"/>
                </a:schemeClr>
              </a:solidFill>
              <a:latin typeface="Arial"/>
              <a:cs typeface="Arial"/>
            </a:endParaRPr>
          </a:p>
          <a:p>
            <a:r>
              <a:rPr lang="en-US" sz="1600" dirty="0">
                <a:solidFill>
                  <a:schemeClr val="accent6">
                    <a:lumMod val="50000"/>
                  </a:schemeClr>
                </a:solidFill>
                <a:latin typeface="Arial"/>
                <a:cs typeface="Calibri"/>
              </a:rPr>
              <a:t>First &lt;</a:t>
            </a:r>
            <a:r>
              <a:rPr lang="en-US" sz="1600" dirty="0" err="1">
                <a:solidFill>
                  <a:schemeClr val="accent6">
                    <a:lumMod val="50000"/>
                  </a:schemeClr>
                </a:solidFill>
                <a:latin typeface="Arial"/>
                <a:cs typeface="Calibri"/>
              </a:rPr>
              <a:t>dc.identifier</a:t>
            </a:r>
            <a:r>
              <a:rPr lang="en-US" sz="1600" dirty="0">
                <a:solidFill>
                  <a:schemeClr val="accent6">
                    <a:lumMod val="50000"/>
                  </a:schemeClr>
                </a:solidFill>
                <a:latin typeface="Arial"/>
                <a:cs typeface="Calibri"/>
              </a:rPr>
              <a:t>&gt; taken from PID of digital object</a:t>
            </a:r>
          </a:p>
        </p:txBody>
      </p:sp>
    </p:spTree>
    <p:extLst>
      <p:ext uri="{BB962C8B-B14F-4D97-AF65-F5344CB8AC3E}">
        <p14:creationId xmlns:p14="http://schemas.microsoft.com/office/powerpoint/2010/main" val="2350255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LUC 2016">
      <a:dk1>
        <a:srgbClr val="253B5B"/>
      </a:dk1>
      <a:lt1>
        <a:srgbClr val="EDF1F8"/>
      </a:lt1>
      <a:dk2>
        <a:srgbClr val="253B5B"/>
      </a:dk2>
      <a:lt2>
        <a:srgbClr val="FFFFFF"/>
      </a:lt2>
      <a:accent1>
        <a:srgbClr val="535357"/>
      </a:accent1>
      <a:accent2>
        <a:srgbClr val="A7B789"/>
      </a:accent2>
      <a:accent3>
        <a:srgbClr val="BEAE98"/>
      </a:accent3>
      <a:accent4>
        <a:srgbClr val="92A9B9"/>
      </a:accent4>
      <a:accent5>
        <a:srgbClr val="9C8265"/>
      </a:accent5>
      <a:accent6>
        <a:srgbClr val="8D6974"/>
      </a:accent6>
      <a:hlink>
        <a:srgbClr val="6E90C4"/>
      </a:hlink>
      <a:folHlink>
        <a:srgbClr val="A5A5A5"/>
      </a:folHlink>
    </a:clrScheme>
    <a:fontScheme name="Custom 1">
      <a:majorFont>
        <a:latin typeface="Verdana"/>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luc_2016" id="{D8DB6C53-7F31-424B-BE19-9CBE2BB3FCE5}" vid="{CC69EB26-9BFC-4B2D-ACE0-FBB1E776E0B0}"/>
    </a:ext>
  </a:extLst>
</a:theme>
</file>

<file path=docProps/app.xml><?xml version="1.0" encoding="utf-8"?>
<Properties xmlns="http://schemas.openxmlformats.org/officeDocument/2006/extended-properties" xmlns:vt="http://schemas.openxmlformats.org/officeDocument/2006/docPropsVTypes">
  <Template/>
  <TotalTime>0</TotalTime>
  <Words>499</Words>
  <Application>Microsoft Office PowerPoint</Application>
  <PresentationFormat>Custom</PresentationFormat>
  <Paragraphs>136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Retrospect</vt:lpstr>
      <vt:lpstr>The Library Catalog Meets the IR: Integrating Institutional Repository Materials into EBSCO    Zachary Stein, Head of Special Collections, University of Louisiana at Lafayette Sheryl Curry, Assistant Dean of Technical Services, University of Louisiana at Lafayette Scott Jordan, Digitization Archivist, University of Louisiana at Lafayette</vt:lpstr>
      <vt:lpstr>Development of Institutional Repository</vt:lpstr>
      <vt:lpstr>Investigation of IR Integration</vt:lpstr>
      <vt:lpstr>Implementation</vt:lpstr>
      <vt:lpstr>Islandora Metadata</vt:lpstr>
      <vt:lpstr>Sample MODS Form</vt:lpstr>
      <vt:lpstr>Metadata Display</vt:lpstr>
      <vt:lpstr>Sample MODS in XML</vt:lpstr>
      <vt:lpstr>Sample DC Record</vt:lpstr>
      <vt:lpstr>OAI Overview</vt:lpstr>
      <vt:lpstr>OAI Configuration </vt:lpstr>
      <vt:lpstr>OAI Request Handler Options</vt:lpstr>
      <vt:lpstr>OAI Harvest Example (good)</vt:lpstr>
      <vt:lpstr>OAI Harvest Example (bad)</vt:lpstr>
      <vt:lpstr>Main Hurdle</vt:lpstr>
      <vt:lpstr>Challenges and Issues</vt:lpstr>
      <vt:lpstr>Resolutions</vt:lpstr>
      <vt:lpstr>Plans and Lessons Learned</vt:lpstr>
      <vt:lpstr>Questions</vt:lpstr>
      <vt:lpstr>Screenshot of IR Object in EDS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Barrilleaux</dc:creator>
  <cp:lastModifiedBy>Zachary Gabriel Stein</cp:lastModifiedBy>
  <cp:revision>640</cp:revision>
  <dcterms:created xsi:type="dcterms:W3CDTF">2016-06-30T12:29:04Z</dcterms:created>
  <dcterms:modified xsi:type="dcterms:W3CDTF">2020-10-07T20:42:13Z</dcterms:modified>
</cp:coreProperties>
</file>