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mo" panose="020B0604020202020204" charset="0"/>
      <p:regular r:id="rId23"/>
    </p:embeddedFont>
    <p:embeddedFont>
      <p:font typeface="Arimo Bold" panose="020B0604020202020204" charset="0"/>
      <p:regular r:id="rId24"/>
    </p:embeddedFont>
    <p:embeddedFont>
      <p:font typeface="Calibri" panose="020F0502020204030204" pitchFamily="34" charset="0"/>
      <p:regular r:id="rId25"/>
      <p:bold r:id="rId26"/>
      <p:italic r:id="rId27"/>
      <p:boldItalic r:id="rId28"/>
    </p:embeddedFont>
    <p:embeddedFont>
      <p:font typeface="Lato" panose="020B0604020202020204" charset="0"/>
      <p:regular r:id="rId29"/>
    </p:embeddedFont>
    <p:embeddedFont>
      <p:font typeface="Open Sans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332" autoAdjust="0"/>
  </p:normalViewPr>
  <p:slideViewPr>
    <p:cSldViewPr>
      <p:cViewPr varScale="1">
        <p:scale>
          <a:sx n="67" d="100"/>
          <a:sy n="67" d="100"/>
        </p:scale>
        <p:origin x="9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Now that you understand the importance of digital literacy, I'm going to go into some detail about how Northstar can help us address the problem and how it works.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is an example of a lesson plan.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we are going to talk about the second major component of Northstar.  The assessments. </a:t>
            </a:r>
          </a:p>
          <a:p>
            <a:pPr lvl="0"/>
            <a:r>
              <a:rPr lang="en-US"/>
              <a:t>Assessments are open and and can be taken by anyone.  However in order for a student to get access to the practice lessons, track their progress, get a certificate and digital badge, they need to have their own student account, which is only available through a testing center.</a:t>
            </a:r>
          </a:p>
          <a:p>
            <a:pPr lvl="0"/>
            <a:r>
              <a:rPr lang="en-US"/>
              <a:t>Assessments align with the digital literacy standards, and are supported by the lessons available through Northstar Online Learning.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Proctors can print or download and email a certificate to a student after they have successfully passed an assessment with a score of 85% or higher.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These are the digital literacy skills covered in the lessons and assessment.  You saw these in Teri's presentation, but I just thought it might be helpful to see them again to be reminded of all of the content that is covered in the student practice, curriculum, and assessments.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There are two basic roles the testing center uses to operate.</a:t>
            </a:r>
          </a:p>
          <a:p>
            <a:pPr lvl="0"/>
            <a:r>
              <a:rPr lang="en-US" dirty="0"/>
              <a:t>1. Admin - they can add proctors, students, and run reports.  There are between 1 - 3 admins per site.</a:t>
            </a:r>
          </a:p>
          <a:p>
            <a:pPr lvl="0"/>
            <a:r>
              <a:rPr lang="en-US" dirty="0"/>
              <a:t>2. Proctors - They give the assessments for credit.  Proctors have to take a short course to qualify.  It takes about 20 minutes to complete.  </a:t>
            </a:r>
          </a:p>
          <a:p>
            <a:pPr lvl="0"/>
            <a:endParaRPr lang="en-US" dirty="0"/>
          </a:p>
          <a:p>
            <a:pPr lvl="0"/>
            <a:r>
              <a:rPr lang="en-US" dirty="0"/>
              <a:t>Proctoring of assessments can be done remotely and many students can take the assessment at once.  So if an instructor incorporate Northstar in their class, they could proctor the assessment for their students.</a:t>
            </a:r>
          </a:p>
          <a:p>
            <a:pPr lvl="0"/>
            <a:endParaRPr lang="en-US" dirty="0"/>
          </a:p>
          <a:p>
            <a:pPr lvl="0"/>
            <a:r>
              <a:rPr lang="en-US" dirty="0"/>
              <a:t>Proctors have access to the curriculum and can track learner progress.</a:t>
            </a:r>
          </a:p>
          <a:p>
            <a:pPr lvl="0"/>
            <a:endParaRPr lang="en-US" dirty="0"/>
          </a:p>
          <a:p>
            <a:pPr lvl="0"/>
            <a:r>
              <a:rPr lang="en-US" dirty="0"/>
              <a:t>They also print or download the certificate for the learner.</a:t>
            </a:r>
          </a:p>
          <a:p>
            <a:pPr lvl="0"/>
            <a:endParaRPr lang="en-US" dirty="0"/>
          </a:p>
          <a:p>
            <a:pPr lvl="0"/>
            <a:r>
              <a:rPr lang="en-US" dirty="0"/>
              <a:t>You can be both an admin and a proctor in a testing center.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Students, through their account can take proctored assessments and track their own progress.  They can download their digital badge for all assessments they have passed.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So we've covered Teaching and learning resources and assessments.  Now we'll talk about student management.</a:t>
            </a:r>
          </a:p>
          <a:p>
            <a:pPr lvl="0"/>
            <a:r>
              <a:rPr lang="en-US"/>
              <a:t>Admins and proctors can enroll new students.</a:t>
            </a:r>
          </a:p>
          <a:p>
            <a:pPr lvl="0"/>
            <a:endParaRPr lang="en-US"/>
          </a:p>
          <a:p>
            <a:pPr lvl="0"/>
            <a:r>
              <a:rPr lang="en-US"/>
              <a:t>There are some nice dashboards and detailed reports available to admins and proctors.  These are useful for instructors to track student progress.  They can also be used to determine the effectiveness of Northstar.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 just need a name and email address to enroll someone.  They will immediately receive an email invitation to access their new Northstar Online Learning account.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Dashboards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Detailed Reports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Here is our agenda for the rest of the session.  I'll talk a little bit about what is means to be a Northstar testing center, then we will go over the Teaching and Learning Resources, Assessments, and Student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 our website we have recordings of all of the training sessions that Northstar has done for us so far.  They go into all of this in much greater detail.</a:t>
            </a:r>
          </a:p>
          <a:p>
            <a:pPr lvl="0"/>
            <a:endParaRPr lang="en-US"/>
          </a:p>
          <a:p>
            <a:pPr lvl="0"/>
            <a:r>
              <a:rPr lang="en-US"/>
              <a:t>You can also access the Northstar Training Manual and Quick start guide for more 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When I was preparing the slides for this presentation, I had trouble connecting the title Testing Center with how Northstar actually works.  I settled on Digital Literacy Cooperative to help to describe all the resources that are available.  LOUIS and the Board of Regents pays a fee to be a member of the cooperative and then we can extend access to all of the cooperative's resources to you.</a:t>
            </a:r>
          </a:p>
          <a:p>
            <a:pPr lvl="0"/>
            <a:endParaRPr lang="en-US" dirty="0"/>
          </a:p>
          <a:p>
            <a:pPr lvl="0"/>
            <a:r>
              <a:rPr lang="en-US" dirty="0"/>
              <a:t>So what are those resources?  There are three basic components:</a:t>
            </a:r>
          </a:p>
          <a:p>
            <a:pPr lvl="0"/>
            <a:r>
              <a:rPr lang="en-US" dirty="0"/>
              <a:t>1. Teaching and learning resources.</a:t>
            </a:r>
          </a:p>
          <a:p>
            <a:pPr lvl="0"/>
            <a:r>
              <a:rPr lang="en-US" dirty="0"/>
              <a:t>2. Assessments</a:t>
            </a:r>
          </a:p>
          <a:p>
            <a:pPr lvl="0"/>
            <a:r>
              <a:rPr lang="en-US" dirty="0"/>
              <a:t>3. Student/Learner Management</a:t>
            </a:r>
          </a:p>
          <a:p>
            <a:pPr lvl="0"/>
            <a:endParaRPr lang="en-US" dirty="0"/>
          </a:p>
          <a:p>
            <a:pPr lvl="0"/>
            <a:r>
              <a:rPr lang="en-US" dirty="0"/>
              <a:t>These three components don't necessarily build on each other.  You can pick and choose what you want to use.</a:t>
            </a:r>
          </a:p>
          <a:p>
            <a:pPr lvl="0"/>
            <a:endParaRPr lang="en-US" dirty="0"/>
          </a:p>
          <a:p>
            <a:pPr lvl="0"/>
            <a:r>
              <a:rPr lang="en-US" dirty="0"/>
              <a:t>Content is continuously being refreshed and added.</a:t>
            </a:r>
          </a:p>
          <a:p>
            <a:pPr lvl="0"/>
            <a:endParaRPr lang="en-US" dirty="0"/>
          </a:p>
          <a:p>
            <a:pPr lvl="0"/>
            <a:r>
              <a:rPr lang="en-US" dirty="0"/>
              <a:t>In order to access everything that I'm going to go through, you need to be signed up as a "Northstar Testing Center" or in my terminology a member of the Northstar Digital Literacy Cooperative.  :-)</a:t>
            </a:r>
          </a:p>
          <a:p>
            <a:pPr lvl="0"/>
            <a:endParaRPr lang="en-US" dirty="0"/>
          </a:p>
          <a:p>
            <a:pPr lvl="0"/>
            <a:r>
              <a:rPr lang="en-US" dirty="0"/>
              <a:t>To be a member means that someone, somewhere on your campus will administer the site for your campus.  That could be the Information Literacy Liaison, it could the continuing education department, it could an actual testing center, or even the department in charge of orientation if they want to incorporate digital literacy into the orientation instruction for new students.  </a:t>
            </a:r>
          </a:p>
          <a:p>
            <a:pPr lvl="0"/>
            <a:endParaRPr lang="en-US" dirty="0"/>
          </a:p>
          <a:p>
            <a:pPr lvl="0"/>
            <a:r>
              <a:rPr lang="en-US" dirty="0"/>
              <a:t>It's helpful though not to think of a testing center as a physical location, rather think of it as a resource center.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Let's first talk about the Teaching and Learning resources of which there are two pieces.</a:t>
            </a:r>
          </a:p>
          <a:p>
            <a:pPr lvl="0"/>
            <a:endParaRPr lang="en-US"/>
          </a:p>
          <a:p>
            <a:pPr lvl="0"/>
            <a:r>
              <a:rPr lang="en-US"/>
              <a:t>1. Northstar Online Learning which itself has both student facing and testing center only components</a:t>
            </a:r>
          </a:p>
          <a:p>
            <a:pPr lvl="0"/>
            <a:endParaRPr lang="en-US"/>
          </a:p>
          <a:p>
            <a:pPr lvl="0"/>
            <a:r>
              <a:rPr lang="en-US"/>
              <a:t>2. and the Northstar Curriculum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Northstar Online Learning is really the student facing, learning component of Northstar.</a:t>
            </a:r>
          </a:p>
          <a:p>
            <a:pPr lvl="0"/>
            <a:endParaRPr lang="en-US"/>
          </a:p>
          <a:p>
            <a:pPr lvl="0"/>
            <a:r>
              <a:rPr lang="en-US"/>
              <a:t>So a student gets an account through their testing center.  They log in and see the digital literacy skills.  They can click on any of those skills to go get instruction and practice before taking an assessment.  </a:t>
            </a:r>
          </a:p>
          <a:p>
            <a:pPr lvl="0"/>
            <a:endParaRPr lang="en-US"/>
          </a:p>
          <a:p>
            <a:pPr lvl="0"/>
            <a:r>
              <a:rPr lang="en-US"/>
              <a:t>They do not need to do the practice in order to take the assessment.</a:t>
            </a:r>
          </a:p>
          <a:p>
            <a:pPr lvl="0"/>
            <a:endParaRPr lang="en-US"/>
          </a:p>
          <a:p>
            <a:pPr lvl="0"/>
            <a:r>
              <a:rPr lang="en-US"/>
              <a:t>The Testing Center can track student progress.  I'll show you what each of these things looks like.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student has clicked on the Internet Digital Literacy Skill.  They can decided to complete all the practice lessons, which is indicated by the inner circle.  They can also see that they passed this assessment with a score of 95%.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Each lesson has short (approx one minute) videos walking through and illustrating the concepts.  The videos are followed by practice which often emulates the real thing.</a:t>
            </a:r>
          </a:p>
          <a:p>
            <a:pPr lvl="0"/>
            <a:r>
              <a:rPr lang="en-US"/>
              <a:t>In this example you can see the student needed to drag and drop the items into the correct categories.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Testing Centers can see detailed information about a learner's progress.</a:t>
            </a:r>
          </a:p>
          <a:p>
            <a:pPr lvl="0"/>
            <a:r>
              <a:rPr lang="en-US"/>
              <a:t>You can see how many times they've taken a test, whether they've attempted practice.  Whether they've claimed the badge or earned the certificate.  This detailed information would be useful to a teacher who incorporated Northstar into their class.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second component of the Teaching and Learning resources is the Northstar Curriculum.  The curriculum corresponds directly with the digital literacy standards.</a:t>
            </a:r>
          </a:p>
          <a:p>
            <a:pPr lvl="0"/>
            <a:endParaRPr lang="en-US"/>
          </a:p>
          <a:p>
            <a:pPr lvl="0"/>
            <a:r>
              <a:rPr lang="en-US"/>
              <a:t>The curriculum are comprehensive and contain everything an instructor would need to teach a skill including:</a:t>
            </a:r>
          </a:p>
          <a:p>
            <a:pPr lvl="0"/>
            <a:r>
              <a:rPr lang="en-US"/>
              <a:t>lesson plans and lessons with handouts and assignments.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solidFill>
        </p:spPr>
      </p:sp>
      <p:sp>
        <p:nvSpPr>
          <p:cNvPr id="3" name="TextBox 3"/>
          <p:cNvSpPr txBox="1"/>
          <p:nvPr/>
        </p:nvSpPr>
        <p:spPr>
          <a:xfrm>
            <a:off x="1320800" y="5487658"/>
            <a:ext cx="16322648" cy="1858455"/>
          </a:xfrm>
          <a:prstGeom prst="rect">
            <a:avLst/>
          </a:prstGeom>
        </p:spPr>
        <p:txBody>
          <a:bodyPr lIns="0" tIns="0" rIns="0" bIns="0" rtlCol="0" anchor="t">
            <a:spAutoFit/>
          </a:bodyPr>
          <a:lstStyle/>
          <a:p>
            <a:pPr algn="l">
              <a:lnSpc>
                <a:spcPts val="7104"/>
              </a:lnSpc>
            </a:pPr>
            <a:r>
              <a:rPr lang="en-US" sz="6400">
                <a:solidFill>
                  <a:srgbClr val="2D4C75"/>
                </a:solidFill>
                <a:latin typeface="Arimo Bold"/>
              </a:rPr>
              <a:t>BRIDGING THE DIGITAL LITERACY DIVIDE IN LOUISIANA - NORTHSTAR</a:t>
            </a:r>
          </a:p>
        </p:txBody>
      </p:sp>
      <p:pic>
        <p:nvPicPr>
          <p:cNvPr id="4" name="Picture 4"/>
          <p:cNvPicPr>
            <a:picLocks noChangeAspect="1"/>
          </p:cNvPicPr>
          <p:nvPr/>
        </p:nvPicPr>
        <p:blipFill>
          <a:blip r:embed="rId3"/>
          <a:srcRect/>
          <a:stretch>
            <a:fillRect/>
          </a:stretch>
        </p:blipFill>
        <p:spPr>
          <a:xfrm>
            <a:off x="1028700" y="1028700"/>
            <a:ext cx="10559508" cy="24946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srcRect b="21323"/>
          <a:stretch>
            <a:fillRect/>
          </a:stretch>
        </p:blipFill>
        <p:spPr>
          <a:xfrm>
            <a:off x="1028700" y="2293502"/>
            <a:ext cx="4470836" cy="5659978"/>
          </a:xfrm>
          <a:prstGeom prst="rect">
            <a:avLst/>
          </a:prstGeom>
        </p:spPr>
      </p:pic>
      <p:pic>
        <p:nvPicPr>
          <p:cNvPr id="5" name="Picture 5"/>
          <p:cNvPicPr>
            <a:picLocks noChangeAspect="1"/>
          </p:cNvPicPr>
          <p:nvPr/>
        </p:nvPicPr>
        <p:blipFill>
          <a:blip r:embed="rId5"/>
          <a:srcRect/>
          <a:stretch>
            <a:fillRect/>
          </a:stretch>
        </p:blipFill>
        <p:spPr>
          <a:xfrm>
            <a:off x="7039324" y="2293502"/>
            <a:ext cx="10508228" cy="6190098"/>
          </a:xfrm>
          <a:prstGeom prst="rect">
            <a:avLst/>
          </a:prstGeom>
        </p:spPr>
      </p:pic>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4000"/>
          </a:blip>
          <a:srcRect/>
          <a:stretch>
            <a:fillRect/>
          </a:stretch>
        </p:blipFill>
        <p:spPr>
          <a:xfrm>
            <a:off x="1548928" y="2269236"/>
            <a:ext cx="4629629" cy="5851032"/>
          </a:xfrm>
          <a:prstGeom prst="rect">
            <a:avLst/>
          </a:prstGeom>
        </p:spPr>
      </p:pic>
      <p:sp>
        <p:nvSpPr>
          <p:cNvPr id="5" name="TextBox 5"/>
          <p:cNvSpPr txBox="1"/>
          <p:nvPr/>
        </p:nvSpPr>
        <p:spPr>
          <a:xfrm>
            <a:off x="1028700" y="2571567"/>
            <a:ext cx="6844226" cy="1255395"/>
          </a:xfrm>
          <a:prstGeom prst="rect">
            <a:avLst/>
          </a:prstGeom>
        </p:spPr>
        <p:txBody>
          <a:bodyPr lIns="0" tIns="0" rIns="0" bIns="0" rtlCol="0" anchor="t">
            <a:spAutoFit/>
          </a:bodyPr>
          <a:lstStyle/>
          <a:p>
            <a:pPr>
              <a:lnSpc>
                <a:spcPts val="10080"/>
              </a:lnSpc>
            </a:pPr>
            <a:r>
              <a:rPr lang="en-US" sz="7200">
                <a:solidFill>
                  <a:srgbClr val="2D4C75"/>
                </a:solidFill>
                <a:latin typeface="Arimo Bold"/>
              </a:rPr>
              <a:t>Assessments</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7741280" y="2638242"/>
            <a:ext cx="9360928" cy="2556510"/>
          </a:xfrm>
          <a:prstGeom prst="rect">
            <a:avLst/>
          </a:prstGeom>
        </p:spPr>
        <p:txBody>
          <a:bodyPr lIns="0" tIns="0" rIns="0" bIns="0" rtlCol="0" anchor="t">
            <a:spAutoFit/>
          </a:bodyPr>
          <a:lstStyle/>
          <a:p>
            <a:pPr marL="777240" lvl="1" indent="-38862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Cover basic computer and digital literacy skills</a:t>
            </a:r>
          </a:p>
          <a:p>
            <a:pPr marL="777240" lvl="1" indent="-38862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Certificate</a:t>
            </a:r>
          </a:p>
          <a:p>
            <a:pPr marL="777240" lvl="1" indent="-38862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Digital Badge</a:t>
            </a:r>
          </a:p>
        </p:txBody>
      </p:sp>
      <p:pic>
        <p:nvPicPr>
          <p:cNvPr id="8" name="Picture 8"/>
          <p:cNvPicPr>
            <a:picLocks noChangeAspect="1"/>
          </p:cNvPicPr>
          <p:nvPr/>
        </p:nvPicPr>
        <p:blipFill>
          <a:blip r:embed="rId5"/>
          <a:srcRect/>
          <a:stretch>
            <a:fillRect/>
          </a:stretch>
        </p:blipFill>
        <p:spPr>
          <a:xfrm>
            <a:off x="7872926" y="5761945"/>
            <a:ext cx="2299401" cy="1715707"/>
          </a:xfrm>
          <a:prstGeom prst="rect">
            <a:avLst/>
          </a:prstGeom>
        </p:spPr>
      </p:pic>
      <p:pic>
        <p:nvPicPr>
          <p:cNvPr id="9" name="Picture 9"/>
          <p:cNvPicPr>
            <a:picLocks noChangeAspect="1"/>
          </p:cNvPicPr>
          <p:nvPr/>
        </p:nvPicPr>
        <p:blipFill>
          <a:blip r:embed="rId6"/>
          <a:srcRect/>
          <a:stretch>
            <a:fillRect/>
          </a:stretch>
        </p:blipFill>
        <p:spPr>
          <a:xfrm>
            <a:off x="9707463" y="5801380"/>
            <a:ext cx="2202143" cy="1602373"/>
          </a:xfrm>
          <a:prstGeom prst="rect">
            <a:avLst/>
          </a:prstGeom>
        </p:spPr>
      </p:pic>
      <p:pic>
        <p:nvPicPr>
          <p:cNvPr id="10" name="Picture 10"/>
          <p:cNvPicPr>
            <a:picLocks noChangeAspect="1"/>
          </p:cNvPicPr>
          <p:nvPr/>
        </p:nvPicPr>
        <p:blipFill>
          <a:blip r:embed="rId7"/>
          <a:srcRect/>
          <a:stretch>
            <a:fillRect/>
          </a:stretch>
        </p:blipFill>
        <p:spPr>
          <a:xfrm>
            <a:off x="11665412" y="5801380"/>
            <a:ext cx="2005627" cy="1657192"/>
          </a:xfrm>
          <a:prstGeom prst="rect">
            <a:avLst/>
          </a:prstGeom>
        </p:spPr>
      </p:pic>
      <p:pic>
        <p:nvPicPr>
          <p:cNvPr id="11" name="Picture 11"/>
          <p:cNvPicPr>
            <a:picLocks noChangeAspect="1"/>
          </p:cNvPicPr>
          <p:nvPr/>
        </p:nvPicPr>
        <p:blipFill>
          <a:blip r:embed="rId8"/>
          <a:srcRect/>
          <a:stretch>
            <a:fillRect/>
          </a:stretch>
        </p:blipFill>
        <p:spPr>
          <a:xfrm>
            <a:off x="13473672" y="5801380"/>
            <a:ext cx="2084916" cy="16762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4000"/>
          </a:blip>
          <a:srcRect/>
          <a:stretch>
            <a:fillRect/>
          </a:stretch>
        </p:blipFill>
        <p:spPr>
          <a:xfrm>
            <a:off x="1548928" y="2269236"/>
            <a:ext cx="4629629" cy="5851032"/>
          </a:xfrm>
          <a:prstGeom prst="rect">
            <a:avLst/>
          </a:prstGeom>
        </p:spPr>
      </p:pic>
      <p:pic>
        <p:nvPicPr>
          <p:cNvPr id="5" name="Picture 5"/>
          <p:cNvPicPr>
            <a:picLocks noChangeAspect="1"/>
          </p:cNvPicPr>
          <p:nvPr/>
        </p:nvPicPr>
        <p:blipFill>
          <a:blip r:embed="rId5"/>
          <a:srcRect/>
          <a:stretch>
            <a:fillRect/>
          </a:stretch>
        </p:blipFill>
        <p:spPr>
          <a:xfrm>
            <a:off x="8805375" y="2119731"/>
            <a:ext cx="7747456" cy="6047537"/>
          </a:xfrm>
          <a:prstGeom prst="rect">
            <a:avLst/>
          </a:prstGeom>
        </p:spPr>
      </p:pic>
      <p:grpSp>
        <p:nvGrpSpPr>
          <p:cNvPr id="6" name="Group 6"/>
          <p:cNvGrpSpPr/>
          <p:nvPr/>
        </p:nvGrpSpPr>
        <p:grpSpPr>
          <a:xfrm>
            <a:off x="9716563" y="4926947"/>
            <a:ext cx="5657850" cy="628983"/>
            <a:chOff x="0" y="0"/>
            <a:chExt cx="1913890" cy="212767"/>
          </a:xfrm>
        </p:grpSpPr>
        <p:sp>
          <p:nvSpPr>
            <p:cNvPr id="7" name="Freeform 7"/>
            <p:cNvSpPr/>
            <p:nvPr/>
          </p:nvSpPr>
          <p:spPr>
            <a:xfrm>
              <a:off x="0" y="0"/>
              <a:ext cx="1913890" cy="212767"/>
            </a:xfrm>
            <a:custGeom>
              <a:avLst/>
              <a:gdLst/>
              <a:ahLst/>
              <a:cxnLst/>
              <a:rect l="l" t="t" r="r" b="b"/>
              <a:pathLst>
                <a:path w="1913890" h="212767">
                  <a:moveTo>
                    <a:pt x="0" y="0"/>
                  </a:moveTo>
                  <a:lnTo>
                    <a:pt x="1913890" y="0"/>
                  </a:lnTo>
                  <a:lnTo>
                    <a:pt x="1913890" y="212767"/>
                  </a:lnTo>
                  <a:lnTo>
                    <a:pt x="0" y="212767"/>
                  </a:lnTo>
                  <a:close/>
                </a:path>
              </a:pathLst>
            </a:custGeom>
            <a:solidFill>
              <a:srgbClr val="FFFFFF"/>
            </a:solidFill>
          </p:spPr>
        </p:sp>
      </p:grpSp>
      <p:sp>
        <p:nvSpPr>
          <p:cNvPr id="8" name="TextBox 8"/>
          <p:cNvSpPr txBox="1"/>
          <p:nvPr/>
        </p:nvSpPr>
        <p:spPr>
          <a:xfrm>
            <a:off x="1028700" y="2571567"/>
            <a:ext cx="6844226" cy="1255395"/>
          </a:xfrm>
          <a:prstGeom prst="rect">
            <a:avLst/>
          </a:prstGeom>
        </p:spPr>
        <p:txBody>
          <a:bodyPr lIns="0" tIns="0" rIns="0" bIns="0" rtlCol="0" anchor="t">
            <a:spAutoFit/>
          </a:bodyPr>
          <a:lstStyle/>
          <a:p>
            <a:pPr>
              <a:lnSpc>
                <a:spcPts val="10080"/>
              </a:lnSpc>
            </a:pPr>
            <a:r>
              <a:rPr lang="en-US" sz="7200">
                <a:solidFill>
                  <a:srgbClr val="2D4C75"/>
                </a:solidFill>
                <a:latin typeface="Arimo Bold"/>
              </a:rPr>
              <a:t>Assessments</a:t>
            </a:r>
          </a:p>
        </p:txBody>
      </p:sp>
      <p:sp>
        <p:nvSpPr>
          <p:cNvPr id="9" name="TextBox 9"/>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10" name="TextBox 10"/>
          <p:cNvSpPr txBox="1"/>
          <p:nvPr/>
        </p:nvSpPr>
        <p:spPr>
          <a:xfrm>
            <a:off x="10347463" y="4864854"/>
            <a:ext cx="4396049" cy="659796"/>
          </a:xfrm>
          <a:prstGeom prst="rect">
            <a:avLst/>
          </a:prstGeom>
        </p:spPr>
        <p:txBody>
          <a:bodyPr wrap="square" lIns="0" tIns="0" rIns="0" bIns="0" rtlCol="0" anchor="t">
            <a:spAutoFit/>
          </a:bodyPr>
          <a:lstStyle/>
          <a:p>
            <a:pPr algn="ctr">
              <a:lnSpc>
                <a:spcPts val="5718"/>
              </a:lnSpc>
            </a:pPr>
            <a:r>
              <a:rPr lang="en-US" sz="4084" dirty="0">
                <a:solidFill>
                  <a:srgbClr val="3194B5"/>
                </a:solidFill>
                <a:latin typeface="Lato"/>
              </a:rPr>
              <a:t>Susan Smith</a:t>
            </a:r>
          </a:p>
        </p:txBody>
      </p:sp>
      <p:sp>
        <p:nvSpPr>
          <p:cNvPr id="12" name="Rectangle 11">
            <a:extLst>
              <a:ext uri="{FF2B5EF4-FFF2-40B4-BE49-F238E27FC236}">
                <a16:creationId xmlns:a16="http://schemas.microsoft.com/office/drawing/2014/main" id="{A62076C9-239B-4738-B542-48140F9B767A}"/>
              </a:ext>
            </a:extLst>
          </p:cNvPr>
          <p:cNvSpPr/>
          <p:nvPr/>
        </p:nvSpPr>
        <p:spPr>
          <a:xfrm>
            <a:off x="14325600" y="7429500"/>
            <a:ext cx="91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914400"/>
            <a:ext cx="17259300" cy="1953260"/>
          </a:xfrm>
          <a:prstGeom prst="rect">
            <a:avLst/>
          </a:prstGeom>
        </p:spPr>
        <p:txBody>
          <a:bodyPr lIns="0" tIns="0" rIns="0" bIns="0" rtlCol="0" anchor="t">
            <a:spAutoFit/>
          </a:bodyPr>
          <a:lstStyle/>
          <a:p>
            <a:pPr marL="0" lvl="0" indent="0">
              <a:lnSpc>
                <a:spcPts val="7839"/>
              </a:lnSpc>
              <a:spcBef>
                <a:spcPct val="0"/>
              </a:spcBef>
            </a:pPr>
            <a:r>
              <a:rPr lang="en-US" sz="5600">
                <a:solidFill>
                  <a:srgbClr val="603525"/>
                </a:solidFill>
                <a:latin typeface="Open Sans Bold"/>
              </a:rPr>
              <a:t>Essential Computer and Digital Literacy Skills Covered in Assessments</a:t>
            </a:r>
          </a:p>
        </p:txBody>
      </p:sp>
      <p:sp>
        <p:nvSpPr>
          <p:cNvPr id="5" name="TextBox 5"/>
          <p:cNvSpPr txBox="1"/>
          <p:nvPr/>
        </p:nvSpPr>
        <p:spPr>
          <a:xfrm>
            <a:off x="1028700" y="3529062"/>
            <a:ext cx="5359178" cy="3418205"/>
          </a:xfrm>
          <a:prstGeom prst="rect">
            <a:avLst/>
          </a:prstGeom>
        </p:spPr>
        <p:txBody>
          <a:bodyPr lIns="0" tIns="0" rIns="0" bIns="0" rtlCol="0" anchor="t">
            <a:spAutoFit/>
          </a:bodyPr>
          <a:lstStyle/>
          <a:p>
            <a:pPr>
              <a:lnSpc>
                <a:spcPts val="4480"/>
              </a:lnSpc>
            </a:pPr>
            <a:r>
              <a:rPr lang="en-US" sz="3200">
                <a:solidFill>
                  <a:srgbClr val="2D4C75"/>
                </a:solidFill>
                <a:latin typeface="Arimo"/>
              </a:rPr>
              <a:t>Essential Computer Skills</a:t>
            </a:r>
          </a:p>
          <a:p>
            <a:pPr marL="690880" lvl="1" indent="-345440">
              <a:lnSpc>
                <a:spcPts val="4480"/>
              </a:lnSpc>
              <a:buFont typeface="Arial"/>
              <a:buChar char="•"/>
            </a:pPr>
            <a:r>
              <a:rPr lang="en-US" sz="3200">
                <a:solidFill>
                  <a:srgbClr val="2D4C75"/>
                </a:solidFill>
                <a:latin typeface="Arimo"/>
              </a:rPr>
              <a:t>Basic Computer </a:t>
            </a:r>
          </a:p>
          <a:p>
            <a:pPr marL="690880" lvl="1" indent="-345440">
              <a:lnSpc>
                <a:spcPts val="4480"/>
              </a:lnSpc>
              <a:buFont typeface="Arial"/>
              <a:buChar char="•"/>
            </a:pPr>
            <a:r>
              <a:rPr lang="en-US" sz="3200">
                <a:solidFill>
                  <a:srgbClr val="2D4C75"/>
                </a:solidFill>
                <a:latin typeface="Arimo"/>
              </a:rPr>
              <a:t>Internet basics </a:t>
            </a:r>
          </a:p>
          <a:p>
            <a:pPr marL="690880" lvl="1" indent="-345440">
              <a:lnSpc>
                <a:spcPts val="4480"/>
              </a:lnSpc>
              <a:buFont typeface="Arial"/>
              <a:buChar char="•"/>
            </a:pPr>
            <a:r>
              <a:rPr lang="en-US" sz="3200">
                <a:solidFill>
                  <a:srgbClr val="2D4C75"/>
                </a:solidFill>
                <a:latin typeface="Arimo"/>
              </a:rPr>
              <a:t>Using Email</a:t>
            </a:r>
          </a:p>
          <a:p>
            <a:pPr marL="690880" lvl="1" indent="-345440">
              <a:lnSpc>
                <a:spcPts val="4480"/>
              </a:lnSpc>
              <a:buFont typeface="Arial"/>
              <a:buChar char="•"/>
            </a:pPr>
            <a:r>
              <a:rPr lang="en-US" sz="3200">
                <a:solidFill>
                  <a:srgbClr val="2D4C75"/>
                </a:solidFill>
                <a:latin typeface="Arimo"/>
              </a:rPr>
              <a:t>Windows 10 </a:t>
            </a:r>
          </a:p>
          <a:p>
            <a:pPr marL="690880" lvl="1" indent="-345440">
              <a:lnSpc>
                <a:spcPts val="4480"/>
              </a:lnSpc>
              <a:buFont typeface="Arial"/>
              <a:buChar char="•"/>
            </a:pPr>
            <a:r>
              <a:rPr lang="en-US" sz="3200">
                <a:solidFill>
                  <a:srgbClr val="2D4C75"/>
                </a:solidFill>
                <a:latin typeface="Arimo"/>
              </a:rPr>
              <a:t>Mac OS</a:t>
            </a:r>
          </a:p>
        </p:txBody>
      </p:sp>
      <p:sp>
        <p:nvSpPr>
          <p:cNvPr id="6" name="TextBox 6"/>
          <p:cNvSpPr txBox="1"/>
          <p:nvPr/>
        </p:nvSpPr>
        <p:spPr>
          <a:xfrm>
            <a:off x="6978761" y="3529062"/>
            <a:ext cx="5359178" cy="2280285"/>
          </a:xfrm>
          <a:prstGeom prst="rect">
            <a:avLst/>
          </a:prstGeom>
        </p:spPr>
        <p:txBody>
          <a:bodyPr lIns="0" tIns="0" rIns="0" bIns="0" rtlCol="0" anchor="t">
            <a:spAutoFit/>
          </a:bodyPr>
          <a:lstStyle/>
          <a:p>
            <a:pPr>
              <a:lnSpc>
                <a:spcPts val="4480"/>
              </a:lnSpc>
            </a:pPr>
            <a:r>
              <a:rPr lang="en-US" sz="3200">
                <a:solidFill>
                  <a:srgbClr val="2D4C75"/>
                </a:solidFill>
                <a:latin typeface="Arimo"/>
              </a:rPr>
              <a:t>Essential Software</a:t>
            </a:r>
          </a:p>
          <a:p>
            <a:pPr marL="690880" lvl="1" indent="-345440">
              <a:lnSpc>
                <a:spcPts val="4480"/>
              </a:lnSpc>
              <a:buFont typeface="Arial"/>
              <a:buChar char="•"/>
            </a:pPr>
            <a:r>
              <a:rPr lang="en-US" sz="3200">
                <a:solidFill>
                  <a:srgbClr val="2D4C75"/>
                </a:solidFill>
                <a:latin typeface="Arimo"/>
              </a:rPr>
              <a:t>Microsoft Word </a:t>
            </a:r>
          </a:p>
          <a:p>
            <a:pPr marL="690880" lvl="1" indent="-345440">
              <a:lnSpc>
                <a:spcPts val="4480"/>
              </a:lnSpc>
              <a:buFont typeface="Arial"/>
              <a:buChar char="•"/>
            </a:pPr>
            <a:r>
              <a:rPr lang="en-US" sz="3200">
                <a:solidFill>
                  <a:srgbClr val="2D4C75"/>
                </a:solidFill>
                <a:latin typeface="Arimo"/>
              </a:rPr>
              <a:t>Excel </a:t>
            </a:r>
          </a:p>
          <a:p>
            <a:pPr marL="690880" lvl="1" indent="-345440">
              <a:lnSpc>
                <a:spcPts val="4480"/>
              </a:lnSpc>
              <a:buFont typeface="Arial"/>
              <a:buChar char="•"/>
            </a:pPr>
            <a:r>
              <a:rPr lang="en-US" sz="3200">
                <a:solidFill>
                  <a:srgbClr val="2D4C75"/>
                </a:solidFill>
                <a:latin typeface="Arimo"/>
              </a:rPr>
              <a:t>PowerPoint</a:t>
            </a:r>
          </a:p>
        </p:txBody>
      </p:sp>
      <p:sp>
        <p:nvSpPr>
          <p:cNvPr id="7" name="TextBox 7"/>
          <p:cNvSpPr txBox="1"/>
          <p:nvPr/>
        </p:nvSpPr>
        <p:spPr>
          <a:xfrm>
            <a:off x="11900122" y="3529062"/>
            <a:ext cx="5612622" cy="2849245"/>
          </a:xfrm>
          <a:prstGeom prst="rect">
            <a:avLst/>
          </a:prstGeom>
        </p:spPr>
        <p:txBody>
          <a:bodyPr lIns="0" tIns="0" rIns="0" bIns="0" rtlCol="0" anchor="t">
            <a:spAutoFit/>
          </a:bodyPr>
          <a:lstStyle/>
          <a:p>
            <a:pPr>
              <a:lnSpc>
                <a:spcPts val="4480"/>
              </a:lnSpc>
            </a:pPr>
            <a:r>
              <a:rPr lang="en-US" sz="3200">
                <a:solidFill>
                  <a:srgbClr val="2D4C75"/>
                </a:solidFill>
                <a:latin typeface="Arimo"/>
              </a:rPr>
              <a:t>Using Technology in Daily Life</a:t>
            </a:r>
          </a:p>
          <a:p>
            <a:pPr marL="690880" lvl="1" indent="-345440">
              <a:lnSpc>
                <a:spcPts val="4480"/>
              </a:lnSpc>
              <a:buFont typeface="Arial"/>
              <a:buChar char="•"/>
            </a:pPr>
            <a:r>
              <a:rPr lang="en-US" sz="3200">
                <a:solidFill>
                  <a:srgbClr val="2D4C75"/>
                </a:solidFill>
                <a:latin typeface="Arimo"/>
              </a:rPr>
              <a:t>Social Media, </a:t>
            </a:r>
          </a:p>
          <a:p>
            <a:pPr marL="690880" lvl="1" indent="-345440">
              <a:lnSpc>
                <a:spcPts val="4480"/>
              </a:lnSpc>
              <a:buFont typeface="Arial"/>
              <a:buChar char="•"/>
            </a:pPr>
            <a:r>
              <a:rPr lang="en-US" sz="3200">
                <a:solidFill>
                  <a:srgbClr val="2D4C75"/>
                </a:solidFill>
                <a:latin typeface="Arimo"/>
              </a:rPr>
              <a:t>Information Literacy </a:t>
            </a:r>
          </a:p>
          <a:p>
            <a:pPr marL="690880" lvl="1" indent="-345440">
              <a:lnSpc>
                <a:spcPts val="4480"/>
              </a:lnSpc>
              <a:buFont typeface="Arial"/>
              <a:buChar char="•"/>
            </a:pPr>
            <a:r>
              <a:rPr lang="en-US" sz="3200">
                <a:solidFill>
                  <a:srgbClr val="2D4C75"/>
                </a:solidFill>
                <a:latin typeface="Arimo"/>
              </a:rPr>
              <a:t>Career Search Skills </a:t>
            </a:r>
          </a:p>
          <a:p>
            <a:pPr marL="690880" lvl="1" indent="-345440">
              <a:lnSpc>
                <a:spcPts val="4480"/>
              </a:lnSpc>
              <a:buFont typeface="Arial"/>
              <a:buChar char="•"/>
            </a:pPr>
            <a:r>
              <a:rPr lang="en-US" sz="3200">
                <a:solidFill>
                  <a:srgbClr val="2D4C75"/>
                </a:solidFill>
                <a:latin typeface="Arimo"/>
              </a:rPr>
              <a:t>Your Digital Footprint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4000"/>
          </a:blip>
          <a:srcRect/>
          <a:stretch>
            <a:fillRect/>
          </a:stretch>
        </p:blipFill>
        <p:spPr>
          <a:xfrm>
            <a:off x="1499323" y="2468073"/>
            <a:ext cx="4629629" cy="5851032"/>
          </a:xfrm>
          <a:prstGeom prst="rect">
            <a:avLst/>
          </a:prstGeom>
        </p:spPr>
      </p:pic>
      <p:sp>
        <p:nvSpPr>
          <p:cNvPr id="5" name="TextBox 5"/>
          <p:cNvSpPr txBox="1"/>
          <p:nvPr/>
        </p:nvSpPr>
        <p:spPr>
          <a:xfrm>
            <a:off x="1028700" y="2619192"/>
            <a:ext cx="6844226" cy="2085975"/>
          </a:xfrm>
          <a:prstGeom prst="rect">
            <a:avLst/>
          </a:prstGeom>
        </p:spPr>
        <p:txBody>
          <a:bodyPr lIns="0" tIns="0" rIns="0" bIns="0" rtlCol="0" anchor="t">
            <a:spAutoFit/>
          </a:bodyPr>
          <a:lstStyle/>
          <a:p>
            <a:pPr>
              <a:lnSpc>
                <a:spcPts val="6719"/>
              </a:lnSpc>
            </a:pPr>
            <a:r>
              <a:rPr lang="en-US" sz="4800">
                <a:solidFill>
                  <a:srgbClr val="2D4C75"/>
                </a:solidFill>
                <a:latin typeface="Arimo Bold"/>
              </a:rPr>
              <a:t>Assessments</a:t>
            </a:r>
          </a:p>
          <a:p>
            <a:pPr>
              <a:lnSpc>
                <a:spcPts val="10080"/>
              </a:lnSpc>
            </a:pPr>
            <a:r>
              <a:rPr lang="en-US" sz="7200">
                <a:solidFill>
                  <a:srgbClr val="2D4C75"/>
                </a:solidFill>
                <a:latin typeface="Arimo Bold"/>
              </a:rPr>
              <a:t>Testing Center</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8229600" y="2638242"/>
            <a:ext cx="9753600" cy="5074402"/>
          </a:xfrm>
          <a:prstGeom prst="rect">
            <a:avLst/>
          </a:prstGeom>
        </p:spPr>
        <p:txBody>
          <a:bodyPr wrap="square" lIns="0" tIns="0" rIns="0" bIns="0" rtlCol="0" anchor="t">
            <a:spAutoFit/>
          </a:bodyPr>
          <a:lstStyle/>
          <a:p>
            <a:pPr>
              <a:lnSpc>
                <a:spcPts val="5040"/>
              </a:lnSpc>
            </a:pPr>
            <a:r>
              <a:rPr lang="en-US" sz="3600" dirty="0">
                <a:solidFill>
                  <a:srgbClr val="2D4C75"/>
                </a:solidFill>
                <a:latin typeface="Arimo"/>
              </a:rPr>
              <a:t>Testing Center Roles</a:t>
            </a:r>
          </a:p>
          <a:p>
            <a:pPr marL="777240" lvl="1" indent="-388620">
              <a:lnSpc>
                <a:spcPts val="5040"/>
              </a:lnSpc>
              <a:buFont typeface="Arial"/>
              <a:buChar char="•"/>
            </a:pPr>
            <a:r>
              <a:rPr lang="en-US" sz="3600" dirty="0">
                <a:solidFill>
                  <a:srgbClr val="2D4C75"/>
                </a:solidFill>
                <a:latin typeface="Arimo"/>
              </a:rPr>
              <a:t>Administrator</a:t>
            </a:r>
          </a:p>
          <a:p>
            <a:pPr marL="1554480" lvl="2" indent="-518160">
              <a:lnSpc>
                <a:spcPts val="5040"/>
              </a:lnSpc>
              <a:buFont typeface="Arial"/>
              <a:buChar char="⚬"/>
            </a:pPr>
            <a:r>
              <a:rPr lang="en-US" sz="3600" dirty="0">
                <a:solidFill>
                  <a:srgbClr val="2D4C75"/>
                </a:solidFill>
                <a:latin typeface="Arimo"/>
              </a:rPr>
              <a:t>add proctors, add students, run reports</a:t>
            </a:r>
          </a:p>
          <a:p>
            <a:pPr marL="777240" lvl="1" indent="-388620">
              <a:lnSpc>
                <a:spcPts val="5040"/>
              </a:lnSpc>
              <a:buFont typeface="Arial"/>
              <a:buChar char="•"/>
            </a:pPr>
            <a:r>
              <a:rPr lang="en-US" sz="3600" dirty="0">
                <a:solidFill>
                  <a:srgbClr val="2D4C75"/>
                </a:solidFill>
                <a:latin typeface="Arimo"/>
              </a:rPr>
              <a:t>Proctors</a:t>
            </a:r>
          </a:p>
          <a:p>
            <a:pPr marL="1554480" lvl="2" indent="-518160">
              <a:lnSpc>
                <a:spcPts val="5040"/>
              </a:lnSpc>
              <a:buFont typeface="Arial"/>
              <a:buChar char="⚬"/>
            </a:pPr>
            <a:r>
              <a:rPr lang="en-US" sz="3600" dirty="0">
                <a:solidFill>
                  <a:srgbClr val="2D4C75"/>
                </a:solidFill>
                <a:latin typeface="Arimo"/>
              </a:rPr>
              <a:t>give in person and remote assessments</a:t>
            </a:r>
          </a:p>
          <a:p>
            <a:pPr marL="1554480" lvl="2" indent="-518160">
              <a:lnSpc>
                <a:spcPts val="5040"/>
              </a:lnSpc>
              <a:buFont typeface="Arial"/>
              <a:buChar char="⚬"/>
            </a:pPr>
            <a:r>
              <a:rPr lang="en-US" sz="3600" dirty="0">
                <a:solidFill>
                  <a:srgbClr val="2D4C75"/>
                </a:solidFill>
                <a:latin typeface="Arimo"/>
              </a:rPr>
              <a:t>teach from or access curriculum</a:t>
            </a:r>
          </a:p>
          <a:p>
            <a:pPr marL="1554480" lvl="2" indent="-518160">
              <a:lnSpc>
                <a:spcPts val="5040"/>
              </a:lnSpc>
              <a:buFont typeface="Arial"/>
              <a:buChar char="⚬"/>
            </a:pPr>
            <a:r>
              <a:rPr lang="en-US" sz="3600" dirty="0">
                <a:solidFill>
                  <a:srgbClr val="2D4C75"/>
                </a:solidFill>
                <a:latin typeface="Arimo"/>
              </a:rPr>
              <a:t>track student/learner progress</a:t>
            </a:r>
          </a:p>
          <a:p>
            <a:pPr marL="1554480" lvl="2" indent="-518160">
              <a:lnSpc>
                <a:spcPts val="5040"/>
              </a:lnSpc>
              <a:buFont typeface="Arial"/>
              <a:buChar char="⚬"/>
            </a:pPr>
            <a:r>
              <a:rPr lang="en-US" sz="3600" dirty="0">
                <a:solidFill>
                  <a:srgbClr val="2D4C75"/>
                </a:solidFill>
                <a:latin typeface="Arimo"/>
              </a:rPr>
              <a:t>print/download certificate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4000"/>
          </a:blip>
          <a:srcRect/>
          <a:stretch>
            <a:fillRect/>
          </a:stretch>
        </p:blipFill>
        <p:spPr>
          <a:xfrm>
            <a:off x="1499323" y="2362610"/>
            <a:ext cx="4629629" cy="5851032"/>
          </a:xfrm>
          <a:prstGeom prst="rect">
            <a:avLst/>
          </a:prstGeom>
        </p:spPr>
      </p:pic>
      <p:sp>
        <p:nvSpPr>
          <p:cNvPr id="5" name="TextBox 5"/>
          <p:cNvSpPr txBox="1"/>
          <p:nvPr/>
        </p:nvSpPr>
        <p:spPr>
          <a:xfrm>
            <a:off x="1028700" y="2619192"/>
            <a:ext cx="6844226" cy="2085975"/>
          </a:xfrm>
          <a:prstGeom prst="rect">
            <a:avLst/>
          </a:prstGeom>
        </p:spPr>
        <p:txBody>
          <a:bodyPr lIns="0" tIns="0" rIns="0" bIns="0" rtlCol="0" anchor="t">
            <a:spAutoFit/>
          </a:bodyPr>
          <a:lstStyle/>
          <a:p>
            <a:pPr>
              <a:lnSpc>
                <a:spcPts val="6719"/>
              </a:lnSpc>
            </a:pPr>
            <a:r>
              <a:rPr lang="en-US" sz="4800">
                <a:solidFill>
                  <a:srgbClr val="2D4C75"/>
                </a:solidFill>
                <a:latin typeface="Arimo Bold"/>
              </a:rPr>
              <a:t>Assessments</a:t>
            </a:r>
          </a:p>
          <a:p>
            <a:pPr>
              <a:lnSpc>
                <a:spcPts val="10080"/>
              </a:lnSpc>
            </a:pPr>
            <a:r>
              <a:rPr lang="en-US" sz="7200">
                <a:solidFill>
                  <a:srgbClr val="2D4C75"/>
                </a:solidFill>
                <a:latin typeface="Arimo Bold"/>
              </a:rPr>
              <a:t>Student/learner</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9220200" y="2638242"/>
            <a:ext cx="8282183" cy="3832860"/>
          </a:xfrm>
          <a:prstGeom prst="rect">
            <a:avLst/>
          </a:prstGeom>
        </p:spPr>
        <p:txBody>
          <a:bodyPr wrap="square" lIns="0" tIns="0" rIns="0" bIns="0" rtlCol="0" anchor="t">
            <a:spAutoFit/>
          </a:bodyPr>
          <a:lstStyle/>
          <a:p>
            <a:pPr>
              <a:lnSpc>
                <a:spcPts val="5040"/>
              </a:lnSpc>
            </a:pPr>
            <a:r>
              <a:rPr lang="en-US" sz="3600" dirty="0">
                <a:solidFill>
                  <a:srgbClr val="2D4C75"/>
                </a:solidFill>
                <a:latin typeface="Arimo"/>
              </a:rPr>
              <a:t>Student/learner</a:t>
            </a:r>
          </a:p>
          <a:p>
            <a:pPr marL="777240" lvl="1" indent="-388620">
              <a:lnSpc>
                <a:spcPts val="5040"/>
              </a:lnSpc>
              <a:buFont typeface="Arial"/>
              <a:buChar char="•"/>
            </a:pPr>
            <a:r>
              <a:rPr lang="en-US" sz="3600" dirty="0">
                <a:solidFill>
                  <a:srgbClr val="2D4C75"/>
                </a:solidFill>
                <a:latin typeface="Arimo"/>
              </a:rPr>
              <a:t>take assessment</a:t>
            </a:r>
          </a:p>
          <a:p>
            <a:pPr marL="777240" lvl="1" indent="-388620">
              <a:lnSpc>
                <a:spcPts val="5040"/>
              </a:lnSpc>
              <a:buFont typeface="Arial"/>
              <a:buChar char="•"/>
            </a:pPr>
            <a:r>
              <a:rPr lang="en-US" sz="3600" dirty="0">
                <a:solidFill>
                  <a:srgbClr val="2D4C75"/>
                </a:solidFill>
                <a:latin typeface="Arimo"/>
              </a:rPr>
              <a:t>practice skills</a:t>
            </a:r>
          </a:p>
          <a:p>
            <a:pPr marL="777240" lvl="1" indent="-388620">
              <a:lnSpc>
                <a:spcPts val="5040"/>
              </a:lnSpc>
              <a:buFont typeface="Arial"/>
              <a:buChar char="•"/>
            </a:pPr>
            <a:r>
              <a:rPr lang="en-US" sz="3600" dirty="0">
                <a:solidFill>
                  <a:srgbClr val="2D4C75"/>
                </a:solidFill>
                <a:latin typeface="Arimo"/>
              </a:rPr>
              <a:t>receive certificate</a:t>
            </a:r>
          </a:p>
          <a:p>
            <a:pPr marL="777240" lvl="1" indent="-388620">
              <a:lnSpc>
                <a:spcPts val="5040"/>
              </a:lnSpc>
              <a:buFont typeface="Arial"/>
              <a:buChar char="•"/>
            </a:pPr>
            <a:r>
              <a:rPr lang="en-US" sz="3600" dirty="0">
                <a:solidFill>
                  <a:srgbClr val="2D4C75"/>
                </a:solidFill>
                <a:latin typeface="Arimo"/>
              </a:rPr>
              <a:t>receive digital badge</a:t>
            </a:r>
          </a:p>
          <a:p>
            <a:pPr marL="777240" lvl="1" indent="-388620">
              <a:lnSpc>
                <a:spcPts val="5040"/>
              </a:lnSpc>
              <a:buFont typeface="Arial"/>
              <a:buChar char="•"/>
            </a:pPr>
            <a:r>
              <a:rPr lang="en-US" sz="3600" dirty="0">
                <a:solidFill>
                  <a:srgbClr val="2D4C75"/>
                </a:solidFill>
                <a:latin typeface="Arimo"/>
              </a:rPr>
              <a:t>track own progress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369857" y="2544897"/>
            <a:ext cx="4339310" cy="5795405"/>
          </a:xfrm>
          <a:prstGeom prst="rect">
            <a:avLst/>
          </a:prstGeom>
        </p:spPr>
      </p:pic>
      <p:sp>
        <p:nvSpPr>
          <p:cNvPr id="5" name="TextBox 5"/>
          <p:cNvSpPr txBox="1"/>
          <p:nvPr/>
        </p:nvSpPr>
        <p:spPr>
          <a:xfrm>
            <a:off x="1028700" y="2571567"/>
            <a:ext cx="6844226" cy="2531745"/>
          </a:xfrm>
          <a:prstGeom prst="rect">
            <a:avLst/>
          </a:prstGeom>
        </p:spPr>
        <p:txBody>
          <a:bodyPr lIns="0" tIns="0" rIns="0" bIns="0" rtlCol="0" anchor="t">
            <a:spAutoFit/>
          </a:bodyPr>
          <a:lstStyle/>
          <a:p>
            <a:pPr>
              <a:lnSpc>
                <a:spcPts val="10080"/>
              </a:lnSpc>
            </a:pPr>
            <a:r>
              <a:rPr lang="en-US" sz="7200">
                <a:solidFill>
                  <a:srgbClr val="2D4C75"/>
                </a:solidFill>
                <a:latin typeface="Arimo Bold"/>
              </a:rPr>
              <a:t>Student Management</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9144000" y="2638242"/>
            <a:ext cx="8358383" cy="1918335"/>
          </a:xfrm>
          <a:prstGeom prst="rect">
            <a:avLst/>
          </a:prstGeom>
        </p:spPr>
        <p:txBody>
          <a:bodyPr wrap="square" lIns="0" tIns="0" rIns="0" bIns="0" rtlCol="0" anchor="t">
            <a:spAutoFit/>
          </a:bodyPr>
          <a:lstStyle/>
          <a:p>
            <a:pPr marL="777240" lvl="1" indent="-388620">
              <a:lnSpc>
                <a:spcPts val="5040"/>
              </a:lnSpc>
              <a:buFont typeface="Arial"/>
              <a:buChar char="•"/>
            </a:pPr>
            <a:r>
              <a:rPr lang="en-US" sz="3600" dirty="0">
                <a:solidFill>
                  <a:srgbClr val="2D4C75"/>
                </a:solidFill>
                <a:latin typeface="Arimo"/>
              </a:rPr>
              <a:t>Enroll Students/learners</a:t>
            </a:r>
          </a:p>
          <a:p>
            <a:pPr marL="777240" lvl="1" indent="-388620">
              <a:lnSpc>
                <a:spcPts val="5040"/>
              </a:lnSpc>
              <a:buFont typeface="Arial"/>
              <a:buChar char="•"/>
            </a:pPr>
            <a:r>
              <a:rPr lang="en-US" sz="3600" dirty="0">
                <a:solidFill>
                  <a:srgbClr val="2D4C75"/>
                </a:solidFill>
                <a:latin typeface="Arimo"/>
              </a:rPr>
              <a:t>Track progress</a:t>
            </a:r>
          </a:p>
          <a:p>
            <a:pPr marL="777240" lvl="1" indent="-388620">
              <a:lnSpc>
                <a:spcPts val="5040"/>
              </a:lnSpc>
              <a:buFont typeface="Arial"/>
              <a:buChar char="•"/>
            </a:pPr>
            <a:r>
              <a:rPr lang="en-US" sz="3600" dirty="0">
                <a:solidFill>
                  <a:srgbClr val="2D4C75"/>
                </a:solidFill>
                <a:latin typeface="Arimo"/>
              </a:rPr>
              <a:t>Run reports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369857" y="2544897"/>
            <a:ext cx="4339310" cy="5795405"/>
          </a:xfrm>
          <a:prstGeom prst="rect">
            <a:avLst/>
          </a:prstGeom>
        </p:spPr>
      </p:pic>
      <p:pic>
        <p:nvPicPr>
          <p:cNvPr id="5" name="Picture 5"/>
          <p:cNvPicPr>
            <a:picLocks noChangeAspect="1"/>
          </p:cNvPicPr>
          <p:nvPr/>
        </p:nvPicPr>
        <p:blipFill>
          <a:blip r:embed="rId5"/>
          <a:srcRect/>
          <a:stretch>
            <a:fillRect/>
          </a:stretch>
        </p:blipFill>
        <p:spPr>
          <a:xfrm>
            <a:off x="10321059" y="3619334"/>
            <a:ext cx="4988553" cy="4720968"/>
          </a:xfrm>
          <a:prstGeom prst="rect">
            <a:avLst/>
          </a:prstGeom>
        </p:spPr>
      </p:pic>
      <p:pic>
        <p:nvPicPr>
          <p:cNvPr id="6" name="Picture 6"/>
          <p:cNvPicPr>
            <a:picLocks noChangeAspect="1"/>
          </p:cNvPicPr>
          <p:nvPr/>
        </p:nvPicPr>
        <p:blipFill>
          <a:blip r:embed="rId6"/>
          <a:srcRect/>
          <a:stretch>
            <a:fillRect/>
          </a:stretch>
        </p:blipFill>
        <p:spPr>
          <a:xfrm>
            <a:off x="8109628" y="2020138"/>
            <a:ext cx="9411415" cy="1768812"/>
          </a:xfrm>
          <a:prstGeom prst="rect">
            <a:avLst/>
          </a:prstGeom>
        </p:spPr>
      </p:pic>
      <p:sp>
        <p:nvSpPr>
          <p:cNvPr id="7" name="TextBox 7"/>
          <p:cNvSpPr txBox="1"/>
          <p:nvPr/>
        </p:nvSpPr>
        <p:spPr>
          <a:xfrm>
            <a:off x="1028700" y="2590617"/>
            <a:ext cx="6844226" cy="4514215"/>
          </a:xfrm>
          <a:prstGeom prst="rect">
            <a:avLst/>
          </a:prstGeom>
        </p:spPr>
        <p:txBody>
          <a:bodyPr lIns="0" tIns="0" rIns="0" bIns="0" rtlCol="0" anchor="t">
            <a:spAutoFit/>
          </a:bodyPr>
          <a:lstStyle/>
          <a:p>
            <a:pPr>
              <a:lnSpc>
                <a:spcPts val="7839"/>
              </a:lnSpc>
            </a:pPr>
            <a:r>
              <a:rPr lang="en-US" sz="5600">
                <a:solidFill>
                  <a:srgbClr val="2D4C75"/>
                </a:solidFill>
                <a:latin typeface="Arimo Bold"/>
              </a:rPr>
              <a:t>Student Management</a:t>
            </a:r>
          </a:p>
          <a:p>
            <a:pPr>
              <a:lnSpc>
                <a:spcPts val="10080"/>
              </a:lnSpc>
            </a:pPr>
            <a:r>
              <a:rPr lang="en-US" sz="7200">
                <a:solidFill>
                  <a:srgbClr val="2D4C75"/>
                </a:solidFill>
                <a:latin typeface="Arimo Bold"/>
              </a:rPr>
              <a:t>Enroll Student/learner</a:t>
            </a:r>
          </a:p>
        </p:txBody>
      </p:sp>
      <p:grpSp>
        <p:nvGrpSpPr>
          <p:cNvPr id="8" name="Group 8"/>
          <p:cNvGrpSpPr/>
          <p:nvPr/>
        </p:nvGrpSpPr>
        <p:grpSpPr>
          <a:xfrm>
            <a:off x="10714145" y="4827987"/>
            <a:ext cx="3090060" cy="315513"/>
            <a:chOff x="0" y="0"/>
            <a:chExt cx="4043283" cy="412843"/>
          </a:xfrm>
        </p:grpSpPr>
        <p:sp>
          <p:nvSpPr>
            <p:cNvPr id="9" name="Freeform 9"/>
            <p:cNvSpPr/>
            <p:nvPr/>
          </p:nvSpPr>
          <p:spPr>
            <a:xfrm>
              <a:off x="0" y="0"/>
              <a:ext cx="4043283" cy="412843"/>
            </a:xfrm>
            <a:custGeom>
              <a:avLst/>
              <a:gdLst/>
              <a:ahLst/>
              <a:cxnLst/>
              <a:rect l="l" t="t" r="r" b="b"/>
              <a:pathLst>
                <a:path w="4043283" h="412843">
                  <a:moveTo>
                    <a:pt x="0" y="0"/>
                  </a:moveTo>
                  <a:lnTo>
                    <a:pt x="4043283" y="0"/>
                  </a:lnTo>
                  <a:lnTo>
                    <a:pt x="4043283" y="412843"/>
                  </a:lnTo>
                  <a:lnTo>
                    <a:pt x="0" y="412843"/>
                  </a:lnTo>
                  <a:close/>
                </a:path>
              </a:pathLst>
            </a:custGeom>
            <a:solidFill>
              <a:srgbClr val="FFFFFF"/>
            </a:solidFill>
          </p:spPr>
        </p:sp>
      </p:grpSp>
      <p:sp>
        <p:nvSpPr>
          <p:cNvPr id="10" name="TextBox 10"/>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369857" y="2544897"/>
            <a:ext cx="4339310" cy="5795405"/>
          </a:xfrm>
          <a:prstGeom prst="rect">
            <a:avLst/>
          </a:prstGeom>
        </p:spPr>
      </p:pic>
      <p:pic>
        <p:nvPicPr>
          <p:cNvPr id="5" name="Picture 5"/>
          <p:cNvPicPr>
            <a:picLocks noChangeAspect="1"/>
          </p:cNvPicPr>
          <p:nvPr/>
        </p:nvPicPr>
        <p:blipFill>
          <a:blip r:embed="rId5"/>
          <a:srcRect/>
          <a:stretch>
            <a:fillRect/>
          </a:stretch>
        </p:blipFill>
        <p:spPr>
          <a:xfrm>
            <a:off x="7379883" y="2544897"/>
            <a:ext cx="10375360" cy="4898195"/>
          </a:xfrm>
          <a:prstGeom prst="rect">
            <a:avLst/>
          </a:prstGeom>
        </p:spPr>
      </p:pic>
      <p:sp>
        <p:nvSpPr>
          <p:cNvPr id="6" name="TextBox 6"/>
          <p:cNvSpPr txBox="1"/>
          <p:nvPr/>
        </p:nvSpPr>
        <p:spPr>
          <a:xfrm>
            <a:off x="1028700" y="2590617"/>
            <a:ext cx="6844226" cy="3237865"/>
          </a:xfrm>
          <a:prstGeom prst="rect">
            <a:avLst/>
          </a:prstGeom>
        </p:spPr>
        <p:txBody>
          <a:bodyPr lIns="0" tIns="0" rIns="0" bIns="0" rtlCol="0" anchor="t">
            <a:spAutoFit/>
          </a:bodyPr>
          <a:lstStyle/>
          <a:p>
            <a:pPr>
              <a:lnSpc>
                <a:spcPts val="7839"/>
              </a:lnSpc>
            </a:pPr>
            <a:r>
              <a:rPr lang="en-US" sz="5600">
                <a:solidFill>
                  <a:srgbClr val="2D4C75"/>
                </a:solidFill>
                <a:latin typeface="Arimo Bold"/>
              </a:rPr>
              <a:t>Student Management</a:t>
            </a:r>
          </a:p>
          <a:p>
            <a:pPr>
              <a:lnSpc>
                <a:spcPts val="10080"/>
              </a:lnSpc>
            </a:pPr>
            <a:r>
              <a:rPr lang="en-US" sz="7200">
                <a:solidFill>
                  <a:srgbClr val="2D4C75"/>
                </a:solidFill>
                <a:latin typeface="Arimo Bold"/>
              </a:rPr>
              <a:t>Dashboard</a:t>
            </a:r>
          </a:p>
        </p:txBody>
      </p:sp>
      <p:sp>
        <p:nvSpPr>
          <p:cNvPr id="7" name="TextBox 7"/>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369857" y="2544897"/>
            <a:ext cx="4339310" cy="5795405"/>
          </a:xfrm>
          <a:prstGeom prst="rect">
            <a:avLst/>
          </a:prstGeom>
        </p:spPr>
      </p:pic>
      <p:pic>
        <p:nvPicPr>
          <p:cNvPr id="5" name="Picture 5"/>
          <p:cNvPicPr>
            <a:picLocks noChangeAspect="1"/>
          </p:cNvPicPr>
          <p:nvPr/>
        </p:nvPicPr>
        <p:blipFill>
          <a:blip r:embed="rId5"/>
          <a:srcRect/>
          <a:stretch>
            <a:fillRect/>
          </a:stretch>
        </p:blipFill>
        <p:spPr>
          <a:xfrm>
            <a:off x="7497386" y="2366278"/>
            <a:ext cx="10139617" cy="5474068"/>
          </a:xfrm>
          <a:prstGeom prst="rect">
            <a:avLst/>
          </a:prstGeom>
        </p:spPr>
      </p:pic>
      <p:sp>
        <p:nvSpPr>
          <p:cNvPr id="6" name="TextBox 6"/>
          <p:cNvSpPr txBox="1"/>
          <p:nvPr/>
        </p:nvSpPr>
        <p:spPr>
          <a:xfrm>
            <a:off x="1028700" y="2590617"/>
            <a:ext cx="6844226" cy="4514215"/>
          </a:xfrm>
          <a:prstGeom prst="rect">
            <a:avLst/>
          </a:prstGeom>
        </p:spPr>
        <p:txBody>
          <a:bodyPr lIns="0" tIns="0" rIns="0" bIns="0" rtlCol="0" anchor="t">
            <a:spAutoFit/>
          </a:bodyPr>
          <a:lstStyle/>
          <a:p>
            <a:pPr>
              <a:lnSpc>
                <a:spcPts val="7839"/>
              </a:lnSpc>
            </a:pPr>
            <a:r>
              <a:rPr lang="en-US" sz="5600">
                <a:solidFill>
                  <a:srgbClr val="2D4C75"/>
                </a:solidFill>
                <a:latin typeface="Arimo Bold"/>
              </a:rPr>
              <a:t>Student Management</a:t>
            </a:r>
          </a:p>
          <a:p>
            <a:pPr>
              <a:lnSpc>
                <a:spcPts val="10080"/>
              </a:lnSpc>
            </a:pPr>
            <a:r>
              <a:rPr lang="en-US" sz="7200">
                <a:solidFill>
                  <a:srgbClr val="2D4C75"/>
                </a:solidFill>
                <a:latin typeface="Arimo Bold"/>
              </a:rPr>
              <a:t>Detailed Reports</a:t>
            </a:r>
          </a:p>
        </p:txBody>
      </p:sp>
      <p:sp>
        <p:nvSpPr>
          <p:cNvPr id="7" name="TextBox 7"/>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2496505"/>
            <a:ext cx="16230600" cy="3383280"/>
          </a:xfrm>
          <a:prstGeom prst="rect">
            <a:avLst/>
          </a:prstGeom>
        </p:spPr>
        <p:txBody>
          <a:bodyPr lIns="0" tIns="0" rIns="0" bIns="0" rtlCol="0" anchor="t">
            <a:spAutoFit/>
          </a:bodyPr>
          <a:lstStyle/>
          <a:p>
            <a:pPr marL="1036320" lvl="1" indent="-518160">
              <a:lnSpc>
                <a:spcPts val="6719"/>
              </a:lnSpc>
              <a:buFont typeface="Arial"/>
              <a:buChar char="•"/>
            </a:pPr>
            <a:r>
              <a:rPr lang="en-US" sz="4800">
                <a:solidFill>
                  <a:srgbClr val="2D4C75"/>
                </a:solidFill>
                <a:latin typeface="Arimo"/>
              </a:rPr>
              <a:t>Introduction to Northstar</a:t>
            </a:r>
          </a:p>
          <a:p>
            <a:pPr marL="1036320" lvl="1" indent="-518160">
              <a:lnSpc>
                <a:spcPts val="6719"/>
              </a:lnSpc>
              <a:buFont typeface="Arial"/>
              <a:buChar char="•"/>
            </a:pPr>
            <a:r>
              <a:rPr lang="en-US" sz="4800">
                <a:solidFill>
                  <a:srgbClr val="2D4C75"/>
                </a:solidFill>
                <a:latin typeface="Arimo"/>
              </a:rPr>
              <a:t>Teaching &amp; Learning Resources</a:t>
            </a:r>
          </a:p>
          <a:p>
            <a:pPr marL="1036320" lvl="1" indent="-518160">
              <a:lnSpc>
                <a:spcPts val="6719"/>
              </a:lnSpc>
              <a:buFont typeface="Arial"/>
              <a:buChar char="•"/>
            </a:pPr>
            <a:r>
              <a:rPr lang="en-US" sz="4800">
                <a:solidFill>
                  <a:srgbClr val="2D4C75"/>
                </a:solidFill>
                <a:latin typeface="Arimo"/>
              </a:rPr>
              <a:t>Assessments</a:t>
            </a:r>
          </a:p>
          <a:p>
            <a:pPr marL="1036320" lvl="1" indent="-518160">
              <a:lnSpc>
                <a:spcPts val="6719"/>
              </a:lnSpc>
              <a:buFont typeface="Arial"/>
              <a:buChar char="•"/>
            </a:pPr>
            <a:r>
              <a:rPr lang="en-US" sz="4800">
                <a:solidFill>
                  <a:srgbClr val="2D4C75"/>
                </a:solidFill>
                <a:latin typeface="Arimo"/>
              </a:rPr>
              <a:t>Student Management</a:t>
            </a:r>
          </a:p>
        </p:txBody>
      </p:sp>
      <p:sp>
        <p:nvSpPr>
          <p:cNvPr id="5" name="TextBox 5"/>
          <p:cNvSpPr txBox="1"/>
          <p:nvPr/>
        </p:nvSpPr>
        <p:spPr>
          <a:xfrm>
            <a:off x="1028700" y="793318"/>
            <a:ext cx="12251313"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2590617"/>
            <a:ext cx="6844226" cy="991235"/>
          </a:xfrm>
          <a:prstGeom prst="rect">
            <a:avLst/>
          </a:prstGeom>
        </p:spPr>
        <p:txBody>
          <a:bodyPr lIns="0" tIns="0" rIns="0" bIns="0" rtlCol="0" anchor="t">
            <a:spAutoFit/>
          </a:bodyPr>
          <a:lstStyle/>
          <a:p>
            <a:pPr>
              <a:lnSpc>
                <a:spcPts val="7840"/>
              </a:lnSpc>
            </a:pPr>
            <a:r>
              <a:rPr lang="en-US" sz="5600">
                <a:solidFill>
                  <a:srgbClr val="2D4C75"/>
                </a:solidFill>
                <a:latin typeface="Arimo Bold"/>
              </a:rPr>
              <a:t>Resources</a:t>
            </a:r>
          </a:p>
        </p:txBody>
      </p:sp>
      <p:sp>
        <p:nvSpPr>
          <p:cNvPr id="5" name="TextBox 5"/>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6" name="TextBox 6"/>
          <p:cNvSpPr txBox="1"/>
          <p:nvPr/>
        </p:nvSpPr>
        <p:spPr>
          <a:xfrm>
            <a:off x="6510460" y="2647767"/>
            <a:ext cx="10748840" cy="4500245"/>
          </a:xfrm>
          <a:prstGeom prst="rect">
            <a:avLst/>
          </a:prstGeom>
        </p:spPr>
        <p:txBody>
          <a:bodyPr lIns="0" tIns="0" rIns="0" bIns="0" rtlCol="0" anchor="t">
            <a:spAutoFit/>
          </a:bodyPr>
          <a:lstStyle/>
          <a:p>
            <a:pPr>
              <a:lnSpc>
                <a:spcPts val="4480"/>
              </a:lnSpc>
            </a:pPr>
            <a:r>
              <a:rPr lang="en-US" sz="3200" u="sng">
                <a:solidFill>
                  <a:srgbClr val="2D4C75"/>
                </a:solidFill>
                <a:latin typeface="Arimo"/>
              </a:rPr>
              <a:t>https://louislibraries.org/services/training/digital_literacy</a:t>
            </a:r>
          </a:p>
          <a:p>
            <a:pPr marL="690881" lvl="1" indent="-345440">
              <a:lnSpc>
                <a:spcPts val="4480"/>
              </a:lnSpc>
              <a:buFont typeface="Arial"/>
              <a:buChar char="•"/>
            </a:pPr>
            <a:r>
              <a:rPr lang="en-US" sz="3200" u="sng">
                <a:solidFill>
                  <a:srgbClr val="2D4C75"/>
                </a:solidFill>
                <a:latin typeface="Arimo"/>
              </a:rPr>
              <a:t>Digital Literacy Introduction &amp; Standards Training Sessions</a:t>
            </a:r>
          </a:p>
          <a:p>
            <a:pPr marL="690881" lvl="1" indent="-345440">
              <a:lnSpc>
                <a:spcPts val="4480"/>
              </a:lnSpc>
              <a:buFont typeface="Arial"/>
              <a:buChar char="•"/>
            </a:pPr>
            <a:r>
              <a:rPr lang="en-US" sz="3200" u="sng">
                <a:solidFill>
                  <a:srgbClr val="2D4C75"/>
                </a:solidFill>
                <a:latin typeface="Arimo"/>
              </a:rPr>
              <a:t>Northstar Digital Literacy: Getting to know Northstar</a:t>
            </a:r>
          </a:p>
          <a:p>
            <a:pPr marL="690881" lvl="1" indent="-345440">
              <a:lnSpc>
                <a:spcPts val="4480"/>
              </a:lnSpc>
              <a:buFont typeface="Arial"/>
              <a:buChar char="•"/>
            </a:pPr>
            <a:r>
              <a:rPr lang="en-US" sz="3200" u="sng">
                <a:solidFill>
                  <a:srgbClr val="2D4C75"/>
                </a:solidFill>
                <a:latin typeface="Arimo"/>
              </a:rPr>
              <a:t>How to Use Northstar: Proctoring, Assessments, Q &amp; A</a:t>
            </a:r>
          </a:p>
          <a:p>
            <a:pPr>
              <a:lnSpc>
                <a:spcPts val="4480"/>
              </a:lnSpc>
            </a:pPr>
            <a:endParaRPr lang="en-US" sz="3200" u="sng">
              <a:solidFill>
                <a:srgbClr val="2D4C75"/>
              </a:solidFill>
              <a:latin typeface="Arimo"/>
            </a:endParaRPr>
          </a:p>
          <a:p>
            <a:pPr>
              <a:lnSpc>
                <a:spcPts val="4480"/>
              </a:lnSpc>
            </a:pPr>
            <a:r>
              <a:rPr lang="en-US" sz="3200" u="sng">
                <a:solidFill>
                  <a:srgbClr val="2D4C75"/>
                </a:solidFill>
                <a:latin typeface="Arimo"/>
              </a:rPr>
              <a:t>Northstar Training Manual</a:t>
            </a:r>
          </a:p>
          <a:p>
            <a:pPr>
              <a:lnSpc>
                <a:spcPts val="4480"/>
              </a:lnSpc>
            </a:pPr>
            <a:r>
              <a:rPr lang="en-US" sz="3200" u="sng">
                <a:solidFill>
                  <a:srgbClr val="2D4C75"/>
                </a:solidFill>
                <a:latin typeface="Arimo"/>
              </a:rPr>
              <a:t>Northstar Quick Start Guide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sp>
        <p:nvSpPr>
          <p:cNvPr id="4" name="TextBox 4"/>
          <p:cNvSpPr txBox="1"/>
          <p:nvPr/>
        </p:nvSpPr>
        <p:spPr>
          <a:xfrm>
            <a:off x="1028700" y="3796665"/>
            <a:ext cx="6844226" cy="2531745"/>
          </a:xfrm>
          <a:prstGeom prst="rect">
            <a:avLst/>
          </a:prstGeom>
        </p:spPr>
        <p:txBody>
          <a:bodyPr lIns="0" tIns="0" rIns="0" bIns="0" rtlCol="0" anchor="t">
            <a:spAutoFit/>
          </a:bodyPr>
          <a:lstStyle/>
          <a:p>
            <a:pPr>
              <a:lnSpc>
                <a:spcPts val="10080"/>
              </a:lnSpc>
            </a:pPr>
            <a:r>
              <a:rPr lang="en-US" sz="7200">
                <a:solidFill>
                  <a:srgbClr val="2D4C75"/>
                </a:solidFill>
                <a:latin typeface="Arimo"/>
              </a:rPr>
              <a:t>AKA </a:t>
            </a:r>
          </a:p>
          <a:p>
            <a:pPr>
              <a:lnSpc>
                <a:spcPts val="10080"/>
              </a:lnSpc>
            </a:pPr>
            <a:r>
              <a:rPr lang="en-US" sz="7200">
                <a:solidFill>
                  <a:srgbClr val="2D4C75"/>
                </a:solidFill>
                <a:latin typeface="Arimo"/>
              </a:rPr>
              <a:t>Testing Center</a:t>
            </a:r>
          </a:p>
        </p:txBody>
      </p:sp>
      <p:sp>
        <p:nvSpPr>
          <p:cNvPr id="5" name="TextBox 5"/>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Digital Literacy Cooperative</a:t>
            </a:r>
          </a:p>
        </p:txBody>
      </p:sp>
      <p:sp>
        <p:nvSpPr>
          <p:cNvPr id="6" name="TextBox 6"/>
          <p:cNvSpPr txBox="1"/>
          <p:nvPr/>
        </p:nvSpPr>
        <p:spPr>
          <a:xfrm>
            <a:off x="7741280" y="3394710"/>
            <a:ext cx="9360928" cy="3383280"/>
          </a:xfrm>
          <a:prstGeom prst="rect">
            <a:avLst/>
          </a:prstGeom>
        </p:spPr>
        <p:txBody>
          <a:bodyPr lIns="0" tIns="0" rIns="0" bIns="0" rtlCol="0" anchor="t">
            <a:spAutoFit/>
          </a:bodyPr>
          <a:lstStyle/>
          <a:p>
            <a:pPr marL="1036320" lvl="1" indent="-518160">
              <a:lnSpc>
                <a:spcPts val="6719"/>
              </a:lnSpc>
              <a:buFont typeface="Arial"/>
              <a:buChar char="•"/>
            </a:pPr>
            <a:r>
              <a:rPr lang="en-US" sz="4800">
                <a:solidFill>
                  <a:srgbClr val="2D4C75"/>
                </a:solidFill>
                <a:latin typeface="Arimo"/>
              </a:rPr>
              <a:t>Teaching &amp; Learning Resources</a:t>
            </a:r>
          </a:p>
          <a:p>
            <a:pPr marL="1036320" lvl="1" indent="-518160">
              <a:lnSpc>
                <a:spcPts val="6719"/>
              </a:lnSpc>
              <a:buFont typeface="Arial"/>
              <a:buChar char="•"/>
            </a:pPr>
            <a:r>
              <a:rPr lang="en-US" sz="4800">
                <a:solidFill>
                  <a:srgbClr val="2D4C75"/>
                </a:solidFill>
                <a:latin typeface="Arimo"/>
              </a:rPr>
              <a:t>Assessments</a:t>
            </a:r>
          </a:p>
          <a:p>
            <a:pPr marL="1036320" lvl="1" indent="-518160">
              <a:lnSpc>
                <a:spcPts val="6719"/>
              </a:lnSpc>
              <a:buFont typeface="Arial"/>
              <a:buChar char="•"/>
            </a:pPr>
            <a:r>
              <a:rPr lang="en-US" sz="4800">
                <a:solidFill>
                  <a:srgbClr val="2D4C75"/>
                </a:solidFill>
                <a:latin typeface="Arimo"/>
              </a:rPr>
              <a:t>Student/Learner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965260" y="2594218"/>
            <a:ext cx="2485553" cy="5648983"/>
          </a:xfrm>
          <a:prstGeom prst="rect">
            <a:avLst/>
          </a:prstGeom>
        </p:spPr>
      </p:pic>
      <p:sp>
        <p:nvSpPr>
          <p:cNvPr id="5" name="TextBox 5"/>
          <p:cNvSpPr txBox="1"/>
          <p:nvPr/>
        </p:nvSpPr>
        <p:spPr>
          <a:xfrm>
            <a:off x="1028700" y="2571567"/>
            <a:ext cx="6844226" cy="3808095"/>
          </a:xfrm>
          <a:prstGeom prst="rect">
            <a:avLst/>
          </a:prstGeom>
        </p:spPr>
        <p:txBody>
          <a:bodyPr lIns="0" tIns="0" rIns="0" bIns="0" rtlCol="0" anchor="t">
            <a:spAutoFit/>
          </a:bodyPr>
          <a:lstStyle/>
          <a:p>
            <a:pPr>
              <a:lnSpc>
                <a:spcPts val="10080"/>
              </a:lnSpc>
            </a:pPr>
            <a:r>
              <a:rPr lang="en-US" sz="7200">
                <a:solidFill>
                  <a:srgbClr val="2D4C75"/>
                </a:solidFill>
                <a:latin typeface="Arimo Bold"/>
              </a:rPr>
              <a:t>Teaching &amp; Learning Resources</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7741280" y="2590617"/>
            <a:ext cx="9360928" cy="4953635"/>
          </a:xfrm>
          <a:prstGeom prst="rect">
            <a:avLst/>
          </a:prstGeom>
        </p:spPr>
        <p:txBody>
          <a:bodyPr lIns="0" tIns="0" rIns="0" bIns="0" rtlCol="0" anchor="t">
            <a:spAutoFit/>
          </a:bodyPr>
          <a:lstStyle/>
          <a:p>
            <a:pPr>
              <a:lnSpc>
                <a:spcPts val="7839"/>
              </a:lnSpc>
            </a:pPr>
            <a:r>
              <a:rPr lang="en-US" sz="5600" dirty="0">
                <a:solidFill>
                  <a:srgbClr val="2D4C75"/>
                </a:solidFill>
                <a:latin typeface="Arimo"/>
              </a:rPr>
              <a:t>Two Components</a:t>
            </a:r>
          </a:p>
          <a:p>
            <a:pPr marL="1209041" lvl="1" indent="-604520">
              <a:lnSpc>
                <a:spcPts val="7840"/>
              </a:lnSpc>
              <a:buFont typeface="Arial"/>
              <a:buChar char="•"/>
            </a:pPr>
            <a:r>
              <a:rPr lang="en-US" sz="5600" dirty="0">
                <a:solidFill>
                  <a:srgbClr val="2D4C75"/>
                </a:solidFill>
                <a:latin typeface="Arimo"/>
              </a:rPr>
              <a:t>Northstar Online Learning</a:t>
            </a:r>
          </a:p>
          <a:p>
            <a:pPr marL="2418081" lvl="2" indent="-806027">
              <a:lnSpc>
                <a:spcPts val="7840"/>
              </a:lnSpc>
              <a:buFont typeface="Arial"/>
              <a:buChar char="•"/>
            </a:pPr>
            <a:r>
              <a:rPr lang="en-US" sz="5600" dirty="0">
                <a:solidFill>
                  <a:srgbClr val="2D4C75"/>
                </a:solidFill>
                <a:latin typeface="Arimo"/>
              </a:rPr>
              <a:t>Student</a:t>
            </a:r>
          </a:p>
          <a:p>
            <a:pPr marL="2418080" lvl="2" indent="-806027">
              <a:lnSpc>
                <a:spcPts val="7839"/>
              </a:lnSpc>
              <a:buFont typeface="Arial"/>
              <a:buChar char="•"/>
            </a:pPr>
            <a:r>
              <a:rPr lang="en-US" sz="5600" dirty="0">
                <a:solidFill>
                  <a:srgbClr val="2D4C75"/>
                </a:solidFill>
                <a:latin typeface="Arimo"/>
              </a:rPr>
              <a:t>Testing Center</a:t>
            </a:r>
          </a:p>
          <a:p>
            <a:pPr marL="1209040" lvl="1" indent="-604520">
              <a:lnSpc>
                <a:spcPts val="7839"/>
              </a:lnSpc>
              <a:buFont typeface="Arial"/>
              <a:buChar char="•"/>
            </a:pPr>
            <a:r>
              <a:rPr lang="en-US" sz="5600" dirty="0">
                <a:solidFill>
                  <a:srgbClr val="2D4C75"/>
                </a:solidFill>
                <a:latin typeface="Arimo"/>
              </a:rPr>
              <a:t>Curriculum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965260" y="2534609"/>
            <a:ext cx="2485553" cy="5648983"/>
          </a:xfrm>
          <a:prstGeom prst="rect">
            <a:avLst/>
          </a:prstGeom>
        </p:spPr>
      </p:pic>
      <p:sp>
        <p:nvSpPr>
          <p:cNvPr id="5" name="TextBox 5"/>
          <p:cNvSpPr txBox="1"/>
          <p:nvPr/>
        </p:nvSpPr>
        <p:spPr>
          <a:xfrm>
            <a:off x="1028700" y="2590617"/>
            <a:ext cx="6844226" cy="5790565"/>
          </a:xfrm>
          <a:prstGeom prst="rect">
            <a:avLst/>
          </a:prstGeom>
        </p:spPr>
        <p:txBody>
          <a:bodyPr lIns="0" tIns="0" rIns="0" bIns="0" rtlCol="0" anchor="t">
            <a:spAutoFit/>
          </a:bodyPr>
          <a:lstStyle/>
          <a:p>
            <a:pPr>
              <a:lnSpc>
                <a:spcPts val="7839"/>
              </a:lnSpc>
            </a:pPr>
            <a:r>
              <a:rPr lang="en-US" sz="5600">
                <a:solidFill>
                  <a:srgbClr val="2D4C75"/>
                </a:solidFill>
                <a:latin typeface="Arimo Bold"/>
              </a:rPr>
              <a:t>Teaching &amp; Learning Resources</a:t>
            </a:r>
          </a:p>
          <a:p>
            <a:pPr>
              <a:lnSpc>
                <a:spcPts val="10080"/>
              </a:lnSpc>
            </a:pPr>
            <a:r>
              <a:rPr lang="en-US" sz="7200">
                <a:solidFill>
                  <a:srgbClr val="2D4C75"/>
                </a:solidFill>
                <a:latin typeface="Arimo Bold"/>
              </a:rPr>
              <a:t>Northstar Online Learning</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8686800" y="2638242"/>
            <a:ext cx="8415408" cy="2556510"/>
          </a:xfrm>
          <a:prstGeom prst="rect">
            <a:avLst/>
          </a:prstGeom>
        </p:spPr>
        <p:txBody>
          <a:bodyPr wrap="square" lIns="0" tIns="0" rIns="0" bIns="0" rtlCol="0" anchor="t">
            <a:spAutoFit/>
          </a:bodyPr>
          <a:lstStyle/>
          <a:p>
            <a:pPr>
              <a:lnSpc>
                <a:spcPts val="5040"/>
              </a:lnSpc>
            </a:pPr>
            <a:r>
              <a:rPr lang="en-US" sz="3600" dirty="0">
                <a:solidFill>
                  <a:srgbClr val="2D4C75"/>
                </a:solidFill>
                <a:latin typeface="Arimo Bold"/>
              </a:rPr>
              <a:t>1 - Northstar Online Learning</a:t>
            </a:r>
          </a:p>
          <a:p>
            <a:pPr marL="777240" lvl="1" indent="-388620">
              <a:lnSpc>
                <a:spcPts val="5040"/>
              </a:lnSpc>
              <a:buFont typeface="Arial"/>
              <a:buChar char="•"/>
            </a:pPr>
            <a:r>
              <a:rPr lang="en-US" sz="3600" dirty="0">
                <a:solidFill>
                  <a:srgbClr val="2D4C75"/>
                </a:solidFill>
                <a:latin typeface="Arimo Bold"/>
              </a:rPr>
              <a:t>For Students/Learners</a:t>
            </a:r>
          </a:p>
          <a:p>
            <a:pPr marL="777240" lvl="1" indent="-388620">
              <a:lnSpc>
                <a:spcPts val="5040"/>
              </a:lnSpc>
              <a:buFont typeface="Arial"/>
              <a:buChar char="•"/>
            </a:pPr>
            <a:r>
              <a:rPr lang="en-US" sz="3600" dirty="0">
                <a:solidFill>
                  <a:srgbClr val="2D4C75"/>
                </a:solidFill>
                <a:latin typeface="Arimo"/>
              </a:rPr>
              <a:t>Customized, self-directed online instruction and practice resources</a:t>
            </a:r>
          </a:p>
        </p:txBody>
      </p:sp>
      <p:sp>
        <p:nvSpPr>
          <p:cNvPr id="8" name="TextBox 8"/>
          <p:cNvSpPr txBox="1"/>
          <p:nvPr/>
        </p:nvSpPr>
        <p:spPr>
          <a:xfrm>
            <a:off x="8686800" y="5448024"/>
            <a:ext cx="8415408" cy="1868397"/>
          </a:xfrm>
          <a:prstGeom prst="rect">
            <a:avLst/>
          </a:prstGeom>
        </p:spPr>
        <p:txBody>
          <a:bodyPr wrap="square" lIns="0" tIns="0" rIns="0" bIns="0" rtlCol="0" anchor="t">
            <a:spAutoFit/>
          </a:bodyPr>
          <a:lstStyle/>
          <a:p>
            <a:pPr marL="777240" lvl="1" indent="-388620">
              <a:lnSpc>
                <a:spcPts val="5040"/>
              </a:lnSpc>
              <a:buFont typeface="Arial"/>
              <a:buChar char="•"/>
            </a:pPr>
            <a:r>
              <a:rPr lang="en-US" sz="3600" dirty="0">
                <a:solidFill>
                  <a:srgbClr val="2D4C75"/>
                </a:solidFill>
                <a:latin typeface="Arimo Bold"/>
              </a:rPr>
              <a:t>For Testing Center</a:t>
            </a:r>
          </a:p>
          <a:p>
            <a:pPr marL="777240" lvl="1" indent="-388620">
              <a:lnSpc>
                <a:spcPts val="5040"/>
              </a:lnSpc>
              <a:buFont typeface="Arial"/>
              <a:buChar char="•"/>
            </a:pPr>
            <a:r>
              <a:rPr lang="en-US" sz="3600" dirty="0">
                <a:solidFill>
                  <a:srgbClr val="2D4C75"/>
                </a:solidFill>
                <a:latin typeface="Arimo"/>
              </a:rPr>
              <a:t>Ability to track your learners' progress.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965260" y="2534609"/>
            <a:ext cx="2485553" cy="5648983"/>
          </a:xfrm>
          <a:prstGeom prst="rect">
            <a:avLst/>
          </a:prstGeom>
        </p:spPr>
      </p:pic>
      <p:pic>
        <p:nvPicPr>
          <p:cNvPr id="5" name="Picture 5"/>
          <p:cNvPicPr>
            <a:picLocks noChangeAspect="1"/>
          </p:cNvPicPr>
          <p:nvPr/>
        </p:nvPicPr>
        <p:blipFill>
          <a:blip r:embed="rId5"/>
          <a:srcRect/>
          <a:stretch>
            <a:fillRect/>
          </a:stretch>
        </p:blipFill>
        <p:spPr>
          <a:xfrm>
            <a:off x="7741280" y="2399833"/>
            <a:ext cx="8892096" cy="5783759"/>
          </a:xfrm>
          <a:prstGeom prst="rect">
            <a:avLst/>
          </a:prstGeom>
        </p:spPr>
      </p:pic>
      <p:sp>
        <p:nvSpPr>
          <p:cNvPr id="6" name="TextBox 6"/>
          <p:cNvSpPr txBox="1"/>
          <p:nvPr/>
        </p:nvSpPr>
        <p:spPr>
          <a:xfrm>
            <a:off x="1028700" y="2619192"/>
            <a:ext cx="6844226" cy="4210050"/>
          </a:xfrm>
          <a:prstGeom prst="rect">
            <a:avLst/>
          </a:prstGeom>
        </p:spPr>
        <p:txBody>
          <a:bodyPr lIns="0" tIns="0" rIns="0" bIns="0" rtlCol="0" anchor="t">
            <a:spAutoFit/>
          </a:bodyPr>
          <a:lstStyle/>
          <a:p>
            <a:pPr>
              <a:lnSpc>
                <a:spcPts val="6719"/>
              </a:lnSpc>
            </a:pPr>
            <a:r>
              <a:rPr lang="en-US" sz="4800">
                <a:solidFill>
                  <a:srgbClr val="2D4C75"/>
                </a:solidFill>
                <a:latin typeface="Arimo Bold"/>
              </a:rPr>
              <a:t>Teaching &amp; Learning Resources</a:t>
            </a:r>
          </a:p>
          <a:p>
            <a:pPr>
              <a:lnSpc>
                <a:spcPts val="10080"/>
              </a:lnSpc>
            </a:pPr>
            <a:r>
              <a:rPr lang="en-US" sz="7200">
                <a:solidFill>
                  <a:srgbClr val="2D4C75"/>
                </a:solidFill>
                <a:latin typeface="Arimo Bold"/>
              </a:rPr>
              <a:t>Students/</a:t>
            </a:r>
          </a:p>
          <a:p>
            <a:pPr>
              <a:lnSpc>
                <a:spcPts val="10080"/>
              </a:lnSpc>
            </a:pPr>
            <a:r>
              <a:rPr lang="en-US" sz="7200">
                <a:solidFill>
                  <a:srgbClr val="2D4C75"/>
                </a:solidFill>
                <a:latin typeface="Arimo Bold"/>
              </a:rPr>
              <a:t>Learners</a:t>
            </a:r>
          </a:p>
        </p:txBody>
      </p:sp>
      <p:sp>
        <p:nvSpPr>
          <p:cNvPr id="7" name="TextBox 7"/>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965260" y="2534609"/>
            <a:ext cx="2485553" cy="5648983"/>
          </a:xfrm>
          <a:prstGeom prst="rect">
            <a:avLst/>
          </a:prstGeom>
        </p:spPr>
      </p:pic>
      <p:pic>
        <p:nvPicPr>
          <p:cNvPr id="5" name="Picture 5"/>
          <p:cNvPicPr>
            <a:picLocks noChangeAspect="1"/>
          </p:cNvPicPr>
          <p:nvPr/>
        </p:nvPicPr>
        <p:blipFill>
          <a:blip r:embed="rId5"/>
          <a:srcRect/>
          <a:stretch>
            <a:fillRect/>
          </a:stretch>
        </p:blipFill>
        <p:spPr>
          <a:xfrm>
            <a:off x="7288332" y="2186742"/>
            <a:ext cx="9054691" cy="5601179"/>
          </a:xfrm>
          <a:prstGeom prst="rect">
            <a:avLst/>
          </a:prstGeom>
        </p:spPr>
      </p:pic>
      <p:sp>
        <p:nvSpPr>
          <p:cNvPr id="6" name="TextBox 6"/>
          <p:cNvSpPr txBox="1"/>
          <p:nvPr/>
        </p:nvSpPr>
        <p:spPr>
          <a:xfrm>
            <a:off x="1028700" y="2619192"/>
            <a:ext cx="6844226" cy="4210050"/>
          </a:xfrm>
          <a:prstGeom prst="rect">
            <a:avLst/>
          </a:prstGeom>
        </p:spPr>
        <p:txBody>
          <a:bodyPr lIns="0" tIns="0" rIns="0" bIns="0" rtlCol="0" anchor="t">
            <a:spAutoFit/>
          </a:bodyPr>
          <a:lstStyle/>
          <a:p>
            <a:pPr>
              <a:lnSpc>
                <a:spcPts val="6719"/>
              </a:lnSpc>
            </a:pPr>
            <a:r>
              <a:rPr lang="en-US" sz="4800">
                <a:solidFill>
                  <a:srgbClr val="2D4C75"/>
                </a:solidFill>
                <a:latin typeface="Arimo Bold"/>
              </a:rPr>
              <a:t>Teaching &amp; Learning Resources</a:t>
            </a:r>
          </a:p>
          <a:p>
            <a:pPr>
              <a:lnSpc>
                <a:spcPts val="10080"/>
              </a:lnSpc>
            </a:pPr>
            <a:r>
              <a:rPr lang="en-US" sz="7200">
                <a:solidFill>
                  <a:srgbClr val="2D4C75"/>
                </a:solidFill>
                <a:latin typeface="Arimo Bold"/>
              </a:rPr>
              <a:t>Students/</a:t>
            </a:r>
          </a:p>
          <a:p>
            <a:pPr>
              <a:lnSpc>
                <a:spcPts val="10080"/>
              </a:lnSpc>
            </a:pPr>
            <a:r>
              <a:rPr lang="en-US" sz="7200">
                <a:solidFill>
                  <a:srgbClr val="2D4C75"/>
                </a:solidFill>
                <a:latin typeface="Arimo Bold"/>
              </a:rPr>
              <a:t>Learners</a:t>
            </a:r>
          </a:p>
        </p:txBody>
      </p:sp>
      <p:grpSp>
        <p:nvGrpSpPr>
          <p:cNvPr id="7" name="Group 7"/>
          <p:cNvGrpSpPr/>
          <p:nvPr/>
        </p:nvGrpSpPr>
        <p:grpSpPr>
          <a:xfrm>
            <a:off x="12439072" y="2223743"/>
            <a:ext cx="3903952" cy="310865"/>
            <a:chOff x="0" y="0"/>
            <a:chExt cx="1913890" cy="152400"/>
          </a:xfrm>
        </p:grpSpPr>
        <p:sp>
          <p:nvSpPr>
            <p:cNvPr id="8" name="Freeform 8"/>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E9939"/>
            </a:solidFill>
          </p:spPr>
        </p:sp>
      </p:grpSp>
      <p:sp>
        <p:nvSpPr>
          <p:cNvPr id="9" name="TextBox 9"/>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10" name="TextBox 10"/>
          <p:cNvSpPr txBox="1"/>
          <p:nvPr/>
        </p:nvSpPr>
        <p:spPr>
          <a:xfrm>
            <a:off x="14032677" y="2176118"/>
            <a:ext cx="2310346" cy="365760"/>
          </a:xfrm>
          <a:prstGeom prst="rect">
            <a:avLst/>
          </a:prstGeom>
        </p:spPr>
        <p:txBody>
          <a:bodyPr lIns="0" tIns="0" rIns="0" bIns="0" rtlCol="0" anchor="t">
            <a:spAutoFit/>
          </a:bodyPr>
          <a:lstStyle/>
          <a:p>
            <a:pPr algn="ctr">
              <a:lnSpc>
                <a:spcPts val="2940"/>
              </a:lnSpc>
            </a:pPr>
            <a:r>
              <a:rPr lang="en-US" sz="2100">
                <a:solidFill>
                  <a:srgbClr val="FFFFFF"/>
                </a:solidFill>
                <a:latin typeface="Lato"/>
              </a:rPr>
              <a:t>Susan Smith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49439" y="1995770"/>
            <a:ext cx="15609861" cy="8291230"/>
          </a:xfrm>
          <a:prstGeom prst="rect">
            <a:avLst/>
          </a:prstGeom>
        </p:spPr>
      </p:pic>
      <p:grpSp>
        <p:nvGrpSpPr>
          <p:cNvPr id="3" name="Group 3"/>
          <p:cNvGrpSpPr/>
          <p:nvPr/>
        </p:nvGrpSpPr>
        <p:grpSpPr>
          <a:xfrm>
            <a:off x="1649439" y="1995770"/>
            <a:ext cx="7005106" cy="682340"/>
            <a:chOff x="0" y="0"/>
            <a:chExt cx="2369628" cy="230816"/>
          </a:xfrm>
        </p:grpSpPr>
        <p:sp>
          <p:nvSpPr>
            <p:cNvPr id="4" name="Freeform 4"/>
            <p:cNvSpPr/>
            <p:nvPr/>
          </p:nvSpPr>
          <p:spPr>
            <a:xfrm>
              <a:off x="0" y="0"/>
              <a:ext cx="2369628" cy="230816"/>
            </a:xfrm>
            <a:custGeom>
              <a:avLst/>
              <a:gdLst/>
              <a:ahLst/>
              <a:cxnLst/>
              <a:rect l="l" t="t" r="r" b="b"/>
              <a:pathLst>
                <a:path w="2369628" h="230816">
                  <a:moveTo>
                    <a:pt x="0" y="0"/>
                  </a:moveTo>
                  <a:lnTo>
                    <a:pt x="2369628" y="0"/>
                  </a:lnTo>
                  <a:lnTo>
                    <a:pt x="2369628" y="230816"/>
                  </a:lnTo>
                  <a:lnTo>
                    <a:pt x="0" y="230816"/>
                  </a:lnTo>
                  <a:close/>
                </a:path>
              </a:pathLst>
            </a:custGeom>
            <a:solidFill>
              <a:srgbClr val="FFFFFF"/>
            </a:solidFill>
          </p:spPr>
        </p:sp>
      </p:grpSp>
      <p:sp>
        <p:nvSpPr>
          <p:cNvPr id="5" name="TextBox 5"/>
          <p:cNvSpPr txBox="1"/>
          <p:nvPr/>
        </p:nvSpPr>
        <p:spPr>
          <a:xfrm>
            <a:off x="538902" y="607820"/>
            <a:ext cx="15772854" cy="122682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Testing Center - Learner Progress</a:t>
            </a:r>
          </a:p>
        </p:txBody>
      </p:sp>
      <p:sp>
        <p:nvSpPr>
          <p:cNvPr id="6" name="TextBox 6"/>
          <p:cNvSpPr txBox="1"/>
          <p:nvPr/>
        </p:nvSpPr>
        <p:spPr>
          <a:xfrm>
            <a:off x="1772015" y="2270265"/>
            <a:ext cx="2125117" cy="539115"/>
          </a:xfrm>
          <a:prstGeom prst="rect">
            <a:avLst/>
          </a:prstGeom>
        </p:spPr>
        <p:txBody>
          <a:bodyPr lIns="0" tIns="0" rIns="0" bIns="0" rtlCol="0" anchor="t">
            <a:spAutoFit/>
          </a:bodyPr>
          <a:lstStyle/>
          <a:p>
            <a:pPr algn="ctr">
              <a:lnSpc>
                <a:spcPts val="4409"/>
              </a:lnSpc>
            </a:pPr>
            <a:r>
              <a:rPr lang="en-US" sz="3150">
                <a:solidFill>
                  <a:srgbClr val="000000"/>
                </a:solidFill>
                <a:latin typeface="Lato"/>
              </a:rPr>
              <a:t>Susan Smith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83600"/>
            <a:ext cx="18986500" cy="1803400"/>
          </a:xfrm>
          <a:prstGeom prst="rect">
            <a:avLst/>
          </a:prstGeom>
          <a:solidFill>
            <a:srgbClr val="2D4C75">
              <a:alpha val="47843"/>
            </a:srgbClr>
          </a:solidFill>
        </p:spPr>
      </p:sp>
      <p:pic>
        <p:nvPicPr>
          <p:cNvPr id="3" name="Picture 3"/>
          <p:cNvPicPr>
            <a:picLocks noChangeAspect="1"/>
          </p:cNvPicPr>
          <p:nvPr/>
        </p:nvPicPr>
        <p:blipFill>
          <a:blip r:embed="rId3"/>
          <a:srcRect/>
          <a:stretch>
            <a:fillRect/>
          </a:stretch>
        </p:blipFill>
        <p:spPr>
          <a:xfrm>
            <a:off x="6794902" y="8830326"/>
            <a:ext cx="4698196" cy="1109949"/>
          </a:xfrm>
          <a:prstGeom prst="rect">
            <a:avLst/>
          </a:prstGeom>
        </p:spPr>
      </p:pic>
      <p:pic>
        <p:nvPicPr>
          <p:cNvPr id="4" name="Picture 4"/>
          <p:cNvPicPr>
            <a:picLocks noChangeAspect="1"/>
          </p:cNvPicPr>
          <p:nvPr/>
        </p:nvPicPr>
        <p:blipFill>
          <a:blip r:embed="rId4">
            <a:alphaModFix amt="25000"/>
          </a:blip>
          <a:srcRect/>
          <a:stretch>
            <a:fillRect/>
          </a:stretch>
        </p:blipFill>
        <p:spPr>
          <a:xfrm>
            <a:off x="1965260" y="2445820"/>
            <a:ext cx="2485553" cy="5648983"/>
          </a:xfrm>
          <a:prstGeom prst="rect">
            <a:avLst/>
          </a:prstGeom>
        </p:spPr>
      </p:pic>
      <p:sp>
        <p:nvSpPr>
          <p:cNvPr id="5" name="TextBox 5"/>
          <p:cNvSpPr txBox="1"/>
          <p:nvPr/>
        </p:nvSpPr>
        <p:spPr>
          <a:xfrm>
            <a:off x="1028700" y="2619192"/>
            <a:ext cx="6844226" cy="2933700"/>
          </a:xfrm>
          <a:prstGeom prst="rect">
            <a:avLst/>
          </a:prstGeom>
        </p:spPr>
        <p:txBody>
          <a:bodyPr lIns="0" tIns="0" rIns="0" bIns="0" rtlCol="0" anchor="t">
            <a:spAutoFit/>
          </a:bodyPr>
          <a:lstStyle/>
          <a:p>
            <a:pPr>
              <a:lnSpc>
                <a:spcPts val="6719"/>
              </a:lnSpc>
            </a:pPr>
            <a:r>
              <a:rPr lang="en-US" sz="4800">
                <a:solidFill>
                  <a:srgbClr val="2D4C75"/>
                </a:solidFill>
                <a:latin typeface="Arimo Bold"/>
              </a:rPr>
              <a:t>Teaching &amp; Learning Resources</a:t>
            </a:r>
          </a:p>
          <a:p>
            <a:pPr>
              <a:lnSpc>
                <a:spcPts val="10080"/>
              </a:lnSpc>
            </a:pPr>
            <a:r>
              <a:rPr lang="en-US" sz="7200">
                <a:solidFill>
                  <a:srgbClr val="2D4C75"/>
                </a:solidFill>
                <a:latin typeface="Arimo Bold"/>
              </a:rPr>
              <a:t>Testing Center</a:t>
            </a:r>
          </a:p>
        </p:txBody>
      </p:sp>
      <p:sp>
        <p:nvSpPr>
          <p:cNvPr id="6" name="TextBox 6"/>
          <p:cNvSpPr txBox="1"/>
          <p:nvPr/>
        </p:nvSpPr>
        <p:spPr>
          <a:xfrm>
            <a:off x="1028700" y="793318"/>
            <a:ext cx="13425160" cy="1230630"/>
          </a:xfrm>
          <a:prstGeom prst="rect">
            <a:avLst/>
          </a:prstGeom>
        </p:spPr>
        <p:txBody>
          <a:bodyPr lIns="0" tIns="0" rIns="0" bIns="0" rtlCol="0" anchor="t">
            <a:spAutoFit/>
          </a:bodyPr>
          <a:lstStyle/>
          <a:p>
            <a:pPr marL="0" lvl="0" indent="0">
              <a:lnSpc>
                <a:spcPts val="10080"/>
              </a:lnSpc>
              <a:spcBef>
                <a:spcPct val="0"/>
              </a:spcBef>
            </a:pPr>
            <a:r>
              <a:rPr lang="en-US" sz="7200">
                <a:solidFill>
                  <a:srgbClr val="603525"/>
                </a:solidFill>
                <a:latin typeface="Open Sans Bold"/>
              </a:rPr>
              <a:t>Northstar Testing Center</a:t>
            </a:r>
          </a:p>
        </p:txBody>
      </p:sp>
      <p:sp>
        <p:nvSpPr>
          <p:cNvPr id="7" name="TextBox 7"/>
          <p:cNvSpPr txBox="1"/>
          <p:nvPr/>
        </p:nvSpPr>
        <p:spPr>
          <a:xfrm>
            <a:off x="9117227" y="2619192"/>
            <a:ext cx="9360928" cy="5747385"/>
          </a:xfrm>
          <a:prstGeom prst="rect">
            <a:avLst/>
          </a:prstGeom>
        </p:spPr>
        <p:txBody>
          <a:bodyPr lIns="0" tIns="0" rIns="0" bIns="0" rtlCol="0" anchor="t">
            <a:spAutoFit/>
          </a:bodyPr>
          <a:lstStyle/>
          <a:p>
            <a:pPr>
              <a:lnSpc>
                <a:spcPts val="5040"/>
              </a:lnSpc>
            </a:pPr>
            <a:r>
              <a:rPr lang="en-US" sz="3600" dirty="0">
                <a:solidFill>
                  <a:srgbClr val="2D4C75"/>
                </a:solidFill>
                <a:latin typeface="Arimo" panose="020B0604020202020204" charset="0"/>
                <a:ea typeface="Arimo" panose="020B0604020202020204" charset="0"/>
                <a:cs typeface="Arimo" panose="020B0604020202020204" charset="0"/>
              </a:rPr>
              <a:t>2 - Curriculum</a:t>
            </a:r>
          </a:p>
          <a:p>
            <a:pPr marL="777240" lvl="1" indent="-38862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Lesson Plans</a:t>
            </a:r>
          </a:p>
          <a:p>
            <a:pPr marL="777240" lvl="1" indent="-38862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Lessons</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Aligned with Standards</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Vocabulary</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Concepts</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Handouts</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Assignments</a:t>
            </a:r>
          </a:p>
          <a:p>
            <a:pPr marL="1554480" lvl="2" indent="-518160">
              <a:lnSpc>
                <a:spcPts val="5040"/>
              </a:lnSpc>
              <a:buFont typeface="Arial"/>
              <a:buChar char="⚬"/>
            </a:pPr>
            <a:r>
              <a:rPr lang="en-US" sz="3600" dirty="0">
                <a:solidFill>
                  <a:srgbClr val="2D4C75"/>
                </a:solidFill>
                <a:latin typeface="Arimo" panose="020B0604020202020204" charset="0"/>
                <a:ea typeface="Arimo" panose="020B0604020202020204" charset="0"/>
                <a:cs typeface="Arimo" panose="020B0604020202020204" charset="0"/>
              </a:rPr>
              <a:t>In class exercises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1540</Words>
  <Application>Microsoft Office PowerPoint</Application>
  <PresentationFormat>Custom</PresentationFormat>
  <Paragraphs>225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Arimo</vt:lpstr>
      <vt:lpstr>Calibri</vt:lpstr>
      <vt:lpstr>Arial</vt:lpstr>
      <vt:lpstr>Arimo Bold</vt:lpstr>
      <vt:lpstr>Lato</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Literacy: Northstar Testing Center</dc:title>
  <cp:lastModifiedBy>Laurie Blandino</cp:lastModifiedBy>
  <cp:revision>2</cp:revision>
  <dcterms:created xsi:type="dcterms:W3CDTF">2006-08-16T00:00:00Z</dcterms:created>
  <dcterms:modified xsi:type="dcterms:W3CDTF">2020-10-13T19:34:10Z</dcterms:modified>
  <dc:identifier>DAEJFyB94HY</dc:identifier>
</cp:coreProperties>
</file>