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6"/>
  </p:notesMasterIdLst>
  <p:sldIdLst>
    <p:sldId id="256" r:id="rId5"/>
    <p:sldId id="257" r:id="rId6"/>
    <p:sldId id="258" r:id="rId7"/>
    <p:sldId id="260" r:id="rId8"/>
    <p:sldId id="293" r:id="rId9"/>
    <p:sldId id="259" r:id="rId10"/>
    <p:sldId id="263" r:id="rId11"/>
    <p:sldId id="275" r:id="rId12"/>
    <p:sldId id="295" r:id="rId13"/>
    <p:sldId id="261" r:id="rId14"/>
    <p:sldId id="262" r:id="rId15"/>
    <p:sldId id="267" r:id="rId16"/>
    <p:sldId id="297" r:id="rId17"/>
    <p:sldId id="298" r:id="rId18"/>
    <p:sldId id="278" r:id="rId19"/>
    <p:sldId id="292" r:id="rId20"/>
    <p:sldId id="284" r:id="rId21"/>
    <p:sldId id="294" r:id="rId22"/>
    <p:sldId id="285" r:id="rId23"/>
    <p:sldId id="286" r:id="rId24"/>
    <p:sldId id="287" r:id="rId25"/>
    <p:sldId id="288" r:id="rId26"/>
    <p:sldId id="289" r:id="rId27"/>
    <p:sldId id="290" r:id="rId28"/>
    <p:sldId id="301" r:id="rId29"/>
    <p:sldId id="264" r:id="rId30"/>
    <p:sldId id="277" r:id="rId31"/>
    <p:sldId id="274" r:id="rId32"/>
    <p:sldId id="296" r:id="rId33"/>
    <p:sldId id="265" r:id="rId34"/>
    <p:sldId id="299" r:id="rId35"/>
    <p:sldId id="300" r:id="rId36"/>
    <p:sldId id="271" r:id="rId37"/>
    <p:sldId id="269" r:id="rId38"/>
    <p:sldId id="279" r:id="rId39"/>
    <p:sldId id="268" r:id="rId40"/>
    <p:sldId id="280" r:id="rId41"/>
    <p:sldId id="266" r:id="rId42"/>
    <p:sldId id="272" r:id="rId43"/>
    <p:sldId id="302" r:id="rId44"/>
    <p:sldId id="303" r:id="rId45"/>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Cerebri Bold" panose="020B0604020202020204" charset="0"/>
      <p:regular r:id="rId51"/>
    </p:embeddedFont>
    <p:embeddedFont>
      <p:font typeface="Now" panose="020B0604020202020204" charset="0"/>
      <p:regular r:id="rId52"/>
    </p:embeddedFont>
    <p:embeddedFont>
      <p:font typeface="Now Bold"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BF0BEF-C6A8-8A1E-D21B-CE0A3352F8DD}" v="8" dt="2020-09-24T20:31:12.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0890" autoAdjust="0"/>
  </p:normalViewPr>
  <p:slideViewPr>
    <p:cSldViewPr>
      <p:cViewPr varScale="1">
        <p:scale>
          <a:sx n="69" d="100"/>
          <a:sy n="69" d="100"/>
        </p:scale>
        <p:origin x="8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C6664A-757F-405A-A2A1-46442014FB59}" type="datetimeFigureOut">
              <a:rPr lang="en-US" smtClean="0"/>
              <a:t>10/16/2020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130F5-DF2C-42C6-AECB-AE2595274571}" type="slidenum">
              <a:rPr lang="en-US" smtClean="0"/>
              <a:t>‹#›</a:t>
            </a:fld>
            <a:endParaRPr lang="en-US"/>
          </a:p>
        </p:txBody>
      </p:sp>
    </p:spTree>
    <p:extLst>
      <p:ext uri="{BB962C8B-B14F-4D97-AF65-F5344CB8AC3E}">
        <p14:creationId xmlns:p14="http://schemas.microsoft.com/office/powerpoint/2010/main" val="1353206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baseline="0" dirty="0">
                <a:solidFill>
                  <a:schemeClr val="tx1"/>
                </a:solidFill>
                <a:effectLst/>
                <a:latin typeface="+mn-lt"/>
                <a:ea typeface="+mn-ea"/>
                <a:cs typeface="+mn-cs"/>
              </a:rPr>
              <a:t>Today I’m presenting Rose is a Rose is a Rose. </a:t>
            </a:r>
            <a:r>
              <a:rPr lang="en-US" sz="1200" b="0" i="0" kern="1200" dirty="0">
                <a:solidFill>
                  <a:schemeClr val="tx1"/>
                </a:solidFill>
                <a:effectLst/>
                <a:latin typeface="+mn-lt"/>
                <a:ea typeface="+mn-ea"/>
                <a:cs typeface="+mn-cs"/>
              </a:rPr>
              <a:t>This presentation will cover our library's experiences with becoming a NACO member and creating and updating authority records in OCLC.</a:t>
            </a:r>
          </a:p>
          <a:p>
            <a:br>
              <a:rPr lang="en-US" dirty="0"/>
            </a:b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1</a:t>
            </a:fld>
            <a:endParaRPr lang="en-US"/>
          </a:p>
        </p:txBody>
      </p:sp>
    </p:spTree>
    <p:extLst>
      <p:ext uri="{BB962C8B-B14F-4D97-AF65-F5344CB8AC3E}">
        <p14:creationId xmlns:p14="http://schemas.microsoft.com/office/powerpoint/2010/main" val="630914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Once the membership application is approved, the PCC Secretariat will contact the new participant to schedule the training. The PCC Secretariat chooses the dates of the training according to the trainer's availability, and the training may be conducted online rather than in-person. Training modules are freely available to anyone to use at any time on the Library of Congress website. You can take a look at the training materials to get an idea of the course scope and familiarize yourself with the structure of authority headings.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10</a:t>
            </a:fld>
            <a:endParaRPr lang="en-US"/>
          </a:p>
        </p:txBody>
      </p:sp>
    </p:spTree>
    <p:extLst>
      <p:ext uri="{BB962C8B-B14F-4D97-AF65-F5344CB8AC3E}">
        <p14:creationId xmlns:p14="http://schemas.microsoft.com/office/powerpoint/2010/main" val="2725304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Once an institution completes training, they are assigned a NACO reviewer. The NACO reviewer is an experienced NACO member who volunteers to review the records and provide feedback. The site coordinator first looks over the records before sending them to the NACO reviewer. The ballpark goal for independence is 100 records. The ultimate goal is independence within the one-year probationary period. If an institution's low production becomes a cause for concern, the institution may be invited to join a funnel project.</a:t>
            </a:r>
          </a:p>
        </p:txBody>
      </p:sp>
      <p:sp>
        <p:nvSpPr>
          <p:cNvPr id="4" name="Slide Number Placeholder 3"/>
          <p:cNvSpPr>
            <a:spLocks noGrp="1"/>
          </p:cNvSpPr>
          <p:nvPr>
            <p:ph type="sldNum" sz="quarter" idx="10"/>
          </p:nvPr>
        </p:nvSpPr>
        <p:spPr/>
        <p:txBody>
          <a:bodyPr/>
          <a:lstStyle/>
          <a:p>
            <a:fld id="{D01130F5-DF2C-42C6-AECB-AE2595274571}" type="slidenum">
              <a:rPr lang="en-US" smtClean="0"/>
              <a:t>11</a:t>
            </a:fld>
            <a:endParaRPr lang="en-US"/>
          </a:p>
        </p:txBody>
      </p:sp>
    </p:spTree>
    <p:extLst>
      <p:ext uri="{BB962C8B-B14F-4D97-AF65-F5344CB8AC3E}">
        <p14:creationId xmlns:p14="http://schemas.microsoft.com/office/powerpoint/2010/main" val="235993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Several new fields were added to MARC authorities as a result of the transition to RDA. As of now, NACO policy defines all of these fields as optional. The new fields help to define what RDA considers information in support of identification. </a:t>
            </a:r>
          </a:p>
        </p:txBody>
      </p:sp>
      <p:sp>
        <p:nvSpPr>
          <p:cNvPr id="4" name="Slide Number Placeholder 3"/>
          <p:cNvSpPr>
            <a:spLocks noGrp="1"/>
          </p:cNvSpPr>
          <p:nvPr>
            <p:ph type="sldNum" sz="quarter" idx="10"/>
          </p:nvPr>
        </p:nvSpPr>
        <p:spPr/>
        <p:txBody>
          <a:bodyPr/>
          <a:lstStyle/>
          <a:p>
            <a:fld id="{D01130F5-DF2C-42C6-AECB-AE2595274571}" type="slidenum">
              <a:rPr lang="en-US" smtClean="0"/>
              <a:t>12</a:t>
            </a:fld>
            <a:endParaRPr lang="en-US"/>
          </a:p>
        </p:txBody>
      </p:sp>
    </p:spTree>
    <p:extLst>
      <p:ext uri="{BB962C8B-B14F-4D97-AF65-F5344CB8AC3E}">
        <p14:creationId xmlns:p14="http://schemas.microsoft.com/office/powerpoint/2010/main" val="4213331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Here is an example of an AACR2 format name authority heading. It’s pretty sparse. It lists the name heading and the source cited in the 670, but that’s it. There’s no personal information about John Williamson Smith to differentiate him from other John Smiths.</a:t>
            </a:r>
          </a:p>
        </p:txBody>
      </p:sp>
      <p:sp>
        <p:nvSpPr>
          <p:cNvPr id="4" name="Slide Number Placeholder 3"/>
          <p:cNvSpPr>
            <a:spLocks noGrp="1"/>
          </p:cNvSpPr>
          <p:nvPr>
            <p:ph type="sldNum" sz="quarter" idx="10"/>
          </p:nvPr>
        </p:nvSpPr>
        <p:spPr/>
        <p:txBody>
          <a:bodyPr/>
          <a:lstStyle/>
          <a:p>
            <a:fld id="{D01130F5-DF2C-42C6-AECB-AE2595274571}" type="slidenum">
              <a:rPr lang="en-US" smtClean="0"/>
              <a:t>13</a:t>
            </a:fld>
            <a:endParaRPr lang="en-US"/>
          </a:p>
        </p:txBody>
      </p:sp>
    </p:spTree>
    <p:extLst>
      <p:ext uri="{BB962C8B-B14F-4D97-AF65-F5344CB8AC3E}">
        <p14:creationId xmlns:p14="http://schemas.microsoft.com/office/powerpoint/2010/main" val="2886578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is an RDA version of a name authority heading, which includes the new optional fields. You can see there is a lot more biographical information about this person. So, if you are making an original catalog record for an item authored by John Williamson Sewell, you can tell at a glance whether this is the correct name authority heading to use. If you are cataloging a book about economics, then this would probably be the right name authority heading because this man was involved in economics. If you’re cataloging a book about tennis, for example, then this obviously would not be the name authority record you would use.</a:t>
            </a:r>
          </a:p>
        </p:txBody>
      </p:sp>
      <p:sp>
        <p:nvSpPr>
          <p:cNvPr id="4" name="Slide Number Placeholder 3"/>
          <p:cNvSpPr>
            <a:spLocks noGrp="1"/>
          </p:cNvSpPr>
          <p:nvPr>
            <p:ph type="sldNum" sz="quarter" idx="10"/>
          </p:nvPr>
        </p:nvSpPr>
        <p:spPr/>
        <p:txBody>
          <a:bodyPr/>
          <a:lstStyle/>
          <a:p>
            <a:fld id="{D01130F5-DF2C-42C6-AECB-AE2595274571}" type="slidenum">
              <a:rPr lang="en-US" smtClean="0"/>
              <a:t>14</a:t>
            </a:fld>
            <a:endParaRPr lang="en-US"/>
          </a:p>
        </p:txBody>
      </p:sp>
    </p:spTree>
    <p:extLst>
      <p:ext uri="{BB962C8B-B14F-4D97-AF65-F5344CB8AC3E}">
        <p14:creationId xmlns:p14="http://schemas.microsoft.com/office/powerpoint/2010/main" val="375726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I’m going to briefly go over some of the new RDA fields. First is the 046, Special Coded Dates. It’s</a:t>
            </a:r>
            <a:r>
              <a:rPr lang="en-US" sz="1200" b="0" i="0" u="none" strike="noStrike" kern="1200" baseline="0" dirty="0">
                <a:solidFill>
                  <a:schemeClr val="tx1"/>
                </a:solidFill>
                <a:effectLst/>
                <a:latin typeface="+mn-lt"/>
                <a:ea typeface="+mn-ea"/>
                <a:cs typeface="+mn-cs"/>
              </a:rPr>
              <a:t> used for</a:t>
            </a:r>
            <a:r>
              <a:rPr lang="en-US" sz="1200" b="0" i="0" u="none" strike="noStrike" kern="1200" dirty="0">
                <a:solidFill>
                  <a:schemeClr val="tx1"/>
                </a:solidFill>
                <a:effectLst/>
                <a:latin typeface="+mn-lt"/>
                <a:ea typeface="+mn-ea"/>
                <a:cs typeface="+mn-cs"/>
              </a:rPr>
              <a:t> birth</a:t>
            </a:r>
            <a:r>
              <a:rPr lang="en-US" sz="1200" b="0" i="0" u="none" strike="noStrike" kern="1200" baseline="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rPr>
              <a:t>death dates, date of founding of a business or the formation of a band. Dates are supplied using the pattern year, month, day.</a:t>
            </a:r>
            <a:endParaRPr lang="en-US"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01130F5-DF2C-42C6-AECB-AE2595274571}" type="slidenum">
              <a:rPr lang="en-US" smtClean="0"/>
              <a:t>15</a:t>
            </a:fld>
            <a:endParaRPr lang="en-US"/>
          </a:p>
        </p:txBody>
      </p:sp>
    </p:spTree>
    <p:extLst>
      <p:ext uri="{BB962C8B-B14F-4D97-AF65-F5344CB8AC3E}">
        <p14:creationId xmlns:p14="http://schemas.microsoft.com/office/powerpoint/2010/main" val="3253686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Next is the 368. It contains other attributes of a person or corporate body. Some examples</a:t>
            </a:r>
            <a:r>
              <a:rPr lang="en-US" sz="1200" b="0" i="0" u="none" strike="noStrike" kern="1200" baseline="0" dirty="0">
                <a:solidFill>
                  <a:schemeClr val="tx1"/>
                </a:solidFill>
                <a:effectLst/>
                <a:latin typeface="+mn-lt"/>
                <a:ea typeface="+mn-ea"/>
                <a:cs typeface="+mn-cs"/>
              </a:rPr>
              <a:t> for a person are a</a:t>
            </a:r>
            <a:r>
              <a:rPr lang="en-US" sz="1200" b="0" i="0" u="none" strike="noStrike" kern="1200" dirty="0">
                <a:solidFill>
                  <a:schemeClr val="tx1"/>
                </a:solidFill>
                <a:effectLst/>
                <a:latin typeface="+mn-lt"/>
                <a:ea typeface="+mn-ea"/>
                <a:cs typeface="+mn-cs"/>
              </a:rPr>
              <a:t> Saint</a:t>
            </a:r>
            <a:r>
              <a:rPr lang="en-US" sz="1200" b="0" i="0" u="none" strike="noStrike" kern="1200" baseline="0" dirty="0">
                <a:solidFill>
                  <a:schemeClr val="tx1"/>
                </a:solidFill>
                <a:effectLst/>
                <a:latin typeface="+mn-lt"/>
                <a:ea typeface="+mn-ea"/>
                <a:cs typeface="+mn-cs"/>
              </a:rPr>
              <a:t> or a </a:t>
            </a:r>
            <a:r>
              <a:rPr lang="en-US" sz="1200" b="0" i="0" u="none" strike="noStrike" kern="1200" dirty="0">
                <a:solidFill>
                  <a:schemeClr val="tx1"/>
                </a:solidFill>
                <a:effectLst/>
                <a:latin typeface="+mn-lt"/>
                <a:ea typeface="+mn-ea"/>
                <a:cs typeface="+mn-cs"/>
              </a:rPr>
              <a:t>Princess. Some examples</a:t>
            </a:r>
            <a:r>
              <a:rPr lang="en-US" sz="1200" b="0" i="0" u="none" strike="noStrike" kern="1200" baseline="0" dirty="0">
                <a:solidFill>
                  <a:schemeClr val="tx1"/>
                </a:solidFill>
                <a:effectLst/>
                <a:latin typeface="+mn-lt"/>
                <a:ea typeface="+mn-ea"/>
                <a:cs typeface="+mn-cs"/>
              </a:rPr>
              <a:t> for a c</a:t>
            </a:r>
            <a:r>
              <a:rPr lang="en-US" sz="1200" b="0" i="0" u="none" strike="noStrike" kern="1200" dirty="0">
                <a:solidFill>
                  <a:schemeClr val="tx1"/>
                </a:solidFill>
                <a:effectLst/>
                <a:latin typeface="+mn-lt"/>
                <a:ea typeface="+mn-ea"/>
                <a:cs typeface="+mn-cs"/>
              </a:rPr>
              <a:t>orporate body</a:t>
            </a:r>
            <a:r>
              <a:rPr lang="en-US" sz="1200" b="0" i="0" u="none" strike="noStrike" kern="1200" baseline="0" dirty="0">
                <a:solidFill>
                  <a:schemeClr val="tx1"/>
                </a:solidFill>
                <a:effectLst/>
                <a:latin typeface="+mn-lt"/>
                <a:ea typeface="+mn-ea"/>
                <a:cs typeface="+mn-cs"/>
              </a:rPr>
              <a:t> are a </a:t>
            </a:r>
            <a:r>
              <a:rPr lang="en-US" sz="1200" b="0" i="0" u="none" strike="noStrike" kern="1200" dirty="0">
                <a:solidFill>
                  <a:schemeClr val="tx1"/>
                </a:solidFill>
                <a:effectLst/>
                <a:latin typeface="+mn-lt"/>
                <a:ea typeface="+mn-ea"/>
                <a:cs typeface="+mn-cs"/>
              </a:rPr>
              <a:t>Musical group</a:t>
            </a:r>
            <a:r>
              <a:rPr lang="en-US" sz="1200" b="0" i="0" u="none" strike="noStrike" kern="1200" baseline="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rPr>
              <a:t>Television stations.</a:t>
            </a:r>
            <a:r>
              <a:rPr lang="en-US" sz="1200" b="0" i="0" u="none" strike="noStrike" kern="1200" baseline="0" dirty="0">
                <a:solidFill>
                  <a:schemeClr val="tx1"/>
                </a:solidFill>
                <a:effectLst/>
                <a:latin typeface="+mn-lt"/>
                <a:ea typeface="+mn-ea"/>
                <a:cs typeface="+mn-cs"/>
              </a:rPr>
              <a:t> The </a:t>
            </a:r>
            <a:r>
              <a:rPr lang="en-US" sz="1200" b="0" i="0" u="none" strike="noStrike" kern="1200" dirty="0">
                <a:solidFill>
                  <a:schemeClr val="tx1"/>
                </a:solidFill>
                <a:effectLst/>
                <a:latin typeface="+mn-lt"/>
                <a:ea typeface="+mn-ea"/>
                <a:cs typeface="+mn-cs"/>
              </a:rPr>
              <a:t>Library of Congress subject headings are used</a:t>
            </a:r>
            <a:r>
              <a:rPr lang="en-US" sz="1200" b="0" i="0" u="none" strike="noStrike" kern="1200" baseline="0" dirty="0">
                <a:solidFill>
                  <a:schemeClr val="tx1"/>
                </a:solidFill>
                <a:effectLst/>
                <a:latin typeface="+mn-lt"/>
                <a:ea typeface="+mn-ea"/>
                <a:cs typeface="+mn-cs"/>
              </a:rPr>
              <a:t> for this field and other fields that follow.</a:t>
            </a:r>
            <a:endParaRPr lang="en-US" b="0" dirty="0">
              <a:effectLst/>
            </a:endParaRPr>
          </a:p>
          <a:p>
            <a:br>
              <a:rPr lang="en-US" b="0" dirty="0">
                <a:effectLst/>
              </a:rPr>
            </a:b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16</a:t>
            </a:fld>
            <a:endParaRPr lang="en-US"/>
          </a:p>
        </p:txBody>
      </p:sp>
    </p:spTree>
    <p:extLst>
      <p:ext uri="{BB962C8B-B14F-4D97-AF65-F5344CB8AC3E}">
        <p14:creationId xmlns:p14="http://schemas.microsoft.com/office/powerpoint/2010/main" val="1925797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370 contains a person’s place of birth</a:t>
            </a:r>
            <a:r>
              <a:rPr lang="en-US" sz="1200" b="0" i="0" u="none" strike="noStrike" kern="1200" baseline="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rPr>
              <a:t>death, a place of residence</a:t>
            </a:r>
            <a:r>
              <a:rPr lang="en-US" sz="1200" b="0" i="0" u="none" strike="noStrike" kern="1200" baseline="0" dirty="0">
                <a:solidFill>
                  <a:schemeClr val="tx1"/>
                </a:solidFill>
                <a:effectLst/>
                <a:latin typeface="+mn-lt"/>
                <a:ea typeface="+mn-ea"/>
                <a:cs typeface="+mn-cs"/>
              </a:rPr>
              <a:t> or a</a:t>
            </a:r>
            <a:r>
              <a:rPr lang="en-US" sz="1200" b="0" i="0" u="none" strike="noStrike" kern="1200" dirty="0">
                <a:solidFill>
                  <a:schemeClr val="tx1"/>
                </a:solidFill>
                <a:effectLst/>
                <a:latin typeface="+mn-lt"/>
                <a:ea typeface="+mn-ea"/>
                <a:cs typeface="+mn-cs"/>
              </a:rPr>
              <a:t> location of a company.</a:t>
            </a:r>
            <a:endParaRPr lang="en-US" b="0" dirty="0">
              <a:effectLst/>
            </a:endParaRPr>
          </a:p>
          <a:p>
            <a:br>
              <a:rPr lang="en-US" b="0" dirty="0">
                <a:effectLst/>
              </a:rPr>
            </a:br>
            <a:br>
              <a:rPr lang="en-US" b="0" dirty="0">
                <a:effectLst/>
              </a:rPr>
            </a:br>
            <a:r>
              <a:rPr lang="en-US" sz="1200" spc="-154" dirty="0">
                <a:solidFill>
                  <a:srgbClr val="F8F7ED"/>
                </a:solidFill>
                <a:latin typeface="Now Bold"/>
              </a:rPr>
              <a:t> </a:t>
            </a:r>
          </a:p>
        </p:txBody>
      </p:sp>
      <p:sp>
        <p:nvSpPr>
          <p:cNvPr id="4" name="Slide Number Placeholder 3"/>
          <p:cNvSpPr>
            <a:spLocks noGrp="1"/>
          </p:cNvSpPr>
          <p:nvPr>
            <p:ph type="sldNum" sz="quarter" idx="10"/>
          </p:nvPr>
        </p:nvSpPr>
        <p:spPr/>
        <p:txBody>
          <a:bodyPr/>
          <a:lstStyle/>
          <a:p>
            <a:fld id="{D01130F5-DF2C-42C6-AECB-AE2595274571}" type="slidenum">
              <a:rPr lang="en-US" smtClean="0"/>
              <a:t>17</a:t>
            </a:fld>
            <a:endParaRPr lang="en-US"/>
          </a:p>
        </p:txBody>
      </p:sp>
    </p:spTree>
    <p:extLst>
      <p:ext uri="{BB962C8B-B14F-4D97-AF65-F5344CB8AC3E}">
        <p14:creationId xmlns:p14="http://schemas.microsoft.com/office/powerpoint/2010/main" val="1722259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372 contains the field of activity. It’s a person’s field of endeavor, area of expertise; or a corporate body’s field of activity. Some examples for a person are Banking or Acrobatics. An example for a corporation is Security, International.</a:t>
            </a:r>
            <a:endParaRPr lang="en-US" b="0" dirty="0">
              <a:effectLst/>
            </a:endParaRPr>
          </a:p>
          <a:p>
            <a:br>
              <a:rPr lang="en-US" b="0" dirty="0">
                <a:effectLst/>
              </a:rPr>
            </a:b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18</a:t>
            </a:fld>
            <a:endParaRPr lang="en-US"/>
          </a:p>
        </p:txBody>
      </p:sp>
    </p:spTree>
    <p:extLst>
      <p:ext uri="{BB962C8B-B14F-4D97-AF65-F5344CB8AC3E}">
        <p14:creationId xmlns:p14="http://schemas.microsoft.com/office/powerpoint/2010/main" val="1662943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373 contains an</a:t>
            </a:r>
            <a:r>
              <a:rPr lang="en-US" sz="1200" b="0" i="0" u="none" strike="noStrike" kern="1200" baseline="0" dirty="0">
                <a:solidFill>
                  <a:schemeClr val="tx1"/>
                </a:solidFill>
                <a:effectLst/>
                <a:latin typeface="+mn-lt"/>
                <a:ea typeface="+mn-ea"/>
                <a:cs typeface="+mn-cs"/>
              </a:rPr>
              <a:t> associated group. It is i</a:t>
            </a:r>
            <a:r>
              <a:rPr lang="en-US" sz="1200" b="0" i="0" u="none" strike="noStrike" kern="1200" dirty="0">
                <a:solidFill>
                  <a:schemeClr val="tx1"/>
                </a:solidFill>
                <a:effectLst/>
                <a:latin typeface="+mn-lt"/>
                <a:ea typeface="+mn-ea"/>
                <a:cs typeface="+mn-cs"/>
              </a:rPr>
              <a:t>nformation about a group</a:t>
            </a:r>
            <a:r>
              <a:rPr lang="en-US" sz="1200" b="0" i="0" u="none" strike="noStrike" kern="1200" baseline="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rPr>
              <a:t>institution that is associated with the entity in the 1XX field.</a:t>
            </a:r>
            <a:r>
              <a:rPr lang="en-US" sz="1200" b="0" i="0" u="none" strike="noStrike" kern="1200" baseline="0" dirty="0">
                <a:solidFill>
                  <a:schemeClr val="tx1"/>
                </a:solidFill>
                <a:effectLst/>
                <a:latin typeface="+mn-lt"/>
                <a:ea typeface="+mn-ea"/>
                <a:cs typeface="+mn-cs"/>
              </a:rPr>
              <a:t> An example is the record for Freddie Mercury. Freddie Mercury is in the 100 field, and Queen (Musical group) is in the 373 field.</a:t>
            </a:r>
            <a:br>
              <a:rPr lang="en-US" dirty="0"/>
            </a:b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19</a:t>
            </a:fld>
            <a:endParaRPr lang="en-US"/>
          </a:p>
        </p:txBody>
      </p:sp>
    </p:spTree>
    <p:extLst>
      <p:ext uri="{BB962C8B-B14F-4D97-AF65-F5344CB8AC3E}">
        <p14:creationId xmlns:p14="http://schemas.microsoft.com/office/powerpoint/2010/main" val="3959007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u="none" strike="noStrike" kern="1200" dirty="0">
                <a:solidFill>
                  <a:schemeClr val="tx1"/>
                </a:solidFill>
                <a:effectLst/>
                <a:latin typeface="+mn-lt"/>
                <a:ea typeface="+mn-ea"/>
                <a:cs typeface="+mn-cs"/>
              </a:rPr>
              <a:t>NACO stands for the Name Authority Cooperative Program. It is part of the Library of Congress Program for Cooperative Cataloging, otherwise known as the PCC.</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NACO began in 1977 as a joint project between the Library of Congress and the GPO to use and maintain a joint authority file, which would reduce the cost of authority work, which is the most expensive part of cataloging. NACO Participants contribute new name authority records and update existing records in the name authority file. As of March 2019, there were 633 NACO institution members.</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2</a:t>
            </a:fld>
            <a:endParaRPr lang="en-US"/>
          </a:p>
        </p:txBody>
      </p:sp>
    </p:spTree>
    <p:extLst>
      <p:ext uri="{BB962C8B-B14F-4D97-AF65-F5344CB8AC3E}">
        <p14:creationId xmlns:p14="http://schemas.microsoft.com/office/powerpoint/2010/main" val="4089699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a:t>
            </a:r>
            <a:r>
              <a:rPr lang="en-US" sz="1200" b="0" i="0" u="none" strike="noStrike" kern="1200" baseline="0" dirty="0">
                <a:solidFill>
                  <a:schemeClr val="tx1"/>
                </a:solidFill>
                <a:effectLst/>
                <a:latin typeface="+mn-lt"/>
                <a:ea typeface="+mn-ea"/>
                <a:cs typeface="+mn-cs"/>
              </a:rPr>
              <a:t> 374 contains information about a person’s profession or occupation in which a person works or has worked. Some examples are</a:t>
            </a:r>
            <a:r>
              <a:rPr lang="en-US" sz="1200" b="0" i="0" u="none" strike="noStrike" kern="1200" dirty="0">
                <a:solidFill>
                  <a:schemeClr val="tx1"/>
                </a:solidFill>
                <a:effectLst/>
                <a:latin typeface="+mn-lt"/>
                <a:ea typeface="+mn-ea"/>
                <a:cs typeface="+mn-cs"/>
              </a:rPr>
              <a:t> Judges or Elementary school teachers.</a:t>
            </a:r>
            <a:endParaRPr lang="en-US" b="0" dirty="0">
              <a:effectLst/>
            </a:endParaRPr>
          </a:p>
          <a:p>
            <a:br>
              <a:rPr lang="en-US" b="0" dirty="0">
                <a:effectLst/>
              </a:rPr>
            </a:br>
            <a:br>
              <a:rPr lang="en-US" b="0" dirty="0">
                <a:effectLst/>
              </a:rPr>
            </a:b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20</a:t>
            </a:fld>
            <a:endParaRPr lang="en-US"/>
          </a:p>
        </p:txBody>
      </p:sp>
    </p:spTree>
    <p:extLst>
      <p:ext uri="{BB962C8B-B14F-4D97-AF65-F5344CB8AC3E}">
        <p14:creationId xmlns:p14="http://schemas.microsoft.com/office/powerpoint/2010/main" val="3237797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Calibri" panose="020F0502020204030204" pitchFamily="34" charset="0"/>
                <a:cs typeface="Calibri" panose="020F0502020204030204" pitchFamily="34" charset="0"/>
              </a:rPr>
              <a:t>The 375 field is for gender. If you choose to record it, you should provide information on how the person self-identifies. It</a:t>
            </a:r>
            <a:r>
              <a:rPr lang="en-US" sz="1200" baseline="0" dirty="0">
                <a:solidFill>
                  <a:schemeClr val="bg1"/>
                </a:solidFill>
                <a:latin typeface="Calibri" panose="020F0502020204030204" pitchFamily="34" charset="0"/>
                <a:cs typeface="Calibri" panose="020F0502020204030204" pitchFamily="34" charset="0"/>
              </a:rPr>
              <a:t> </a:t>
            </a:r>
            <a:r>
              <a:rPr lang="en-US" sz="1200" dirty="0">
                <a:solidFill>
                  <a:schemeClr val="bg1"/>
                </a:solidFill>
                <a:latin typeface="Calibri" panose="020F0502020204030204" pitchFamily="34" charset="0"/>
                <a:cs typeface="Calibri" panose="020F0502020204030204" pitchFamily="34" charset="0"/>
              </a:rPr>
              <a:t>would be best if you did not assume gender identity based on pictures or names.</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D01130F5-DF2C-42C6-AECB-AE2595274571}" type="slidenum">
              <a:rPr lang="en-US" smtClean="0"/>
              <a:t>21</a:t>
            </a:fld>
            <a:endParaRPr lang="en-US"/>
          </a:p>
        </p:txBody>
      </p:sp>
    </p:spTree>
    <p:extLst>
      <p:ext uri="{BB962C8B-B14F-4D97-AF65-F5344CB8AC3E}">
        <p14:creationId xmlns:p14="http://schemas.microsoft.com/office/powerpoint/2010/main" val="1460724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a:t>
            </a:r>
            <a:r>
              <a:rPr lang="en-US" sz="1200" b="0" i="0" u="none" strike="noStrike" kern="1200" baseline="0" dirty="0">
                <a:solidFill>
                  <a:schemeClr val="tx1"/>
                </a:solidFill>
                <a:effectLst/>
                <a:latin typeface="+mn-lt"/>
                <a:ea typeface="+mn-ea"/>
                <a:cs typeface="+mn-cs"/>
              </a:rPr>
              <a:t> 377 contains c</a:t>
            </a:r>
            <a:r>
              <a:rPr lang="en-US" sz="1200" b="0" i="0" u="none" strike="noStrike" kern="1200" dirty="0">
                <a:solidFill>
                  <a:schemeClr val="tx1"/>
                </a:solidFill>
                <a:effectLst/>
                <a:latin typeface="+mn-lt"/>
                <a:ea typeface="+mn-ea"/>
                <a:cs typeface="+mn-cs"/>
              </a:rPr>
              <a:t>odes for languages. It Includes the language a person uses when writing for publication, broadcasting, etc.</a:t>
            </a:r>
            <a:r>
              <a:rPr lang="en-US" sz="1200" b="0" i="0" u="none" strike="noStrike" kern="1200" baseline="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rPr>
              <a:t>a language a corporate body uses in its communications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Examples: eng (English) or spa</a:t>
            </a:r>
            <a:r>
              <a:rPr lang="en-US" sz="1200" b="0" i="0" u="none" strike="noStrike" kern="1200" baseline="0" dirty="0">
                <a:solidFill>
                  <a:schemeClr val="tx1"/>
                </a:solidFill>
                <a:effectLst/>
                <a:latin typeface="+mn-lt"/>
                <a:ea typeface="+mn-ea"/>
                <a:cs typeface="+mn-cs"/>
              </a:rPr>
              <a:t> (Spanish).</a:t>
            </a:r>
            <a:br>
              <a:rPr lang="en-US" dirty="0"/>
            </a:b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22</a:t>
            </a:fld>
            <a:endParaRPr lang="en-US"/>
          </a:p>
        </p:txBody>
      </p:sp>
    </p:spTree>
    <p:extLst>
      <p:ext uri="{BB962C8B-B14F-4D97-AF65-F5344CB8AC3E}">
        <p14:creationId xmlns:p14="http://schemas.microsoft.com/office/powerpoint/2010/main" val="4238809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400/410 are</a:t>
            </a:r>
            <a:r>
              <a:rPr lang="en-US" sz="1200" b="0" i="0" u="none" strike="noStrike" kern="1200" baseline="0" dirty="0">
                <a:solidFill>
                  <a:schemeClr val="tx1"/>
                </a:solidFill>
                <a:effectLst/>
                <a:latin typeface="+mn-lt"/>
                <a:ea typeface="+mn-ea"/>
                <a:cs typeface="+mn-cs"/>
              </a:rPr>
              <a:t> see from tracings. They are used in an established heading to trace a see from reference. </a:t>
            </a:r>
            <a:r>
              <a:rPr lang="en-US" sz="1200" b="0" i="0" u="none" strike="noStrike" kern="1200" dirty="0">
                <a:solidFill>
                  <a:schemeClr val="tx1"/>
                </a:solidFill>
                <a:effectLst/>
                <a:latin typeface="+mn-lt"/>
                <a:ea typeface="+mn-ea"/>
                <a:cs typeface="+mn-cs"/>
              </a:rPr>
              <a:t>Examples</a:t>
            </a:r>
            <a:r>
              <a:rPr lang="en-US" sz="1200" b="0" i="0" u="none" strike="noStrike" kern="1200" baseline="0" dirty="0">
                <a:solidFill>
                  <a:schemeClr val="tx1"/>
                </a:solidFill>
                <a:effectLst/>
                <a:latin typeface="+mn-lt"/>
                <a:ea typeface="+mn-ea"/>
                <a:cs typeface="+mn-cs"/>
              </a:rPr>
              <a:t> are </a:t>
            </a:r>
            <a:r>
              <a:rPr lang="en-US" sz="1200" b="0" i="0" u="none" strike="noStrike" kern="1200" dirty="0">
                <a:solidFill>
                  <a:schemeClr val="tx1"/>
                </a:solidFill>
                <a:effectLst/>
                <a:latin typeface="+mn-lt"/>
                <a:ea typeface="+mn-ea"/>
                <a:cs typeface="+mn-cs"/>
              </a:rPr>
              <a:t>IBM (for International Business Machines Corporation)</a:t>
            </a:r>
            <a:r>
              <a:rPr lang="en-US" sz="1200" b="0" i="0" u="none" strike="noStrike" kern="1200" baseline="0" dirty="0">
                <a:solidFill>
                  <a:schemeClr val="tx1"/>
                </a:solidFill>
                <a:effectLst/>
                <a:latin typeface="+mn-lt"/>
                <a:ea typeface="+mn-ea"/>
                <a:cs typeface="+mn-cs"/>
              </a:rPr>
              <a:t> and the </a:t>
            </a:r>
            <a:r>
              <a:rPr lang="en-US" sz="1200" b="0" i="0" u="none" strike="noStrike" kern="1200" dirty="0">
                <a:solidFill>
                  <a:schemeClr val="tx1"/>
                </a:solidFill>
                <a:effectLst/>
                <a:latin typeface="+mn-lt"/>
                <a:ea typeface="+mn-ea"/>
                <a:cs typeface="+mn-cs"/>
              </a:rPr>
              <a:t>Artist Formerly Known as Prince (for Prince).</a:t>
            </a:r>
            <a:endParaRPr lang="en-US" b="0" dirty="0">
              <a:effectLst/>
            </a:endParaRPr>
          </a:p>
          <a:p>
            <a:br>
              <a:rPr lang="en-US" dirty="0"/>
            </a:b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1130F5-DF2C-42C6-AECB-AE2595274571}" type="slidenum">
              <a:rPr lang="en-US" smtClean="0"/>
              <a:t>23</a:t>
            </a:fld>
            <a:endParaRPr lang="en-US"/>
          </a:p>
        </p:txBody>
      </p:sp>
    </p:spTree>
    <p:extLst>
      <p:ext uri="{BB962C8B-B14F-4D97-AF65-F5344CB8AC3E}">
        <p14:creationId xmlns:p14="http://schemas.microsoft.com/office/powerpoint/2010/main" val="761904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Last</a:t>
            </a:r>
            <a:r>
              <a:rPr lang="en-US" baseline="0" dirty="0"/>
              <a:t> is the </a:t>
            </a:r>
            <a:r>
              <a:rPr lang="en-US" dirty="0"/>
              <a:t>670 field. The 670 field is like the works cited page in a research</a:t>
            </a:r>
            <a:r>
              <a:rPr lang="en-US" baseline="0" dirty="0"/>
              <a:t> paper. Any information in a name authority record should be cited in a 670 field.</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24</a:t>
            </a:fld>
            <a:endParaRPr lang="en-US"/>
          </a:p>
        </p:txBody>
      </p:sp>
    </p:spTree>
    <p:extLst>
      <p:ext uri="{BB962C8B-B14F-4D97-AF65-F5344CB8AC3E}">
        <p14:creationId xmlns:p14="http://schemas.microsoft.com/office/powerpoint/2010/main" val="3885866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aseline="0" dirty="0"/>
              <a:t>Here is an example of a 670 field in name authority record. Stephen King’s birth year is in the 100 field, therefore, it is cited in a 670.</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25</a:t>
            </a:fld>
            <a:endParaRPr lang="en-US"/>
          </a:p>
        </p:txBody>
      </p:sp>
    </p:spTree>
    <p:extLst>
      <p:ext uri="{BB962C8B-B14F-4D97-AF65-F5344CB8AC3E}">
        <p14:creationId xmlns:p14="http://schemas.microsoft.com/office/powerpoint/2010/main" val="3464628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 how do we put all of this information together? Here is Dupré library’s namesake, Edith Garland Dupré. She was among the first eight faculty members at</a:t>
            </a:r>
            <a:r>
              <a:rPr lang="en-US" sz="1200" b="0" i="0" kern="1200" baseline="0" dirty="0">
                <a:solidFill>
                  <a:schemeClr val="tx1"/>
                </a:solidFill>
                <a:effectLst/>
                <a:latin typeface="+mn-lt"/>
                <a:ea typeface="+mn-ea"/>
                <a:cs typeface="+mn-cs"/>
              </a:rPr>
              <a:t> the </a:t>
            </a:r>
            <a:r>
              <a:rPr lang="en-US" sz="1200" b="0" i="0" kern="1200" dirty="0">
                <a:solidFill>
                  <a:schemeClr val="tx1"/>
                </a:solidFill>
                <a:effectLst/>
                <a:latin typeface="+mn-lt"/>
                <a:ea typeface="+mn-ea"/>
                <a:cs typeface="+mn-cs"/>
              </a:rPr>
              <a:t>Southwestern Louisiana Industrial Institute, now the University of Louisiana at Lafayette. She was also head of the English Department and oversaw the operation and development of the library. Ms. Dupré is an important figure in the history of the University of Louisiana at Lafayette and the city of Lafayette. However, she did not have a name authority.</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26</a:t>
            </a:fld>
            <a:endParaRPr lang="en-US"/>
          </a:p>
        </p:txBody>
      </p:sp>
    </p:spTree>
    <p:extLst>
      <p:ext uri="{BB962C8B-B14F-4D97-AF65-F5344CB8AC3E}">
        <p14:creationId xmlns:p14="http://schemas.microsoft.com/office/powerpoint/2010/main" val="620831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Here is the name authority I created for Edith Garland Dupré. You can see our MARC Organization code in the 040 field. The 046 lists her birth and death dates. The 370 lists her birth place as Opelousas, Louisiana, and her place of death as Lafayette, Louisiana. The </a:t>
            </a:r>
            <a:r>
              <a:rPr lang="en-US" b="0" dirty="0" err="1"/>
              <a:t>naf</a:t>
            </a:r>
            <a:r>
              <a:rPr lang="en-US" b="0" dirty="0"/>
              <a:t> at the end of the field means that these cities are established name authorities. Her field of activity is listed in the 372 as library science and college teaching. Both of these are Library of Congress Subject Headings, as seen with the notation </a:t>
            </a:r>
            <a:r>
              <a:rPr lang="en-US" b="0" dirty="0" err="1"/>
              <a:t>lcsh</a:t>
            </a:r>
            <a:r>
              <a:rPr lang="en-US" b="0" dirty="0"/>
              <a:t>. The 373 is the associated group. She worked for the university and the university library, so both of those headings are included. The 374 is her occupation, and she was both a library director and a college teacher. The 377, language, is English because this is the language she used when writing for publication. The first 670 cites the book for which I was establishing the name heading,</a:t>
            </a:r>
            <a:r>
              <a:rPr lang="en-US" b="0" baseline="0" dirty="0"/>
              <a:t> and the following 670s cite the biographical information in the record.</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27</a:t>
            </a:fld>
            <a:endParaRPr lang="en-US"/>
          </a:p>
        </p:txBody>
      </p:sp>
    </p:spTree>
    <p:extLst>
      <p:ext uri="{BB962C8B-B14F-4D97-AF65-F5344CB8AC3E}">
        <p14:creationId xmlns:p14="http://schemas.microsoft.com/office/powerpoint/2010/main" val="2845869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a:t>
            </a:r>
            <a:r>
              <a:rPr lang="en-US" baseline="0" dirty="0"/>
              <a:t> a name authority record, it is submitted for review through OCLC. The OCLC symbol for the NACO reviewer is included. Our reviewer is from The College of New Jersey, so his OCLC symbol is NJT. I email the reviewer to notify him that records are ready for review. The reviewer contacts us for any changes and approves headings, then we add them or replace them in the authority file.</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28</a:t>
            </a:fld>
            <a:endParaRPr lang="en-US"/>
          </a:p>
        </p:txBody>
      </p:sp>
    </p:spTree>
    <p:extLst>
      <p:ext uri="{BB962C8B-B14F-4D97-AF65-F5344CB8AC3E}">
        <p14:creationId xmlns:p14="http://schemas.microsoft.com/office/powerpoint/2010/main" val="2175482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For assistance with name authority creation, I suggest using Gary Strawn’s authority toolkit. The toolkit installs a macro in OCLC Connexion that creates an authority record from an access field in a bibliographic record and then helps you enhance the authority record. More information is available at the link seen here.</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29</a:t>
            </a:fld>
            <a:endParaRPr lang="en-US"/>
          </a:p>
        </p:txBody>
      </p:sp>
    </p:spTree>
    <p:extLst>
      <p:ext uri="{BB962C8B-B14F-4D97-AF65-F5344CB8AC3E}">
        <p14:creationId xmlns:p14="http://schemas.microsoft.com/office/powerpoint/2010/main" val="3550169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Any institution may join NACO--academic, public, and special libraries of any size,</a:t>
            </a:r>
            <a:r>
              <a:rPr lang="en-US" sz="1200" b="0" i="0" kern="1200" baseline="0" dirty="0">
                <a:solidFill>
                  <a:schemeClr val="tx1"/>
                </a:solidFill>
                <a:effectLst/>
                <a:latin typeface="+mn-lt"/>
                <a:ea typeface="+mn-ea"/>
                <a:cs typeface="+mn-cs"/>
              </a:rPr>
              <a:t> as well as vendors</a:t>
            </a:r>
            <a:r>
              <a:rPr lang="en-US" sz="1200" b="0" i="0" kern="1200" dirty="0">
                <a:solidFill>
                  <a:schemeClr val="tx1"/>
                </a:solidFill>
                <a:effectLst/>
                <a:latin typeface="+mn-lt"/>
                <a:ea typeface="+mn-ea"/>
                <a:cs typeface="+mn-cs"/>
              </a:rPr>
              <a:t>. NACO is an institutional commitment. Several people at your institution must attend training to ensure continued participation in NACO because if someone retires or moves on to another job, institutional knowledge is lost. There is no cost involved to join, only an initial investment of time for staff training. The PCC expects institutions to have access to the RDA Toolkit and membership to either OCLC or SkyRiver. As of January 2020, there is a temporary moratorium on accepting new members into the NACO Program</a:t>
            </a:r>
            <a:r>
              <a:rPr lang="en-US" sz="1200" b="0" i="0" kern="1200" baseline="0" dirty="0">
                <a:solidFill>
                  <a:schemeClr val="tx1"/>
                </a:solidFill>
                <a:effectLst/>
                <a:latin typeface="+mn-lt"/>
                <a:ea typeface="+mn-ea"/>
                <a:cs typeface="+mn-cs"/>
              </a:rPr>
              <a:t> because t</a:t>
            </a:r>
            <a:r>
              <a:rPr lang="en-US" sz="1200" b="0" i="0" kern="1200" dirty="0">
                <a:solidFill>
                  <a:schemeClr val="tx1"/>
                </a:solidFill>
                <a:effectLst/>
                <a:latin typeface="+mn-lt"/>
                <a:ea typeface="+mn-ea"/>
                <a:cs typeface="+mn-cs"/>
              </a:rPr>
              <a:t>he PCC Secretariat is revising training documents and resources in preparation for anticipated changes in RDA. New institutions cannot submit applications until the suspension is lifted. However, existing funnel projects may add new members.</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3</a:t>
            </a:fld>
            <a:endParaRPr lang="en-US"/>
          </a:p>
        </p:txBody>
      </p:sp>
    </p:spTree>
    <p:extLst>
      <p:ext uri="{BB962C8B-B14F-4D97-AF65-F5344CB8AC3E}">
        <p14:creationId xmlns:p14="http://schemas.microsoft.com/office/powerpoint/2010/main" val="2383797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 can you find name authority headings to contribute? You can look at certain areas of your collection, such as state government publications, self-published materials, materials of local interest, materials published by smaller presses, oral histories, genealogical materials, institutional archives, rare materials, and intuitional works such as theses, dissertations, and professors’ publications. </a:t>
            </a:r>
            <a:r>
              <a:rPr lang="en-US" sz="1200" b="0" i="0" u="none" strike="noStrike" kern="1200" dirty="0">
                <a:solidFill>
                  <a:schemeClr val="tx1"/>
                </a:solidFill>
                <a:effectLst/>
                <a:latin typeface="+mn-lt"/>
                <a:ea typeface="+mn-ea"/>
                <a:cs typeface="+mn-cs"/>
              </a:rPr>
              <a:t>Libraries in NACO decide which areas of their collection will require name authority records. For example, a local author who has only a vanity press publication in your file may not need a national-level authority record. Or maybe that person is the one you need to make sure gets into the name authority file. It’s up to your institution to decide on these policies.</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30</a:t>
            </a:fld>
            <a:endParaRPr lang="en-US"/>
          </a:p>
        </p:txBody>
      </p:sp>
    </p:spTree>
    <p:extLst>
      <p:ext uri="{BB962C8B-B14F-4D97-AF65-F5344CB8AC3E}">
        <p14:creationId xmlns:p14="http://schemas.microsoft.com/office/powerpoint/2010/main" val="3557297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aseline="0" dirty="0"/>
              <a:t>One trick I use to find headings is searching for the term “Unauthorized” in Workflows. I do a keyword index search under the author, and narrow the search to Dupré Library’s Louisiana Room. The Louisiana Room contains the library’s collection of materials related to the University and Louisiana. Here is a list of titles that this search returned. I’m going to pick the title ‘Bout It, ‘Bout It, to look at in-depth.</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31</a:t>
            </a:fld>
            <a:endParaRPr lang="en-US"/>
          </a:p>
        </p:txBody>
      </p:sp>
    </p:spTree>
    <p:extLst>
      <p:ext uri="{BB962C8B-B14F-4D97-AF65-F5344CB8AC3E}">
        <p14:creationId xmlns:p14="http://schemas.microsoft.com/office/powerpoint/2010/main" val="4104274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this record, the author, Vitus Shell is unauthorized. There is no authority heading for him in our catalog. Before I go any further, I log into OCLC </a:t>
            </a:r>
            <a:r>
              <a:rPr lang="en-US" baseline="0" dirty="0" err="1"/>
              <a:t>Connexion</a:t>
            </a:r>
            <a:r>
              <a:rPr lang="en-US" baseline="0" dirty="0"/>
              <a:t> and search for his name and variations of his name in the Library of Congress name authority file. His name does not come up, so I’ll create a name authority heading for him. During my research, I find the title Bring that beat back by Vitus R. Shell from the University of Mississippi listed in </a:t>
            </a:r>
            <a:r>
              <a:rPr lang="en-US" baseline="0" dirty="0" err="1"/>
              <a:t>Worldcat</a:t>
            </a:r>
            <a:r>
              <a:rPr lang="en-US" baseline="0" dirty="0"/>
              <a:t>. The name heading in this OCLC record is Shell, Vitus, 1978-. Is this the same person? It would be useful to have an established heading for his name to bring all of his works together.</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32</a:t>
            </a:fld>
            <a:endParaRPr lang="en-US"/>
          </a:p>
        </p:txBody>
      </p:sp>
    </p:spTree>
    <p:extLst>
      <p:ext uri="{BB962C8B-B14F-4D97-AF65-F5344CB8AC3E}">
        <p14:creationId xmlns:p14="http://schemas.microsoft.com/office/powerpoint/2010/main" val="3828689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authority work benefit us on a larger scale? Library data is encased in a data format that is not easily understood or easily deployed by non-library professionals. BIBFRAME is a linked data project that seeks to lower barriers to accessing library data. Library bibliographic data is built upon a solid infrastructure of authoritative names and subjects. It is reliable, consistent, and “clean,” thanks to its use of regulated standards. With BIBFRAME and linked data, the library community has an opportunity to make its controlled and well-crafted bibliographic data available to a global audience. Wider accessibility of a library’s data makes the library’s resources and holdings known and available to “outsiders.” If one of those outsiders, for example, is Google, then exposing library data in this way can translate into more relevant search results for users and more patrons utilizing library collections.</a:t>
            </a:r>
          </a:p>
        </p:txBody>
      </p:sp>
      <p:sp>
        <p:nvSpPr>
          <p:cNvPr id="4" name="Slide Number Placeholder 3"/>
          <p:cNvSpPr>
            <a:spLocks noGrp="1"/>
          </p:cNvSpPr>
          <p:nvPr>
            <p:ph type="sldNum" sz="quarter" idx="10"/>
          </p:nvPr>
        </p:nvSpPr>
        <p:spPr/>
        <p:txBody>
          <a:bodyPr/>
          <a:lstStyle/>
          <a:p>
            <a:fld id="{D01130F5-DF2C-42C6-AECB-AE2595274571}" type="slidenum">
              <a:rPr lang="en-US" smtClean="0"/>
              <a:t>33</a:t>
            </a:fld>
            <a:endParaRPr lang="en-US"/>
          </a:p>
        </p:txBody>
      </p:sp>
    </p:spTree>
    <p:extLst>
      <p:ext uri="{BB962C8B-B14F-4D97-AF65-F5344CB8AC3E}">
        <p14:creationId xmlns:p14="http://schemas.microsoft.com/office/powerpoint/2010/main" val="3333210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SirsiDynix Support website, authority cross-references are not found in Enterprise. When a library user searches Enterprise by an invalid form of an authority heading, they are not directed to the heading's current valid form. The library user gets a message that their search term was not found. This occurs because authority records in the ILS are not harvested by Enterprise to be indexed. Only headings in bibliographic records are harvested. This issue is in </a:t>
            </a:r>
            <a:r>
              <a:rPr lang="en-US" dirty="0" err="1"/>
              <a:t>SirsiDynix's</a:t>
            </a:r>
            <a:r>
              <a:rPr lang="en-US" dirty="0"/>
              <a:t> tracking system to be addressed and is not currently on the enhancement roadmap.</a:t>
            </a:r>
          </a:p>
        </p:txBody>
      </p:sp>
      <p:sp>
        <p:nvSpPr>
          <p:cNvPr id="4" name="Slide Number Placeholder 3"/>
          <p:cNvSpPr>
            <a:spLocks noGrp="1"/>
          </p:cNvSpPr>
          <p:nvPr>
            <p:ph type="sldNum" sz="quarter" idx="10"/>
          </p:nvPr>
        </p:nvSpPr>
        <p:spPr/>
        <p:txBody>
          <a:bodyPr/>
          <a:lstStyle/>
          <a:p>
            <a:fld id="{D01130F5-DF2C-42C6-AECB-AE2595274571}" type="slidenum">
              <a:rPr lang="en-US" smtClean="0"/>
              <a:t>34</a:t>
            </a:fld>
            <a:endParaRPr lang="en-US"/>
          </a:p>
        </p:txBody>
      </p:sp>
    </p:spTree>
    <p:extLst>
      <p:ext uri="{BB962C8B-B14F-4D97-AF65-F5344CB8AC3E}">
        <p14:creationId xmlns:p14="http://schemas.microsoft.com/office/powerpoint/2010/main" val="303560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how authorities worked in e-library, the previous online</a:t>
            </a:r>
            <a:r>
              <a:rPr lang="en-US" baseline="0" dirty="0"/>
              <a:t> public access catalog. As you can see, cross references for authority headings are listed for the user on the right of the screen.</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35</a:t>
            </a:fld>
            <a:endParaRPr lang="en-US"/>
          </a:p>
        </p:txBody>
      </p:sp>
    </p:spTree>
    <p:extLst>
      <p:ext uri="{BB962C8B-B14F-4D97-AF65-F5344CB8AC3E}">
        <p14:creationId xmlns:p14="http://schemas.microsoft.com/office/powerpoint/2010/main" val="905566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a:t>
            </a:r>
            <a:r>
              <a:rPr lang="en-US" baseline="0" dirty="0"/>
              <a:t> what can you do about authority functionality in Enterprise? One option is to do a custom configuration involving custom reports, manual updates, and 30+ custom MARC maps and search fields. Rosemary </a:t>
            </a:r>
            <a:r>
              <a:rPr lang="en-US" baseline="0" dirty="0" err="1"/>
              <a:t>Groenwald</a:t>
            </a:r>
            <a:r>
              <a:rPr lang="en-US" baseline="0" dirty="0"/>
              <a:t> and Joel Hahn came up with this solution and gave a presentation at COSUGI in 2019. If you are interested in learning more, the presentation is available on the SirsiDynix Support website.</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36</a:t>
            </a:fld>
            <a:endParaRPr lang="en-US"/>
          </a:p>
        </p:txBody>
      </p:sp>
    </p:spTree>
    <p:extLst>
      <p:ext uri="{BB962C8B-B14F-4D97-AF65-F5344CB8AC3E}">
        <p14:creationId xmlns:p14="http://schemas.microsoft.com/office/powerpoint/2010/main" val="670617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Another solution is to participate in enhancement voting. Enhancement voting is open to anyone with a </a:t>
            </a:r>
            <a:r>
              <a:rPr lang="en-US" sz="1200" b="0" i="0" kern="1200" dirty="0" err="1">
                <a:solidFill>
                  <a:schemeClr val="tx1"/>
                </a:solidFill>
                <a:effectLst/>
                <a:latin typeface="+mn-lt"/>
                <a:ea typeface="+mn-ea"/>
                <a:cs typeface="+mn-cs"/>
              </a:rPr>
              <a:t>SirsiDynix</a:t>
            </a:r>
            <a:r>
              <a:rPr lang="en-US" sz="1200" b="0" i="0" kern="1200" dirty="0">
                <a:solidFill>
                  <a:schemeClr val="tx1"/>
                </a:solidFill>
                <a:effectLst/>
                <a:latin typeface="+mn-lt"/>
                <a:ea typeface="+mn-ea"/>
                <a:cs typeface="+mn-cs"/>
              </a:rPr>
              <a:t> Support Center account. This is the enhancement request for the cross/reference support/authority browse issue. There is a poll on the right-hand side where you can vote on how urgently this improvement is needed with the categories Not needed, Neutral, Want, Need, or Critical. Customer Forum Moderators review these votes and submit to </a:t>
            </a:r>
            <a:r>
              <a:rPr lang="en-US" sz="1200" b="0" i="0" kern="1200" dirty="0" err="1">
                <a:solidFill>
                  <a:schemeClr val="tx1"/>
                </a:solidFill>
                <a:effectLst/>
                <a:latin typeface="+mn-lt"/>
                <a:ea typeface="+mn-ea"/>
                <a:cs typeface="+mn-cs"/>
              </a:rPr>
              <a:t>SirsiDynix</a:t>
            </a:r>
            <a:r>
              <a:rPr lang="en-US" sz="1200" b="0" i="0" kern="1200" dirty="0">
                <a:solidFill>
                  <a:schemeClr val="tx1"/>
                </a:solidFill>
                <a:effectLst/>
                <a:latin typeface="+mn-lt"/>
                <a:ea typeface="+mn-ea"/>
                <a:cs typeface="+mn-cs"/>
              </a:rPr>
              <a:t> their top five enhancement requests for the modules they represent. In 2020, </a:t>
            </a:r>
            <a:r>
              <a:rPr lang="en-US" sz="1200" b="0" i="0" kern="1200" dirty="0" err="1">
                <a:solidFill>
                  <a:schemeClr val="tx1"/>
                </a:solidFill>
                <a:effectLst/>
                <a:latin typeface="+mn-lt"/>
                <a:ea typeface="+mn-ea"/>
                <a:cs typeface="+mn-cs"/>
              </a:rPr>
              <a:t>SirsiDynix</a:t>
            </a:r>
            <a:r>
              <a:rPr lang="en-US" sz="1200" b="0" i="0" kern="1200" dirty="0">
                <a:solidFill>
                  <a:schemeClr val="tx1"/>
                </a:solidFill>
                <a:effectLst/>
                <a:latin typeface="+mn-lt"/>
                <a:ea typeface="+mn-ea"/>
                <a:cs typeface="+mn-cs"/>
              </a:rPr>
              <a:t> accepted requests for Horizon, Symphony, Enterprise, </a:t>
            </a:r>
            <a:r>
              <a:rPr lang="en-US" sz="1200" b="0" i="0" kern="1200" dirty="0" err="1">
                <a:solidFill>
                  <a:schemeClr val="tx1"/>
                </a:solidFill>
                <a:effectLst/>
                <a:latin typeface="+mn-lt"/>
                <a:ea typeface="+mn-ea"/>
                <a:cs typeface="+mn-cs"/>
              </a:rPr>
              <a:t>BLUEcloud</a:t>
            </a:r>
            <a:r>
              <a:rPr lang="en-US" sz="1200" b="0" i="0" kern="1200" dirty="0">
                <a:solidFill>
                  <a:schemeClr val="tx1"/>
                </a:solidFill>
                <a:effectLst/>
                <a:latin typeface="+mn-lt"/>
                <a:ea typeface="+mn-ea"/>
                <a:cs typeface="+mn-cs"/>
              </a:rPr>
              <a:t> Analytics, </a:t>
            </a:r>
            <a:r>
              <a:rPr lang="en-US" sz="1200" b="0" i="0" kern="1200" dirty="0" err="1">
                <a:solidFill>
                  <a:schemeClr val="tx1"/>
                </a:solidFill>
                <a:effectLst/>
                <a:latin typeface="+mn-lt"/>
                <a:ea typeface="+mn-ea"/>
                <a:cs typeface="+mn-cs"/>
              </a:rPr>
              <a:t>BLUEcloud</a:t>
            </a:r>
            <a:r>
              <a:rPr lang="en-US" sz="1200" b="0" i="0" kern="1200" dirty="0">
                <a:solidFill>
                  <a:schemeClr val="tx1"/>
                </a:solidFill>
                <a:effectLst/>
                <a:latin typeface="+mn-lt"/>
                <a:ea typeface="+mn-ea"/>
                <a:cs typeface="+mn-cs"/>
              </a:rPr>
              <a:t> Staff clients, </a:t>
            </a:r>
            <a:r>
              <a:rPr lang="en-US" sz="1200" b="0" i="0" kern="1200" dirty="0" err="1">
                <a:solidFill>
                  <a:schemeClr val="tx1"/>
                </a:solidFill>
                <a:effectLst/>
                <a:latin typeface="+mn-lt"/>
                <a:ea typeface="+mn-ea"/>
                <a:cs typeface="+mn-cs"/>
              </a:rPr>
              <a:t>BLUEcloud</a:t>
            </a:r>
            <a:r>
              <a:rPr lang="en-US" sz="1200" b="0" i="0" kern="1200" dirty="0">
                <a:solidFill>
                  <a:schemeClr val="tx1"/>
                </a:solidFill>
                <a:effectLst/>
                <a:latin typeface="+mn-lt"/>
                <a:ea typeface="+mn-ea"/>
                <a:cs typeface="+mn-cs"/>
              </a:rPr>
              <a:t> Mobile, </a:t>
            </a:r>
            <a:r>
              <a:rPr lang="en-US" sz="1200" b="0" i="0" kern="1200" dirty="0" err="1">
                <a:solidFill>
                  <a:schemeClr val="tx1"/>
                </a:solidFill>
                <a:effectLst/>
                <a:latin typeface="+mn-lt"/>
                <a:ea typeface="+mn-ea"/>
                <a:cs typeface="+mn-cs"/>
              </a:rPr>
              <a:t>BLUEcloud</a:t>
            </a:r>
            <a:r>
              <a:rPr lang="en-US" sz="1200" b="0" i="0" kern="1200" dirty="0">
                <a:solidFill>
                  <a:schemeClr val="tx1"/>
                </a:solidFill>
                <a:effectLst/>
                <a:latin typeface="+mn-lt"/>
                <a:ea typeface="+mn-ea"/>
                <a:cs typeface="+mn-cs"/>
              </a:rPr>
              <a:t> Central, </a:t>
            </a:r>
            <a:r>
              <a:rPr lang="en-US" sz="1200" b="0" i="0" kern="1200" dirty="0" err="1">
                <a:solidFill>
                  <a:schemeClr val="tx1"/>
                </a:solidFill>
                <a:effectLst/>
                <a:latin typeface="+mn-lt"/>
                <a:ea typeface="+mn-ea"/>
                <a:cs typeface="+mn-cs"/>
              </a:rPr>
              <a:t>eResource</a:t>
            </a:r>
            <a:r>
              <a:rPr lang="en-US" sz="1200" b="0" i="0" kern="1200" dirty="0">
                <a:solidFill>
                  <a:schemeClr val="tx1"/>
                </a:solidFill>
                <a:effectLst/>
                <a:latin typeface="+mn-lt"/>
                <a:ea typeface="+mn-ea"/>
                <a:cs typeface="+mn-cs"/>
              </a:rPr>
              <a:t> Central, </a:t>
            </a:r>
            <a:r>
              <a:rPr lang="en-US" sz="1200" b="0" i="0" kern="1200" dirty="0" err="1">
                <a:solidFill>
                  <a:schemeClr val="tx1"/>
                </a:solidFill>
                <a:effectLst/>
                <a:latin typeface="+mn-lt"/>
                <a:ea typeface="+mn-ea"/>
                <a:cs typeface="+mn-cs"/>
              </a:rPr>
              <a:t>MobileStaff</a:t>
            </a:r>
            <a:r>
              <a:rPr lang="en-US" sz="1200" b="0" i="0" kern="1200" dirty="0">
                <a:solidFill>
                  <a:schemeClr val="tx1"/>
                </a:solidFill>
                <a:effectLst/>
                <a:latin typeface="+mn-lt"/>
                <a:ea typeface="+mn-ea"/>
                <a:cs typeface="+mn-cs"/>
              </a:rPr>
              <a:t>, and Web Services.</a:t>
            </a:r>
          </a:p>
        </p:txBody>
      </p:sp>
      <p:sp>
        <p:nvSpPr>
          <p:cNvPr id="4" name="Slide Number Placeholder 3"/>
          <p:cNvSpPr>
            <a:spLocks noGrp="1"/>
          </p:cNvSpPr>
          <p:nvPr>
            <p:ph type="sldNum" sz="quarter" idx="10"/>
          </p:nvPr>
        </p:nvSpPr>
        <p:spPr/>
        <p:txBody>
          <a:bodyPr/>
          <a:lstStyle/>
          <a:p>
            <a:fld id="{D01130F5-DF2C-42C6-AECB-AE2595274571}" type="slidenum">
              <a:rPr lang="en-US" smtClean="0"/>
              <a:t>37</a:t>
            </a:fld>
            <a:endParaRPr lang="en-US"/>
          </a:p>
        </p:txBody>
      </p:sp>
    </p:spTree>
    <p:extLst>
      <p:ext uri="{BB962C8B-B14F-4D97-AF65-F5344CB8AC3E}">
        <p14:creationId xmlns:p14="http://schemas.microsoft.com/office/powerpoint/2010/main" val="10832217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lnSpc>
                <a:spcPct val="100000"/>
              </a:lnSpc>
            </a:pPr>
            <a:r>
              <a:rPr lang="en-US" sz="1200" b="0" u="none" dirty="0">
                <a:solidFill>
                  <a:srgbClr val="FFFFFF"/>
                </a:solidFill>
                <a:latin typeface="Calibri" panose="020F0502020204030204" pitchFamily="34" charset="0"/>
                <a:cs typeface="Calibri" panose="020F0502020204030204" pitchFamily="34" charset="0"/>
              </a:rPr>
              <a:t>Finally, here are some of our experiences and takeaways from participating in NACO. Our library applied for NACO certification and received training in 2017; however, our contributions were sporadic. It wasn’t until the coronavirus quarantine that we had time to work on this project in earnest. In my opinion, this is a good work from home project. This project would also be useful for institutions that don’t have a large book budget and don’t have many new materials coming in to catalog. </a:t>
            </a:r>
            <a:r>
              <a:rPr lang="en-US" sz="1200" b="0" u="none" baseline="0" dirty="0">
                <a:solidFill>
                  <a:srgbClr val="FFFFFF"/>
                </a:solidFill>
                <a:latin typeface="Calibri" panose="020F0502020204030204" pitchFamily="34" charset="0"/>
                <a:cs typeface="Calibri" panose="020F0502020204030204" pitchFamily="34" charset="0"/>
              </a:rPr>
              <a:t>If you decide to become a NACO library, I suggest keeping statistics on the number of records you create and including them with your annual reports. You can retrieve these statistics through OCLC. </a:t>
            </a:r>
            <a:r>
              <a:rPr lang="en-US" sz="1200" b="0" u="none" dirty="0">
                <a:solidFill>
                  <a:srgbClr val="FFFFFF"/>
                </a:solidFill>
                <a:latin typeface="Calibri" panose="020F0502020204030204" pitchFamily="34" charset="0"/>
                <a:cs typeface="Calibri" panose="020F0502020204030204" pitchFamily="34" charset="0"/>
              </a:rPr>
              <a:t>I also suggest creating a template in Connexion with commonly used fields to streamline workflow. I</a:t>
            </a:r>
            <a:r>
              <a:rPr lang="en-US" sz="1200" b="0" u="none" baseline="0" dirty="0">
                <a:solidFill>
                  <a:srgbClr val="FFFFFF"/>
                </a:solidFill>
                <a:latin typeface="Calibri" panose="020F0502020204030204" pitchFamily="34" charset="0"/>
                <a:cs typeface="Calibri" panose="020F0502020204030204" pitchFamily="34" charset="0"/>
              </a:rPr>
              <a:t> recommend c</a:t>
            </a:r>
            <a:r>
              <a:rPr lang="en-US" sz="1200" b="0" u="none" dirty="0">
                <a:solidFill>
                  <a:srgbClr val="FFFFFF"/>
                </a:solidFill>
                <a:latin typeface="Calibri" panose="020F0502020204030204" pitchFamily="34" charset="0"/>
                <a:cs typeface="Calibri" panose="020F0502020204030204" pitchFamily="34" charset="0"/>
              </a:rPr>
              <a:t>hecking in with staff regularly and having</a:t>
            </a:r>
            <a:r>
              <a:rPr lang="en-US" sz="1200" b="0" u="none" baseline="0" dirty="0">
                <a:solidFill>
                  <a:srgbClr val="FFFFFF"/>
                </a:solidFill>
                <a:latin typeface="Calibri" panose="020F0502020204030204" pitchFamily="34" charset="0"/>
                <a:cs typeface="Calibri" panose="020F0502020204030204" pitchFamily="34" charset="0"/>
              </a:rPr>
              <a:t> </a:t>
            </a:r>
            <a:r>
              <a:rPr lang="en-US" sz="1200" b="0" u="none" dirty="0">
                <a:solidFill>
                  <a:srgbClr val="FFFFFF"/>
                </a:solidFill>
                <a:latin typeface="Calibri" panose="020F0502020204030204" pitchFamily="34" charset="0"/>
                <a:cs typeface="Calibri" panose="020F0502020204030204" pitchFamily="34" charset="0"/>
              </a:rPr>
              <a:t>them save records to the Connexion online save file for</a:t>
            </a:r>
            <a:r>
              <a:rPr lang="en-US" sz="1200" b="0" u="none" baseline="0" dirty="0">
                <a:solidFill>
                  <a:srgbClr val="FFFFFF"/>
                </a:solidFill>
                <a:latin typeface="Calibri" panose="020F0502020204030204" pitchFamily="34" charset="0"/>
                <a:cs typeface="Calibri" panose="020F0502020204030204" pitchFamily="34" charset="0"/>
              </a:rPr>
              <a:t> the site coordinator to check over</a:t>
            </a:r>
            <a:r>
              <a:rPr lang="en-US" sz="1200" b="0" u="none" dirty="0">
                <a:solidFill>
                  <a:srgbClr val="FFFFFF"/>
                </a:solidFill>
                <a:latin typeface="Calibri" panose="020F0502020204030204" pitchFamily="34" charset="0"/>
                <a:cs typeface="Calibri" panose="020F0502020204030204" pitchFamily="34" charset="0"/>
              </a:rPr>
              <a:t>. Communication and attention to detail are essential with this task as the </a:t>
            </a:r>
            <a:r>
              <a:rPr lang="en-US" sz="1200" b="0" u="none">
                <a:solidFill>
                  <a:srgbClr val="FFFFFF"/>
                </a:solidFill>
                <a:latin typeface="Calibri" panose="020F0502020204030204" pitchFamily="34" charset="0"/>
                <a:cs typeface="Calibri" panose="020F0502020204030204" pitchFamily="34" charset="0"/>
              </a:rPr>
              <a:t>site coordinator </a:t>
            </a:r>
            <a:r>
              <a:rPr lang="en-US" sz="1200" b="0" u="none" dirty="0">
                <a:solidFill>
                  <a:srgbClr val="FFFFFF"/>
                </a:solidFill>
                <a:latin typeface="Calibri" panose="020F0502020204030204" pitchFamily="34" charset="0"/>
                <a:cs typeface="Calibri" panose="020F0502020204030204" pitchFamily="34" charset="0"/>
              </a:rPr>
              <a:t>must verify the records before sending them to the NACO reviewer.</a:t>
            </a:r>
          </a:p>
        </p:txBody>
      </p:sp>
      <p:sp>
        <p:nvSpPr>
          <p:cNvPr id="4" name="Slide Number Placeholder 3"/>
          <p:cNvSpPr>
            <a:spLocks noGrp="1"/>
          </p:cNvSpPr>
          <p:nvPr>
            <p:ph type="sldNum" sz="quarter" idx="10"/>
          </p:nvPr>
        </p:nvSpPr>
        <p:spPr/>
        <p:txBody>
          <a:bodyPr/>
          <a:lstStyle/>
          <a:p>
            <a:fld id="{D01130F5-DF2C-42C6-AECB-AE2595274571}" type="slidenum">
              <a:rPr lang="en-US" smtClean="0"/>
              <a:t>38</a:t>
            </a:fld>
            <a:endParaRPr lang="en-US"/>
          </a:p>
        </p:txBody>
      </p:sp>
    </p:spTree>
    <p:extLst>
      <p:ext uri="{BB962C8B-B14F-4D97-AF65-F5344CB8AC3E}">
        <p14:creationId xmlns:p14="http://schemas.microsoft.com/office/powerpoint/2010/main" val="4141131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r>
              <a:rPr lang="en-US" baseline="0" dirty="0"/>
              <a:t> Questions?</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39</a:t>
            </a:fld>
            <a:endParaRPr lang="en-US"/>
          </a:p>
        </p:txBody>
      </p:sp>
    </p:spTree>
    <p:extLst>
      <p:ext uri="{BB962C8B-B14F-4D97-AF65-F5344CB8AC3E}">
        <p14:creationId xmlns:p14="http://schemas.microsoft.com/office/powerpoint/2010/main" val="1580083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You should join NACO because it reduces the cost of cataloging by increasing the number of authority records that can be used with little or no local editing. Cataloging is labor-intensive: shared efforts make it less so. Secondly, it improves cataloging skills. Finally, on a local scale, it benefits other Louisiana libraries. Many libraries in the state do not have in-house catalogers. When a library creates new Louisiana name authority headings, they are improving library catalogs throughout the state. Current NACO members in Louisiana: are Tulane University, Louisiana State University, and the University of Louisiana at Lafayette.</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4</a:t>
            </a:fld>
            <a:endParaRPr lang="en-US"/>
          </a:p>
        </p:txBody>
      </p:sp>
    </p:spTree>
    <p:extLst>
      <p:ext uri="{BB962C8B-B14F-4D97-AF65-F5344CB8AC3E}">
        <p14:creationId xmlns:p14="http://schemas.microsoft.com/office/powerpoint/2010/main" val="1833773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41</a:t>
            </a:fld>
            <a:endParaRPr lang="en-US"/>
          </a:p>
        </p:txBody>
      </p:sp>
    </p:spTree>
    <p:extLst>
      <p:ext uri="{BB962C8B-B14F-4D97-AF65-F5344CB8AC3E}">
        <p14:creationId xmlns:p14="http://schemas.microsoft.com/office/powerpoint/2010/main" val="1789874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following is an example of the impact of NACO participation on a state level. In 2009, two Idaho librarians published a study that considered the number of Idaho-related corporate records generated by a group of Idaho libraries that became NACO certified in 2005. The study questioned whether their NACO certification had a positive effect on creating authority records for Idaho corporations. It revealed that from 2005 to 2007, the total number of Idaho corporate name authority records in the Library of Congress Name Authority File increased by approximately 12 percent. The pre-existing body of records dated back to 1977, showing a notable increase in two years versus forty years of legacy authority record creation.</a:t>
            </a:r>
            <a:br>
              <a:rPr lang="en-US" dirty="0"/>
            </a:b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5</a:t>
            </a:fld>
            <a:endParaRPr lang="en-US"/>
          </a:p>
        </p:txBody>
      </p:sp>
    </p:spTree>
    <p:extLst>
      <p:ext uri="{BB962C8B-B14F-4D97-AF65-F5344CB8AC3E}">
        <p14:creationId xmlns:p14="http://schemas.microsoft.com/office/powerpoint/2010/main" val="2053605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a:solidFill>
                  <a:schemeClr val="tx1"/>
                </a:solidFill>
                <a:effectLst/>
                <a:latin typeface="+mn-lt"/>
                <a:ea typeface="+mn-ea"/>
                <a:cs typeface="+mn-cs"/>
              </a:rPr>
              <a:t>An applicant must fill out a form and choose a primary contact/site coordinator and membership level. The membership levels are a small institution, with a goal of 100 records annually, a large institution with a goal of 200 records annually, or a funnel member, which does not have a set number of records defined annually. A NACO funnel project is a group of libraries that have joined together. NACO funnels can be based on a subject area, location, or membership in a consortium. A funnel is a good alternative for a library that expects to contribute less than 100 records annually. After the form is completed, it is submitted through the PCC New Institution Membership online application.</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6</a:t>
            </a:fld>
            <a:endParaRPr lang="en-US"/>
          </a:p>
        </p:txBody>
      </p:sp>
    </p:spTree>
    <p:extLst>
      <p:ext uri="{BB962C8B-B14F-4D97-AF65-F5344CB8AC3E}">
        <p14:creationId xmlns:p14="http://schemas.microsoft.com/office/powerpoint/2010/main" val="2942635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 addition to applying, an institution must obtain a MARC Organization Code. The MARC Organization Code is your library’s symbol, and it is added to the 040 field of new and updated name authority records. It is not the same as an OCLC symbol. You can check the MARC Code List for Organizations on the Library of Congress website to verify if your institution has an organization code. If you do not have a MARC Organization Code, you can apply once your NACO application has been approved.</a:t>
            </a:r>
            <a:endParaRPr lang="en-US" b="0" dirty="0"/>
          </a:p>
        </p:txBody>
      </p:sp>
      <p:sp>
        <p:nvSpPr>
          <p:cNvPr id="4" name="Slide Number Placeholder 3"/>
          <p:cNvSpPr>
            <a:spLocks noGrp="1"/>
          </p:cNvSpPr>
          <p:nvPr>
            <p:ph type="sldNum" sz="quarter" idx="10"/>
          </p:nvPr>
        </p:nvSpPr>
        <p:spPr/>
        <p:txBody>
          <a:bodyPr/>
          <a:lstStyle/>
          <a:p>
            <a:fld id="{D01130F5-DF2C-42C6-AECB-AE2595274571}" type="slidenum">
              <a:rPr lang="en-US" smtClean="0"/>
              <a:t>7</a:t>
            </a:fld>
            <a:endParaRPr lang="en-US"/>
          </a:p>
        </p:txBody>
      </p:sp>
    </p:spTree>
    <p:extLst>
      <p:ext uri="{BB962C8B-B14F-4D97-AF65-F5344CB8AC3E}">
        <p14:creationId xmlns:p14="http://schemas.microsoft.com/office/powerpoint/2010/main" val="988915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is the MARC Code List for Organizations on the Library of Congress website. Our MARC Organization code is </a:t>
            </a:r>
            <a:r>
              <a:rPr lang="en-US" sz="1200" b="0" i="0" kern="1200" dirty="0" err="1">
                <a:solidFill>
                  <a:schemeClr val="tx1"/>
                </a:solidFill>
                <a:effectLst/>
                <a:latin typeface="+mn-lt"/>
                <a:ea typeface="+mn-ea"/>
                <a:cs typeface="+mn-cs"/>
              </a:rPr>
              <a:t>LLafS</a:t>
            </a:r>
            <a:r>
              <a:rPr lang="en-US" sz="1200" b="0" i="0" kern="1200" dirty="0">
                <a:solidFill>
                  <a:schemeClr val="tx1"/>
                </a:solidFill>
                <a:effectLst/>
                <a:latin typeface="+mn-lt"/>
                <a:ea typeface="+mn-ea"/>
                <a:cs typeface="+mn-cs"/>
              </a:rPr>
              <a:t>, which is different from our OCLC symbol, which is LWA.</a:t>
            </a:r>
            <a:endParaRPr lang="en-US" dirty="0"/>
          </a:p>
        </p:txBody>
      </p:sp>
      <p:sp>
        <p:nvSpPr>
          <p:cNvPr id="4" name="Slide Number Placeholder 3"/>
          <p:cNvSpPr>
            <a:spLocks noGrp="1"/>
          </p:cNvSpPr>
          <p:nvPr>
            <p:ph type="sldNum" sz="quarter" idx="10"/>
          </p:nvPr>
        </p:nvSpPr>
        <p:spPr/>
        <p:txBody>
          <a:bodyPr/>
          <a:lstStyle/>
          <a:p>
            <a:fld id="{D01130F5-DF2C-42C6-AECB-AE2595274571}" type="slidenum">
              <a:rPr lang="en-US" smtClean="0"/>
              <a:t>8</a:t>
            </a:fld>
            <a:endParaRPr lang="en-US"/>
          </a:p>
        </p:txBody>
      </p:sp>
    </p:spTree>
    <p:extLst>
      <p:ext uri="{BB962C8B-B14F-4D97-AF65-F5344CB8AC3E}">
        <p14:creationId xmlns:p14="http://schemas.microsoft.com/office/powerpoint/2010/main" val="434549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Institutions must also apply for a OCLC NACO Regular authorization. Each OCLC authorization that an institution intends to use for NACO work must be upgraded to "NACO Regular" status. After being accepted into NACO, the site coordinator must notify OCLC to confirm the new NACO institution's PCC approval before OCLC will issue NACO authorizations. You may use the OCLC Access &amp; Authorization online form to apply or contact OCLC.</a:t>
            </a:r>
            <a:endParaRPr lang="en-US" b="0" dirty="0"/>
          </a:p>
        </p:txBody>
      </p:sp>
      <p:sp>
        <p:nvSpPr>
          <p:cNvPr id="4" name="Slide Number Placeholder 3"/>
          <p:cNvSpPr>
            <a:spLocks noGrp="1"/>
          </p:cNvSpPr>
          <p:nvPr>
            <p:ph type="sldNum" sz="quarter" idx="10"/>
          </p:nvPr>
        </p:nvSpPr>
        <p:spPr/>
        <p:txBody>
          <a:bodyPr/>
          <a:lstStyle/>
          <a:p>
            <a:fld id="{D01130F5-DF2C-42C6-AECB-AE2595274571}" type="slidenum">
              <a:rPr lang="en-US" smtClean="0"/>
              <a:t>9</a:t>
            </a:fld>
            <a:endParaRPr lang="en-US"/>
          </a:p>
        </p:txBody>
      </p:sp>
    </p:spTree>
    <p:extLst>
      <p:ext uri="{BB962C8B-B14F-4D97-AF65-F5344CB8AC3E}">
        <p14:creationId xmlns:p14="http://schemas.microsoft.com/office/powerpoint/2010/main" val="876829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hyperlink" Target="https://www.loc.gov/aba/pcc/naco/funnelfaq.html" TargetMode="External"/><Relationship Id="rId2" Type="http://schemas.openxmlformats.org/officeDocument/2006/relationships/hyperlink" Target="https://www.loc.gov/aba/pcc/naco/outline.html"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s://64parishes.org/entry/edith-garland-dupre" TargetMode="External"/><Relationship Id="rId3" Type="http://schemas.openxmlformats.org/officeDocument/2006/relationships/hyperlink" Target="https://www.loc.gov/aba/pcc/naco/nacoprogfaq.html" TargetMode="External"/><Relationship Id="rId7" Type="http://schemas.openxmlformats.org/officeDocument/2006/relationships/hyperlink" Target="https://support.sirsidynix.com/kb/161553"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s://support.sirsidynix.com/issue/dsc-1547" TargetMode="External"/><Relationship Id="rId5" Type="http://schemas.openxmlformats.org/officeDocument/2006/relationships/hyperlink" Target="https://www.loc.gov/catworkshop/courses/naco-RDA/index.html" TargetMode="External"/><Relationship Id="rId4" Type="http://schemas.openxmlformats.org/officeDocument/2006/relationships/hyperlink" Target="https://www.loc.gov/aba/pcc/naco/personnamefaq.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91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57"/>
          <a:stretch>
            <a:fillRect/>
          </a:stretch>
        </p:blipFill>
        <p:spPr>
          <a:xfrm>
            <a:off x="12879971" y="5016866"/>
            <a:ext cx="5573948" cy="5659057"/>
          </a:xfrm>
          <a:prstGeom prst="rect">
            <a:avLst/>
          </a:prstGeom>
        </p:spPr>
      </p:pic>
      <p:pic>
        <p:nvPicPr>
          <p:cNvPr id="3" name="Picture 3"/>
          <p:cNvPicPr>
            <a:picLocks noChangeAspect="1"/>
          </p:cNvPicPr>
          <p:nvPr/>
        </p:nvPicPr>
        <p:blipFill>
          <a:blip r:embed="rId3"/>
          <a:srcRect r="257"/>
          <a:stretch>
            <a:fillRect/>
          </a:stretch>
        </p:blipFill>
        <p:spPr>
          <a:xfrm rot="-10800000">
            <a:off x="-331012" y="-98286"/>
            <a:ext cx="5442217" cy="5525314"/>
          </a:xfrm>
          <a:prstGeom prst="rect">
            <a:avLst/>
          </a:prstGeom>
        </p:spPr>
      </p:pic>
      <p:grpSp>
        <p:nvGrpSpPr>
          <p:cNvPr id="4" name="Group 4"/>
          <p:cNvGrpSpPr/>
          <p:nvPr/>
        </p:nvGrpSpPr>
        <p:grpSpPr>
          <a:xfrm>
            <a:off x="2856107" y="2939221"/>
            <a:ext cx="12575787" cy="6637564"/>
            <a:chOff x="0" y="247651"/>
            <a:chExt cx="16767716" cy="8850085"/>
          </a:xfrm>
        </p:grpSpPr>
        <p:sp>
          <p:nvSpPr>
            <p:cNvPr id="5" name="TextBox 5"/>
            <p:cNvSpPr txBox="1"/>
            <p:nvPr/>
          </p:nvSpPr>
          <p:spPr>
            <a:xfrm>
              <a:off x="0" y="247651"/>
              <a:ext cx="16767716" cy="4773101"/>
            </a:xfrm>
            <a:prstGeom prst="rect">
              <a:avLst/>
            </a:prstGeom>
          </p:spPr>
          <p:txBody>
            <a:bodyPr lIns="0" tIns="0" rIns="0" bIns="0" rtlCol="0" anchor="t">
              <a:spAutoFit/>
            </a:bodyPr>
            <a:lstStyle/>
            <a:p>
              <a:pPr algn="ctr">
                <a:lnSpc>
                  <a:spcPts val="14109"/>
                </a:lnSpc>
              </a:pPr>
              <a:r>
                <a:rPr lang="en-US" sz="10800" spc="-195" dirty="0">
                  <a:solidFill>
                    <a:srgbClr val="F8F7ED"/>
                  </a:solidFill>
                  <a:latin typeface="Now Bold"/>
                </a:rPr>
                <a:t>Rose is a Rose is a Rose</a:t>
              </a:r>
            </a:p>
          </p:txBody>
        </p:sp>
        <p:sp>
          <p:nvSpPr>
            <p:cNvPr id="6" name="TextBox 6"/>
            <p:cNvSpPr txBox="1"/>
            <p:nvPr/>
          </p:nvSpPr>
          <p:spPr>
            <a:xfrm>
              <a:off x="2964049" y="5748528"/>
              <a:ext cx="10839619" cy="3349208"/>
            </a:xfrm>
            <a:prstGeom prst="rect">
              <a:avLst/>
            </a:prstGeom>
          </p:spPr>
          <p:txBody>
            <a:bodyPr lIns="0" tIns="0" rIns="0" bIns="0" rtlCol="0" anchor="t">
              <a:spAutoFit/>
            </a:bodyPr>
            <a:lstStyle/>
            <a:p>
              <a:pPr marL="0" lvl="0" indent="0" algn="ctr">
                <a:lnSpc>
                  <a:spcPts val="3919"/>
                </a:lnSpc>
              </a:pPr>
              <a:r>
                <a:rPr lang="en-US" sz="3600" spc="56" dirty="0">
                  <a:solidFill>
                    <a:srgbClr val="F8F7ED"/>
                  </a:solidFill>
                  <a:latin typeface="Now"/>
                </a:rPr>
                <a:t>Creating Name Authorities for the Library of Congress</a:t>
              </a:r>
            </a:p>
            <a:p>
              <a:pPr marL="0" lvl="0" indent="0" algn="ctr">
                <a:lnSpc>
                  <a:spcPts val="3919"/>
                </a:lnSpc>
              </a:pPr>
              <a:endParaRPr lang="en-US" sz="3600" u="none" spc="56" dirty="0">
                <a:solidFill>
                  <a:srgbClr val="F8F7ED"/>
                </a:solidFill>
                <a:latin typeface="Now"/>
              </a:endParaRPr>
            </a:p>
            <a:p>
              <a:pPr marL="0" lvl="0" indent="0" algn="ctr">
                <a:lnSpc>
                  <a:spcPts val="3919"/>
                </a:lnSpc>
              </a:pPr>
              <a:r>
                <a:rPr lang="en-US" sz="3600" spc="56" dirty="0">
                  <a:solidFill>
                    <a:srgbClr val="F8F7ED"/>
                  </a:solidFill>
                  <a:latin typeface="Now"/>
                </a:rPr>
                <a:t>Janelle Zetty, Head of Cataloging</a:t>
              </a:r>
            </a:p>
            <a:p>
              <a:pPr marL="0" lvl="0" indent="0" algn="ctr">
                <a:lnSpc>
                  <a:spcPts val="3919"/>
                </a:lnSpc>
              </a:pPr>
              <a:r>
                <a:rPr lang="en-US" sz="3600" u="none" spc="56" dirty="0">
                  <a:solidFill>
                    <a:srgbClr val="F8F7ED"/>
                  </a:solidFill>
                  <a:latin typeface="Now"/>
                </a:rPr>
                <a:t>University of Louisiana at Lafayette</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C4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656140">
            <a:off x="-215725" y="6726403"/>
            <a:ext cx="3926612" cy="3976316"/>
          </a:xfrm>
          <a:prstGeom prst="rect">
            <a:avLst/>
          </a:prstGeom>
        </p:spPr>
      </p:pic>
      <p:pic>
        <p:nvPicPr>
          <p:cNvPr id="3" name="Picture 3"/>
          <p:cNvPicPr>
            <a:picLocks noChangeAspect="1"/>
          </p:cNvPicPr>
          <p:nvPr/>
        </p:nvPicPr>
        <p:blipFill>
          <a:blip r:embed="rId3"/>
          <a:srcRect/>
          <a:stretch>
            <a:fillRect/>
          </a:stretch>
        </p:blipFill>
        <p:spPr>
          <a:xfrm rot="-5256874">
            <a:off x="14534640" y="-396443"/>
            <a:ext cx="3926612" cy="3976316"/>
          </a:xfrm>
          <a:prstGeom prst="rect">
            <a:avLst/>
          </a:prstGeom>
        </p:spPr>
      </p:pic>
      <p:grpSp>
        <p:nvGrpSpPr>
          <p:cNvPr id="4" name="Group 4"/>
          <p:cNvGrpSpPr/>
          <p:nvPr/>
        </p:nvGrpSpPr>
        <p:grpSpPr>
          <a:xfrm>
            <a:off x="3993027" y="2999733"/>
            <a:ext cx="10301946" cy="5001677"/>
            <a:chOff x="0" y="114300"/>
            <a:chExt cx="13735928" cy="6668904"/>
          </a:xfrm>
        </p:grpSpPr>
        <p:sp>
          <p:nvSpPr>
            <p:cNvPr id="5" name="TextBox 5"/>
            <p:cNvSpPr txBox="1"/>
            <p:nvPr/>
          </p:nvSpPr>
          <p:spPr>
            <a:xfrm>
              <a:off x="0" y="114300"/>
              <a:ext cx="13735928" cy="1967168"/>
            </a:xfrm>
            <a:prstGeom prst="rect">
              <a:avLst/>
            </a:prstGeom>
          </p:spPr>
          <p:txBody>
            <a:bodyPr lIns="0" tIns="0" rIns="0" bIns="0" rtlCol="0" anchor="t">
              <a:spAutoFit/>
            </a:bodyPr>
            <a:lstStyle/>
            <a:p>
              <a:pPr marL="0" lvl="0" indent="0" algn="ctr">
                <a:lnSpc>
                  <a:spcPts val="11152"/>
                </a:lnSpc>
              </a:pPr>
              <a:r>
                <a:rPr lang="en-US" sz="10326" dirty="0">
                  <a:solidFill>
                    <a:srgbClr val="FFFFFF"/>
                  </a:solidFill>
                  <a:latin typeface="Cerebri Bold"/>
                </a:rPr>
                <a:t>NACO Training</a:t>
              </a:r>
              <a:endParaRPr lang="en-US" sz="10326" u="none" dirty="0">
                <a:solidFill>
                  <a:srgbClr val="FFFFFF"/>
                </a:solidFill>
                <a:latin typeface="Cerebri Bold"/>
              </a:endParaRPr>
            </a:p>
          </p:txBody>
        </p:sp>
        <p:sp>
          <p:nvSpPr>
            <p:cNvPr id="6" name="TextBox 6"/>
            <p:cNvSpPr txBox="1"/>
            <p:nvPr/>
          </p:nvSpPr>
          <p:spPr>
            <a:xfrm>
              <a:off x="1638300" y="3171958"/>
              <a:ext cx="10459328" cy="3611246"/>
            </a:xfrm>
            <a:prstGeom prst="rect">
              <a:avLst/>
            </a:prstGeom>
          </p:spPr>
          <p:txBody>
            <a:bodyPr lIns="0" tIns="0" rIns="0" bIns="0" rtlCol="0" anchor="t">
              <a:spAutoFit/>
            </a:bodyPr>
            <a:lstStyle/>
            <a:p>
              <a:pPr marL="0" lvl="0" indent="0" algn="ctr">
                <a:spcBef>
                  <a:spcPct val="0"/>
                </a:spcBef>
              </a:pPr>
              <a:r>
                <a:rPr lang="en-US" sz="4400" u="none" spc="47" dirty="0">
                  <a:solidFill>
                    <a:srgbClr val="F8F7ED"/>
                  </a:solidFill>
                  <a:latin typeface="Now"/>
                </a:rPr>
                <a:t>5 days of training</a:t>
              </a:r>
            </a:p>
            <a:p>
              <a:pPr marL="0" lvl="0" indent="0" algn="ctr">
                <a:spcBef>
                  <a:spcPct val="0"/>
                </a:spcBef>
              </a:pPr>
              <a:r>
                <a:rPr lang="en-US" sz="4400" spc="47" dirty="0">
                  <a:solidFill>
                    <a:srgbClr val="F8F7ED"/>
                  </a:solidFill>
                  <a:latin typeface="Now"/>
                </a:rPr>
                <a:t>2 hours each session</a:t>
              </a:r>
            </a:p>
            <a:p>
              <a:pPr marL="0" lvl="0" indent="0" algn="ctr">
                <a:spcBef>
                  <a:spcPct val="0"/>
                </a:spcBef>
              </a:pPr>
              <a:r>
                <a:rPr lang="en-US" sz="4400" u="none" spc="47" dirty="0">
                  <a:solidFill>
                    <a:srgbClr val="F8F7ED"/>
                  </a:solidFill>
                  <a:latin typeface="Now"/>
                </a:rPr>
                <a:t>7 sessions</a:t>
              </a:r>
            </a:p>
            <a:p>
              <a:pPr marL="0" lvl="0" indent="0" algn="ctr">
                <a:spcBef>
                  <a:spcPct val="0"/>
                </a:spcBef>
              </a:pPr>
              <a:r>
                <a:rPr lang="en-US" sz="4400" spc="47" dirty="0">
                  <a:solidFill>
                    <a:srgbClr val="F8F7ED"/>
                  </a:solidFill>
                  <a:latin typeface="Now"/>
                </a:rPr>
                <a:t>Spread out over 5 weeks</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C4CC"/>
        </a:solidFill>
        <a:effectLst/>
      </p:bgPr>
    </p:bg>
    <p:spTree>
      <p:nvGrpSpPr>
        <p:cNvPr id="1" name=""/>
        <p:cNvGrpSpPr/>
        <p:nvPr/>
      </p:nvGrpSpPr>
      <p:grpSpPr>
        <a:xfrm>
          <a:off x="0" y="0"/>
          <a:ext cx="0" cy="0"/>
          <a:chOff x="0" y="0"/>
          <a:chExt cx="0" cy="0"/>
        </a:xfrm>
      </p:grpSpPr>
      <p:grpSp>
        <p:nvGrpSpPr>
          <p:cNvPr id="5" name="Group 5"/>
          <p:cNvGrpSpPr/>
          <p:nvPr/>
        </p:nvGrpSpPr>
        <p:grpSpPr>
          <a:xfrm>
            <a:off x="10515600" y="2721100"/>
            <a:ext cx="6335998" cy="3611110"/>
            <a:chOff x="0" y="95251"/>
            <a:chExt cx="8447997" cy="4814811"/>
          </a:xfrm>
        </p:grpSpPr>
        <p:sp>
          <p:nvSpPr>
            <p:cNvPr id="6" name="TextBox 6"/>
            <p:cNvSpPr txBox="1"/>
            <p:nvPr/>
          </p:nvSpPr>
          <p:spPr>
            <a:xfrm>
              <a:off x="0" y="95251"/>
              <a:ext cx="7924800" cy="2952005"/>
            </a:xfrm>
            <a:prstGeom prst="rect">
              <a:avLst/>
            </a:prstGeom>
          </p:spPr>
          <p:txBody>
            <a:bodyPr lIns="0" tIns="0" rIns="0" bIns="0" rtlCol="0" anchor="t">
              <a:spAutoFit/>
            </a:bodyPr>
            <a:lstStyle/>
            <a:p>
              <a:pPr marL="0" lvl="0" indent="0" algn="ctr">
                <a:lnSpc>
                  <a:spcPts val="8640"/>
                </a:lnSpc>
              </a:pPr>
              <a:r>
                <a:rPr lang="en-US" sz="8000" dirty="0">
                  <a:solidFill>
                    <a:srgbClr val="FFFFFF"/>
                  </a:solidFill>
                  <a:latin typeface="Cerebri Bold"/>
                </a:rPr>
                <a:t>Review period</a:t>
              </a:r>
            </a:p>
          </p:txBody>
        </p:sp>
        <p:sp>
          <p:nvSpPr>
            <p:cNvPr id="7" name="TextBox 7"/>
            <p:cNvSpPr txBox="1"/>
            <p:nvPr/>
          </p:nvSpPr>
          <p:spPr>
            <a:xfrm>
              <a:off x="523197" y="3596883"/>
              <a:ext cx="7924800" cy="1313179"/>
            </a:xfrm>
            <a:prstGeom prst="rect">
              <a:avLst/>
            </a:prstGeom>
          </p:spPr>
          <p:txBody>
            <a:bodyPr lIns="0" tIns="0" rIns="0" bIns="0" rtlCol="0" anchor="t">
              <a:spAutoFit/>
            </a:bodyPr>
            <a:lstStyle/>
            <a:p>
              <a:pPr marL="0" lvl="0" indent="0">
                <a:spcBef>
                  <a:spcPct val="0"/>
                </a:spcBef>
              </a:pPr>
              <a:r>
                <a:rPr lang="en-US" sz="3200" spc="47" dirty="0">
                  <a:solidFill>
                    <a:srgbClr val="F8F7ED"/>
                  </a:solidFill>
                  <a:latin typeface="Now"/>
                </a:rPr>
                <a:t>About 100 records needed for independence</a:t>
              </a: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592" y="2019300"/>
            <a:ext cx="10543564" cy="7429500"/>
          </a:xfrm>
          <a:prstGeom prst="rect">
            <a:avLst/>
          </a:prstGeom>
        </p:spPr>
      </p:pic>
      <p:pic>
        <p:nvPicPr>
          <p:cNvPr id="8" name="Picture 8"/>
          <p:cNvPicPr>
            <a:picLocks noChangeAspect="1"/>
          </p:cNvPicPr>
          <p:nvPr/>
        </p:nvPicPr>
        <p:blipFill>
          <a:blip r:embed="rId4"/>
          <a:srcRect/>
          <a:stretch>
            <a:fillRect/>
          </a:stretch>
        </p:blipFill>
        <p:spPr>
          <a:xfrm rot="-5256874">
            <a:off x="6876540" y="-959458"/>
            <a:ext cx="3926612" cy="397631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1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463067">
            <a:off x="-639970" y="6316462"/>
            <a:ext cx="5495051" cy="4437254"/>
          </a:xfrm>
          <a:prstGeom prst="rect">
            <a:avLst/>
          </a:prstGeom>
        </p:spPr>
      </p:pic>
      <p:pic>
        <p:nvPicPr>
          <p:cNvPr id="3" name="Picture 3"/>
          <p:cNvPicPr>
            <a:picLocks noChangeAspect="1"/>
          </p:cNvPicPr>
          <p:nvPr/>
        </p:nvPicPr>
        <p:blipFill>
          <a:blip r:embed="rId3"/>
          <a:srcRect/>
          <a:stretch>
            <a:fillRect/>
          </a:stretch>
        </p:blipFill>
        <p:spPr>
          <a:xfrm rot="-8563127">
            <a:off x="13552726" y="-241280"/>
            <a:ext cx="5598055" cy="4520430"/>
          </a:xfrm>
          <a:prstGeom prst="rect">
            <a:avLst/>
          </a:prstGeom>
        </p:spPr>
      </p:pic>
      <p:sp>
        <p:nvSpPr>
          <p:cNvPr id="4" name="TextBox 4"/>
          <p:cNvSpPr txBox="1"/>
          <p:nvPr/>
        </p:nvSpPr>
        <p:spPr>
          <a:xfrm>
            <a:off x="2856107" y="2519743"/>
            <a:ext cx="12575787" cy="5509906"/>
          </a:xfrm>
          <a:prstGeom prst="rect">
            <a:avLst/>
          </a:prstGeom>
        </p:spPr>
        <p:txBody>
          <a:bodyPr lIns="0" tIns="0" rIns="0" bIns="0" rtlCol="0" anchor="t">
            <a:spAutoFit/>
          </a:bodyPr>
          <a:lstStyle/>
          <a:p>
            <a:pPr algn="ctr">
              <a:lnSpc>
                <a:spcPts val="14109"/>
              </a:lnSpc>
            </a:pPr>
            <a:r>
              <a:rPr lang="en-US" sz="13969" spc="-195" dirty="0">
                <a:solidFill>
                  <a:srgbClr val="F8F7ED"/>
                </a:solidFill>
                <a:latin typeface="Now Bold"/>
              </a:rPr>
              <a:t>New RDA Authority MARC Fields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1D8"/>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09600" y="3619500"/>
            <a:ext cx="17221200" cy="2304517"/>
          </a:xfrm>
          <a:prstGeom prst="rect">
            <a:avLst/>
          </a:prstGeom>
        </p:spPr>
      </p:pic>
      <p:pic>
        <p:nvPicPr>
          <p:cNvPr id="3" name="Picture 3"/>
          <p:cNvPicPr>
            <a:picLocks noChangeAspect="1"/>
          </p:cNvPicPr>
          <p:nvPr/>
        </p:nvPicPr>
        <p:blipFill>
          <a:blip r:embed="rId4"/>
          <a:srcRect/>
          <a:stretch>
            <a:fillRect/>
          </a:stretch>
        </p:blipFill>
        <p:spPr>
          <a:xfrm rot="-8563127">
            <a:off x="13552726" y="-241280"/>
            <a:ext cx="5598055" cy="4520430"/>
          </a:xfrm>
          <a:prstGeom prst="rect">
            <a:avLst/>
          </a:prstGeom>
        </p:spPr>
      </p:pic>
    </p:spTree>
    <p:extLst>
      <p:ext uri="{BB962C8B-B14F-4D97-AF65-F5344CB8AC3E}">
        <p14:creationId xmlns:p14="http://schemas.microsoft.com/office/powerpoint/2010/main" val="2122431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1D8"/>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5800" y="2018935"/>
            <a:ext cx="16945042" cy="6253195"/>
          </a:xfrm>
          <a:prstGeom prst="rect">
            <a:avLst/>
          </a:prstGeom>
        </p:spPr>
      </p:pic>
      <p:pic>
        <p:nvPicPr>
          <p:cNvPr id="3" name="Picture 3"/>
          <p:cNvPicPr>
            <a:picLocks noChangeAspect="1"/>
          </p:cNvPicPr>
          <p:nvPr/>
        </p:nvPicPr>
        <p:blipFill>
          <a:blip r:embed="rId4"/>
          <a:srcRect/>
          <a:stretch>
            <a:fillRect/>
          </a:stretch>
        </p:blipFill>
        <p:spPr>
          <a:xfrm rot="-8563127">
            <a:off x="13552726" y="-241280"/>
            <a:ext cx="5598055" cy="4520430"/>
          </a:xfrm>
          <a:prstGeom prst="rect">
            <a:avLst/>
          </a:prstGeom>
        </p:spPr>
      </p:pic>
    </p:spTree>
    <p:extLst>
      <p:ext uri="{BB962C8B-B14F-4D97-AF65-F5344CB8AC3E}">
        <p14:creationId xmlns:p14="http://schemas.microsoft.com/office/powerpoint/2010/main" val="338881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95BD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886814">
            <a:off x="14372010" y="-2471519"/>
            <a:ext cx="6880660" cy="5960372"/>
          </a:xfrm>
          <a:prstGeom prst="rect">
            <a:avLst/>
          </a:prstGeom>
        </p:spPr>
      </p:pic>
      <p:sp>
        <p:nvSpPr>
          <p:cNvPr id="4" name="TextBox 4"/>
          <p:cNvSpPr txBox="1"/>
          <p:nvPr/>
        </p:nvSpPr>
        <p:spPr>
          <a:xfrm>
            <a:off x="7924800" y="3162300"/>
            <a:ext cx="8478643" cy="4801314"/>
          </a:xfrm>
          <a:prstGeom prst="rect">
            <a:avLst/>
          </a:prstGeom>
        </p:spPr>
        <p:txBody>
          <a:bodyPr wrap="square" lIns="0" tIns="0" rIns="0" bIns="0" rtlCol="0" anchor="t">
            <a:spAutoFit/>
          </a:bodyPr>
          <a:lstStyle/>
          <a:p>
            <a:pPr algn="ctr"/>
            <a:r>
              <a:rPr lang="en-US" sz="6600" b="1" spc="-154" dirty="0">
                <a:solidFill>
                  <a:srgbClr val="F8F7ED"/>
                </a:solidFill>
                <a:latin typeface="Now Bold"/>
              </a:rPr>
              <a:t>046 Special Coded Dates</a:t>
            </a:r>
          </a:p>
          <a:p>
            <a:pPr algn="ctr"/>
            <a:r>
              <a:rPr lang="en-US" sz="6000" spc="-154" dirty="0">
                <a:solidFill>
                  <a:srgbClr val="F8F7ED"/>
                </a:solidFill>
                <a:latin typeface="Now Bold"/>
              </a:rPr>
              <a:t>Example: year of birth, 1978-04-26 </a:t>
            </a:r>
          </a:p>
          <a:p>
            <a:pPr algn="ctr"/>
            <a:endParaRPr lang="en-US" sz="6000" spc="-154" dirty="0">
              <a:solidFill>
                <a:schemeClr val="bg1"/>
              </a:solidFill>
              <a:latin typeface="Now Bold" panose="020B060402020202020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 y="0"/>
            <a:ext cx="6865603" cy="10287000"/>
          </a:xfrm>
          <a:prstGeom prst="rect">
            <a:avLst/>
          </a:prstGeom>
        </p:spPr>
      </p:pic>
    </p:spTree>
    <p:extLst>
      <p:ext uri="{BB962C8B-B14F-4D97-AF65-F5344CB8AC3E}">
        <p14:creationId xmlns:p14="http://schemas.microsoft.com/office/powerpoint/2010/main" val="3308537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95BDC"/>
        </a:solidFill>
        <a:effectLst/>
      </p:bgPr>
    </p:bg>
    <p:spTree>
      <p:nvGrpSpPr>
        <p:cNvPr id="1" name=""/>
        <p:cNvGrpSpPr/>
        <p:nvPr/>
      </p:nvGrpSpPr>
      <p:grpSpPr>
        <a:xfrm>
          <a:off x="0" y="0"/>
          <a:ext cx="0" cy="0"/>
          <a:chOff x="0" y="0"/>
          <a:chExt cx="0" cy="0"/>
        </a:xfrm>
      </p:grpSpPr>
      <p:sp>
        <p:nvSpPr>
          <p:cNvPr id="4" name="TextBox 4"/>
          <p:cNvSpPr txBox="1"/>
          <p:nvPr/>
        </p:nvSpPr>
        <p:spPr>
          <a:xfrm>
            <a:off x="990600" y="2095500"/>
            <a:ext cx="5370757" cy="6001643"/>
          </a:xfrm>
          <a:prstGeom prst="rect">
            <a:avLst/>
          </a:prstGeom>
        </p:spPr>
        <p:txBody>
          <a:bodyPr wrap="square" lIns="0" tIns="0" rIns="0" bIns="0" rtlCol="0" anchor="t">
            <a:spAutoFit/>
          </a:bodyPr>
          <a:lstStyle/>
          <a:p>
            <a:pPr algn="ctr"/>
            <a:r>
              <a:rPr lang="en-US" sz="6600" b="1" spc="-154" dirty="0">
                <a:solidFill>
                  <a:srgbClr val="F8F7ED"/>
                </a:solidFill>
                <a:latin typeface="Now Bold"/>
              </a:rPr>
              <a:t>368 Other Attributes of Person or Corporate Body</a:t>
            </a:r>
          </a:p>
          <a:p>
            <a:pPr algn="ctr"/>
            <a:r>
              <a:rPr lang="en-US" sz="6000" spc="-154" dirty="0">
                <a:solidFill>
                  <a:srgbClr val="F8F7ED"/>
                </a:solidFill>
                <a:latin typeface="Now Bold"/>
              </a:rPr>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3105150"/>
            <a:ext cx="10871947" cy="7200900"/>
          </a:xfrm>
          <a:prstGeom prst="rect">
            <a:avLst/>
          </a:prstGeom>
        </p:spPr>
      </p:pic>
      <p:pic>
        <p:nvPicPr>
          <p:cNvPr id="2" name="Picture 2"/>
          <p:cNvPicPr>
            <a:picLocks noChangeAspect="1"/>
          </p:cNvPicPr>
          <p:nvPr/>
        </p:nvPicPr>
        <p:blipFill>
          <a:blip r:embed="rId4"/>
          <a:srcRect/>
          <a:stretch>
            <a:fillRect/>
          </a:stretch>
        </p:blipFill>
        <p:spPr>
          <a:xfrm rot="-5886814">
            <a:off x="14372010" y="-2471519"/>
            <a:ext cx="6880660" cy="5960372"/>
          </a:xfrm>
          <a:prstGeom prst="rect">
            <a:avLst/>
          </a:prstGeom>
        </p:spPr>
      </p:pic>
    </p:spTree>
    <p:extLst>
      <p:ext uri="{BB962C8B-B14F-4D97-AF65-F5344CB8AC3E}">
        <p14:creationId xmlns:p14="http://schemas.microsoft.com/office/powerpoint/2010/main" val="1506467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5BD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886814">
            <a:off x="14372010" y="-2471519"/>
            <a:ext cx="6880660" cy="5960372"/>
          </a:xfrm>
          <a:prstGeom prst="rect">
            <a:avLst/>
          </a:prstGeom>
        </p:spPr>
      </p:pic>
      <p:sp>
        <p:nvSpPr>
          <p:cNvPr id="4" name="TextBox 4"/>
          <p:cNvSpPr txBox="1"/>
          <p:nvPr/>
        </p:nvSpPr>
        <p:spPr>
          <a:xfrm>
            <a:off x="2422524" y="1366508"/>
            <a:ext cx="13584043" cy="1938992"/>
          </a:xfrm>
          <a:prstGeom prst="rect">
            <a:avLst/>
          </a:prstGeom>
        </p:spPr>
        <p:txBody>
          <a:bodyPr lIns="0" tIns="0" rIns="0" bIns="0" rtlCol="0" anchor="t">
            <a:spAutoFit/>
          </a:bodyPr>
          <a:lstStyle/>
          <a:p>
            <a:pPr algn="ctr"/>
            <a:r>
              <a:rPr lang="en-US" sz="6600" b="1" spc="-154" dirty="0">
                <a:solidFill>
                  <a:srgbClr val="F8F7ED"/>
                </a:solidFill>
                <a:latin typeface="Now Bold"/>
              </a:rPr>
              <a:t>370 Associated Place</a:t>
            </a:r>
          </a:p>
          <a:p>
            <a:pPr algn="ctr"/>
            <a:r>
              <a:rPr lang="en-US" sz="6000" spc="-154" dirty="0">
                <a:solidFill>
                  <a:srgbClr val="F8F7ED"/>
                </a:solidFill>
                <a:latin typeface="Now Bold"/>
              </a:rPr>
              <a:t> </a:t>
            </a:r>
          </a:p>
        </p:txBody>
      </p:sp>
      <p:pic>
        <p:nvPicPr>
          <p:cNvPr id="1028" name="Picture 4" descr="https://louisiana.edu/sites/louisiana/files/wallpaper-large-Louisiana-Wall-Girard-Hall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2628900"/>
            <a:ext cx="10668000" cy="650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753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95BD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886814">
            <a:off x="14372010" y="-2471519"/>
            <a:ext cx="6880660" cy="5960372"/>
          </a:xfrm>
          <a:prstGeom prst="rect">
            <a:avLst/>
          </a:prstGeom>
        </p:spPr>
      </p:pic>
      <p:sp>
        <p:nvSpPr>
          <p:cNvPr id="4" name="TextBox 4"/>
          <p:cNvSpPr txBox="1"/>
          <p:nvPr/>
        </p:nvSpPr>
        <p:spPr>
          <a:xfrm>
            <a:off x="8153400" y="4335171"/>
            <a:ext cx="8554843" cy="1938992"/>
          </a:xfrm>
          <a:prstGeom prst="rect">
            <a:avLst/>
          </a:prstGeom>
        </p:spPr>
        <p:txBody>
          <a:bodyPr wrap="square" lIns="0" tIns="0" rIns="0" bIns="0" rtlCol="0" anchor="t">
            <a:spAutoFit/>
          </a:bodyPr>
          <a:lstStyle/>
          <a:p>
            <a:pPr algn="ctr"/>
            <a:r>
              <a:rPr lang="en-US" sz="6600" b="1" spc="-154" dirty="0">
                <a:solidFill>
                  <a:srgbClr val="F8F7ED"/>
                </a:solidFill>
                <a:latin typeface="Now Bold"/>
              </a:rPr>
              <a:t>372 Field of Activity</a:t>
            </a:r>
          </a:p>
          <a:p>
            <a:pPr algn="ctr"/>
            <a:endParaRPr lang="en-US" sz="6000" spc="-154" dirty="0">
              <a:solidFill>
                <a:srgbClr val="F8F7ED"/>
              </a:solidFill>
              <a:latin typeface="Now Bold"/>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9362"/>
            <a:ext cx="6933517" cy="10380689"/>
          </a:xfrm>
          <a:prstGeom prst="rect">
            <a:avLst/>
          </a:prstGeom>
        </p:spPr>
      </p:pic>
    </p:spTree>
    <p:extLst>
      <p:ext uri="{BB962C8B-B14F-4D97-AF65-F5344CB8AC3E}">
        <p14:creationId xmlns:p14="http://schemas.microsoft.com/office/powerpoint/2010/main" val="2669952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95BD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886814">
            <a:off x="14372010" y="-2471519"/>
            <a:ext cx="6880660" cy="5960372"/>
          </a:xfrm>
          <a:prstGeom prst="rect">
            <a:avLst/>
          </a:prstGeom>
        </p:spPr>
      </p:pic>
      <p:sp>
        <p:nvSpPr>
          <p:cNvPr id="4" name="TextBox 4"/>
          <p:cNvSpPr txBox="1"/>
          <p:nvPr/>
        </p:nvSpPr>
        <p:spPr>
          <a:xfrm>
            <a:off x="2590800" y="1485900"/>
            <a:ext cx="13584043" cy="1015663"/>
          </a:xfrm>
          <a:prstGeom prst="rect">
            <a:avLst/>
          </a:prstGeom>
        </p:spPr>
        <p:txBody>
          <a:bodyPr lIns="0" tIns="0" rIns="0" bIns="0" rtlCol="0" anchor="t">
            <a:spAutoFit/>
          </a:bodyPr>
          <a:lstStyle/>
          <a:p>
            <a:pPr algn="ctr"/>
            <a:r>
              <a:rPr lang="en-US" sz="6600" b="1" spc="-154" dirty="0">
                <a:solidFill>
                  <a:srgbClr val="F8F7ED"/>
                </a:solidFill>
                <a:latin typeface="Now Bold"/>
              </a:rPr>
              <a:t>373 Associated Group</a:t>
            </a:r>
          </a:p>
        </p:txBody>
      </p:sp>
      <p:pic>
        <p:nvPicPr>
          <p:cNvPr id="2050" name="Picture 2" descr="queen live montreal 1981 This is the Best Ever Live Footage of Queen but the Band Absolutely Hated 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781300"/>
            <a:ext cx="1103085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629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BE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463067">
            <a:off x="-639970" y="6316462"/>
            <a:ext cx="5495051" cy="4437254"/>
          </a:xfrm>
          <a:prstGeom prst="rect">
            <a:avLst/>
          </a:prstGeom>
        </p:spPr>
      </p:pic>
      <p:pic>
        <p:nvPicPr>
          <p:cNvPr id="3" name="Picture 3"/>
          <p:cNvPicPr>
            <a:picLocks noChangeAspect="1"/>
          </p:cNvPicPr>
          <p:nvPr/>
        </p:nvPicPr>
        <p:blipFill>
          <a:blip r:embed="rId3"/>
          <a:srcRect/>
          <a:stretch>
            <a:fillRect/>
          </a:stretch>
        </p:blipFill>
        <p:spPr>
          <a:xfrm rot="-8563127">
            <a:off x="13552726" y="-241280"/>
            <a:ext cx="5598055" cy="4520430"/>
          </a:xfrm>
          <a:prstGeom prst="rect">
            <a:avLst/>
          </a:prstGeom>
        </p:spPr>
      </p:pic>
      <p:grpSp>
        <p:nvGrpSpPr>
          <p:cNvPr id="4" name="Group 4"/>
          <p:cNvGrpSpPr/>
          <p:nvPr/>
        </p:nvGrpSpPr>
        <p:grpSpPr>
          <a:xfrm>
            <a:off x="4040652" y="3121450"/>
            <a:ext cx="10206696" cy="5330177"/>
            <a:chOff x="0" y="323850"/>
            <a:chExt cx="13608928" cy="7106903"/>
          </a:xfrm>
        </p:grpSpPr>
        <p:sp>
          <p:nvSpPr>
            <p:cNvPr id="5" name="TextBox 5"/>
            <p:cNvSpPr txBox="1"/>
            <p:nvPr/>
          </p:nvSpPr>
          <p:spPr>
            <a:xfrm>
              <a:off x="0" y="323850"/>
              <a:ext cx="13608928" cy="6369266"/>
            </a:xfrm>
            <a:prstGeom prst="rect">
              <a:avLst/>
            </a:prstGeom>
          </p:spPr>
          <p:txBody>
            <a:bodyPr lIns="0" tIns="0" rIns="0" bIns="0" rtlCol="0" anchor="t">
              <a:spAutoFit/>
            </a:bodyPr>
            <a:lstStyle/>
            <a:p>
              <a:pPr marL="0" lvl="0" indent="0" algn="ctr">
                <a:lnSpc>
                  <a:spcPts val="18180"/>
                </a:lnSpc>
                <a:spcBef>
                  <a:spcPct val="0"/>
                </a:spcBef>
              </a:pPr>
              <a:r>
                <a:rPr lang="en-US" sz="18000" spc="-252" dirty="0">
                  <a:solidFill>
                    <a:srgbClr val="F8F7ED"/>
                  </a:solidFill>
                  <a:latin typeface="Now Bold"/>
                </a:rPr>
                <a:t>What is NACO?</a:t>
              </a:r>
            </a:p>
          </p:txBody>
        </p:sp>
        <p:sp>
          <p:nvSpPr>
            <p:cNvPr id="6" name="TextBox 6"/>
            <p:cNvSpPr txBox="1"/>
            <p:nvPr/>
          </p:nvSpPr>
          <p:spPr>
            <a:xfrm>
              <a:off x="1724464" y="6693116"/>
              <a:ext cx="10643229" cy="737637"/>
            </a:xfrm>
            <a:prstGeom prst="rect">
              <a:avLst/>
            </a:prstGeom>
          </p:spPr>
          <p:txBody>
            <a:bodyPr lIns="0" tIns="0" rIns="0" bIns="0" rtlCol="0" anchor="t">
              <a:spAutoFit/>
            </a:bodyPr>
            <a:lstStyle/>
            <a:p>
              <a:pPr marL="0" lvl="0" indent="0" algn="ctr">
                <a:lnSpc>
                  <a:spcPts val="4547"/>
                </a:lnSpc>
              </a:pPr>
              <a:r>
                <a:rPr lang="en-US" sz="3393" dirty="0">
                  <a:solidFill>
                    <a:srgbClr val="DD6E96"/>
                  </a:solidFill>
                  <a:latin typeface="Cerebri Bold"/>
                </a:rPr>
                <a:t>Name Authority Cooperative Program</a:t>
              </a:r>
              <a:endParaRPr lang="en-US" sz="3393" u="none" dirty="0">
                <a:solidFill>
                  <a:srgbClr val="DD6E96"/>
                </a:solidFill>
                <a:latin typeface="Cerebri Bold"/>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95BDC"/>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5306442">
            <a:off x="-2411630" y="6622932"/>
            <a:ext cx="6880660" cy="5960372"/>
          </a:xfrm>
          <a:prstGeom prst="rect">
            <a:avLst/>
          </a:prstGeom>
        </p:spPr>
      </p:pic>
      <p:sp>
        <p:nvSpPr>
          <p:cNvPr id="4" name="TextBox 4"/>
          <p:cNvSpPr txBox="1"/>
          <p:nvPr/>
        </p:nvSpPr>
        <p:spPr>
          <a:xfrm>
            <a:off x="-304800" y="3543300"/>
            <a:ext cx="13584043" cy="1015663"/>
          </a:xfrm>
          <a:prstGeom prst="rect">
            <a:avLst/>
          </a:prstGeom>
        </p:spPr>
        <p:txBody>
          <a:bodyPr lIns="0" tIns="0" rIns="0" bIns="0" rtlCol="0" anchor="t">
            <a:spAutoFit/>
          </a:bodyPr>
          <a:lstStyle/>
          <a:p>
            <a:pPr algn="ctr"/>
            <a:r>
              <a:rPr lang="en-US" sz="6600" b="1" spc="-154" dirty="0">
                <a:solidFill>
                  <a:srgbClr val="F8F7ED"/>
                </a:solidFill>
                <a:latin typeface="Now Bold"/>
              </a:rPr>
              <a:t>374 Occupation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1400" y="-266700"/>
            <a:ext cx="7404373" cy="11105213"/>
          </a:xfrm>
          <a:prstGeom prst="rect">
            <a:avLst/>
          </a:prstGeom>
        </p:spPr>
      </p:pic>
    </p:spTree>
    <p:extLst>
      <p:ext uri="{BB962C8B-B14F-4D97-AF65-F5344CB8AC3E}">
        <p14:creationId xmlns:p14="http://schemas.microsoft.com/office/powerpoint/2010/main" val="1300773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95BD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886814">
            <a:off x="14372010" y="-2471519"/>
            <a:ext cx="6880660" cy="5960372"/>
          </a:xfrm>
          <a:prstGeom prst="rect">
            <a:avLst/>
          </a:prstGeom>
        </p:spPr>
      </p:pic>
      <p:pic>
        <p:nvPicPr>
          <p:cNvPr id="3" name="Picture 3"/>
          <p:cNvPicPr>
            <a:picLocks noChangeAspect="1"/>
          </p:cNvPicPr>
          <p:nvPr/>
        </p:nvPicPr>
        <p:blipFill>
          <a:blip r:embed="rId3"/>
          <a:srcRect/>
          <a:stretch>
            <a:fillRect/>
          </a:stretch>
        </p:blipFill>
        <p:spPr>
          <a:xfrm rot="5306442">
            <a:off x="-2411630" y="6622932"/>
            <a:ext cx="6880660" cy="5960372"/>
          </a:xfrm>
          <a:prstGeom prst="rect">
            <a:avLst/>
          </a:prstGeom>
        </p:spPr>
      </p:pic>
      <p:sp>
        <p:nvSpPr>
          <p:cNvPr id="4" name="TextBox 4"/>
          <p:cNvSpPr txBox="1"/>
          <p:nvPr/>
        </p:nvSpPr>
        <p:spPr>
          <a:xfrm>
            <a:off x="2590800" y="3238500"/>
            <a:ext cx="13584043" cy="4708981"/>
          </a:xfrm>
          <a:prstGeom prst="rect">
            <a:avLst/>
          </a:prstGeom>
        </p:spPr>
        <p:txBody>
          <a:bodyPr lIns="0" tIns="0" rIns="0" bIns="0" rtlCol="0" anchor="t">
            <a:spAutoFit/>
          </a:bodyPr>
          <a:lstStyle/>
          <a:p>
            <a:pPr algn="ctr"/>
            <a:r>
              <a:rPr lang="en-US" sz="6600" b="1" spc="-154" dirty="0">
                <a:solidFill>
                  <a:srgbClr val="F8F7ED"/>
                </a:solidFill>
                <a:latin typeface="Now Bold"/>
              </a:rPr>
              <a:t>375 Gender</a:t>
            </a:r>
          </a:p>
          <a:p>
            <a:pPr algn="ctr"/>
            <a:r>
              <a:rPr lang="en-US" sz="6000" dirty="0">
                <a:solidFill>
                  <a:schemeClr val="bg1"/>
                </a:solidFill>
                <a:latin typeface="Now Bold" panose="020B0604020202020204" charset="0"/>
              </a:rPr>
              <a:t>Gender is not a Core attribute for persons in RDA.</a:t>
            </a:r>
          </a:p>
          <a:p>
            <a:pPr algn="ctr"/>
            <a:r>
              <a:rPr lang="en-US" sz="6000" dirty="0">
                <a:solidFill>
                  <a:schemeClr val="bg1"/>
                </a:solidFill>
                <a:latin typeface="Now Bold" panose="020B0604020202020204" charset="0"/>
              </a:rPr>
              <a:t>Examples: Male, Female, Transgender</a:t>
            </a:r>
            <a:endParaRPr lang="en-US" sz="6000" spc="-154" dirty="0">
              <a:solidFill>
                <a:schemeClr val="bg1"/>
              </a:solidFill>
              <a:latin typeface="Now Bold" panose="020B0604020202020204" charset="0"/>
            </a:endParaRPr>
          </a:p>
        </p:txBody>
      </p:sp>
    </p:spTree>
    <p:extLst>
      <p:ext uri="{BB962C8B-B14F-4D97-AF65-F5344CB8AC3E}">
        <p14:creationId xmlns:p14="http://schemas.microsoft.com/office/powerpoint/2010/main" val="4129047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95BD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886814">
            <a:off x="14372010" y="-2471519"/>
            <a:ext cx="6880660" cy="5960372"/>
          </a:xfrm>
          <a:prstGeom prst="rect">
            <a:avLst/>
          </a:prstGeom>
        </p:spPr>
      </p:pic>
      <p:sp>
        <p:nvSpPr>
          <p:cNvPr id="4" name="TextBox 4"/>
          <p:cNvSpPr txBox="1"/>
          <p:nvPr/>
        </p:nvSpPr>
        <p:spPr>
          <a:xfrm>
            <a:off x="9677400" y="4397374"/>
            <a:ext cx="8610600" cy="2031325"/>
          </a:xfrm>
          <a:prstGeom prst="rect">
            <a:avLst/>
          </a:prstGeom>
        </p:spPr>
        <p:txBody>
          <a:bodyPr wrap="square" lIns="0" tIns="0" rIns="0" bIns="0" rtlCol="0" anchor="t">
            <a:spAutoFit/>
          </a:bodyPr>
          <a:lstStyle/>
          <a:p>
            <a:pPr algn="ctr"/>
            <a:r>
              <a:rPr lang="en-US" sz="6600" b="1" spc="-154" dirty="0">
                <a:solidFill>
                  <a:srgbClr val="F8F7ED"/>
                </a:solidFill>
                <a:latin typeface="Now Bold"/>
              </a:rPr>
              <a:t>377 Associated Language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2247900"/>
            <a:ext cx="9495413" cy="6330275"/>
          </a:xfrm>
          <a:prstGeom prst="rect">
            <a:avLst/>
          </a:prstGeom>
        </p:spPr>
      </p:pic>
    </p:spTree>
    <p:extLst>
      <p:ext uri="{BB962C8B-B14F-4D97-AF65-F5344CB8AC3E}">
        <p14:creationId xmlns:p14="http://schemas.microsoft.com/office/powerpoint/2010/main" val="925367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95BDC"/>
        </a:solidFill>
        <a:effectLst/>
      </p:bgPr>
    </p:bg>
    <p:spTree>
      <p:nvGrpSpPr>
        <p:cNvPr id="1" name=""/>
        <p:cNvGrpSpPr/>
        <p:nvPr/>
      </p:nvGrpSpPr>
      <p:grpSpPr>
        <a:xfrm>
          <a:off x="0" y="0"/>
          <a:ext cx="0" cy="0"/>
          <a:chOff x="0" y="0"/>
          <a:chExt cx="0" cy="0"/>
        </a:xfrm>
      </p:grpSpPr>
      <p:sp>
        <p:nvSpPr>
          <p:cNvPr id="4" name="TextBox 4"/>
          <p:cNvSpPr txBox="1"/>
          <p:nvPr/>
        </p:nvSpPr>
        <p:spPr>
          <a:xfrm>
            <a:off x="2590800" y="1638300"/>
            <a:ext cx="13584043" cy="1846659"/>
          </a:xfrm>
          <a:prstGeom prst="rect">
            <a:avLst/>
          </a:prstGeom>
        </p:spPr>
        <p:txBody>
          <a:bodyPr lIns="0" tIns="0" rIns="0" bIns="0" rtlCol="0" anchor="t">
            <a:spAutoFit/>
          </a:bodyPr>
          <a:lstStyle/>
          <a:p>
            <a:pPr algn="ctr"/>
            <a:r>
              <a:rPr lang="en-US" sz="6000" spc="-154" dirty="0">
                <a:solidFill>
                  <a:srgbClr val="F8F7ED"/>
                </a:solidFill>
                <a:latin typeface="Now Bold"/>
              </a:rPr>
              <a:t>400/410 See from tracing</a:t>
            </a:r>
          </a:p>
          <a:p>
            <a:pPr algn="ctr"/>
            <a:r>
              <a:rPr lang="en-US" sz="6000" spc="-154" dirty="0">
                <a:solidFill>
                  <a:srgbClr val="F8F7ED"/>
                </a:solidFill>
                <a:latin typeface="Now Bold"/>
              </a:rPr>
              <a:t> </a:t>
            </a:r>
          </a:p>
        </p:txBody>
      </p:sp>
      <p:pic>
        <p:nvPicPr>
          <p:cNvPr id="3076" name="Picture 4" descr="Pri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3303586"/>
            <a:ext cx="8025161" cy="535337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BM 650 computer 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687" y="3303586"/>
            <a:ext cx="6908590" cy="54685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5"/>
          <a:srcRect/>
          <a:stretch>
            <a:fillRect/>
          </a:stretch>
        </p:blipFill>
        <p:spPr>
          <a:xfrm rot="-5886814">
            <a:off x="14372010" y="-2471519"/>
            <a:ext cx="6880660" cy="5960372"/>
          </a:xfrm>
          <a:prstGeom prst="rect">
            <a:avLst/>
          </a:prstGeom>
        </p:spPr>
      </p:pic>
    </p:spTree>
    <p:extLst>
      <p:ext uri="{BB962C8B-B14F-4D97-AF65-F5344CB8AC3E}">
        <p14:creationId xmlns:p14="http://schemas.microsoft.com/office/powerpoint/2010/main" val="726799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95BD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886814">
            <a:off x="14372010" y="-2471519"/>
            <a:ext cx="6880660" cy="5960372"/>
          </a:xfrm>
          <a:prstGeom prst="rect">
            <a:avLst/>
          </a:prstGeom>
        </p:spPr>
      </p:pic>
      <p:pic>
        <p:nvPicPr>
          <p:cNvPr id="3" name="Picture 3"/>
          <p:cNvPicPr>
            <a:picLocks noChangeAspect="1"/>
          </p:cNvPicPr>
          <p:nvPr/>
        </p:nvPicPr>
        <p:blipFill>
          <a:blip r:embed="rId3"/>
          <a:srcRect/>
          <a:stretch>
            <a:fillRect/>
          </a:stretch>
        </p:blipFill>
        <p:spPr>
          <a:xfrm rot="5306442">
            <a:off x="-2411630" y="6622932"/>
            <a:ext cx="6880660" cy="5960372"/>
          </a:xfrm>
          <a:prstGeom prst="rect">
            <a:avLst/>
          </a:prstGeom>
        </p:spPr>
      </p:pic>
      <p:sp>
        <p:nvSpPr>
          <p:cNvPr id="4" name="TextBox 4"/>
          <p:cNvSpPr txBox="1"/>
          <p:nvPr/>
        </p:nvSpPr>
        <p:spPr>
          <a:xfrm>
            <a:off x="2535513" y="1565182"/>
            <a:ext cx="13584043" cy="2862322"/>
          </a:xfrm>
          <a:prstGeom prst="rect">
            <a:avLst/>
          </a:prstGeom>
        </p:spPr>
        <p:txBody>
          <a:bodyPr lIns="0" tIns="0" rIns="0" bIns="0" rtlCol="0" anchor="t">
            <a:spAutoFit/>
          </a:bodyPr>
          <a:lstStyle/>
          <a:p>
            <a:pPr algn="ctr"/>
            <a:r>
              <a:rPr lang="en-US" sz="6600" b="1" spc="-154" dirty="0">
                <a:solidFill>
                  <a:srgbClr val="F8F7ED"/>
                </a:solidFill>
                <a:latin typeface="Now Bold"/>
              </a:rPr>
              <a:t>670 Source data</a:t>
            </a:r>
          </a:p>
          <a:p>
            <a:pPr algn="ctr"/>
            <a:endParaRPr lang="en-US" sz="6000" spc="-154" dirty="0">
              <a:solidFill>
                <a:srgbClr val="F8F7ED"/>
              </a:solidFill>
              <a:latin typeface="Now Bold"/>
            </a:endParaRPr>
          </a:p>
          <a:p>
            <a:pPr algn="ctr"/>
            <a:r>
              <a:rPr lang="en-US" sz="6000" spc="-154" dirty="0">
                <a:solidFill>
                  <a:srgbClr val="F8F7ED"/>
                </a:solidFill>
                <a:latin typeface="Now Bold"/>
              </a:rPr>
              <a:t> </a:t>
            </a:r>
          </a:p>
        </p:txBody>
      </p:sp>
      <p:pic>
        <p:nvPicPr>
          <p:cNvPr id="1026" name="Picture 2" descr="Wikipedian Prote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950176"/>
            <a:ext cx="10097793" cy="54730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24600" y="8942077"/>
            <a:ext cx="6553200" cy="369332"/>
          </a:xfrm>
          <a:prstGeom prst="rect">
            <a:avLst/>
          </a:prstGeom>
          <a:noFill/>
        </p:spPr>
        <p:txBody>
          <a:bodyPr wrap="square" rtlCol="0">
            <a:spAutoFit/>
          </a:bodyPr>
          <a:lstStyle/>
          <a:p>
            <a:pPr algn="ctr"/>
            <a:r>
              <a:rPr lang="en-US" dirty="0">
                <a:solidFill>
                  <a:schemeClr val="bg1"/>
                </a:solidFill>
                <a:latin typeface="Now Bold" panose="020B0604020202020204" charset="0"/>
              </a:rPr>
              <a:t>https://xkcd.com/285/</a:t>
            </a:r>
          </a:p>
        </p:txBody>
      </p:sp>
    </p:spTree>
    <p:extLst>
      <p:ext uri="{BB962C8B-B14F-4D97-AF65-F5344CB8AC3E}">
        <p14:creationId xmlns:p14="http://schemas.microsoft.com/office/powerpoint/2010/main" val="1724143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95BD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886814">
            <a:off x="14372010" y="-2471519"/>
            <a:ext cx="6880660" cy="5960372"/>
          </a:xfrm>
          <a:prstGeom prst="rect">
            <a:avLst/>
          </a:prstGeom>
        </p:spPr>
      </p:pic>
      <p:sp>
        <p:nvSpPr>
          <p:cNvPr id="4" name="TextBox 4"/>
          <p:cNvSpPr txBox="1"/>
          <p:nvPr/>
        </p:nvSpPr>
        <p:spPr>
          <a:xfrm>
            <a:off x="2743200" y="2019300"/>
            <a:ext cx="13584043" cy="7386638"/>
          </a:xfrm>
          <a:prstGeom prst="rect">
            <a:avLst/>
          </a:prstGeom>
        </p:spPr>
        <p:txBody>
          <a:bodyPr lIns="0" tIns="0" rIns="0" bIns="0" rtlCol="0" anchor="t">
            <a:spAutoFit/>
          </a:bodyPr>
          <a:lstStyle/>
          <a:p>
            <a:pPr algn="ctr"/>
            <a:r>
              <a:rPr lang="en-US" sz="6600" b="1" spc="-154" dirty="0">
                <a:solidFill>
                  <a:srgbClr val="F8F7ED"/>
                </a:solidFill>
                <a:latin typeface="Now Bold"/>
              </a:rPr>
              <a:t>670 Source data example</a:t>
            </a:r>
          </a:p>
          <a:p>
            <a:pPr algn="ctr"/>
            <a:endParaRPr lang="en-US" sz="6600" b="1" spc="-154" dirty="0">
              <a:solidFill>
                <a:srgbClr val="F8F7ED"/>
              </a:solidFill>
              <a:latin typeface="Now Bold"/>
            </a:endParaRPr>
          </a:p>
          <a:p>
            <a:r>
              <a:rPr lang="en-US" sz="4800" spc="-154" dirty="0">
                <a:solidFill>
                  <a:srgbClr val="F8F7ED"/>
                </a:solidFill>
                <a:latin typeface="Now Bold"/>
              </a:rPr>
              <a:t>100  King, Stephen, 1947-</a:t>
            </a:r>
          </a:p>
          <a:p>
            <a:endParaRPr lang="en-US" sz="4800" spc="-154" dirty="0">
              <a:solidFill>
                <a:srgbClr val="F8F7ED"/>
              </a:solidFill>
              <a:latin typeface="Now Bold"/>
            </a:endParaRPr>
          </a:p>
          <a:p>
            <a:r>
              <a:rPr lang="en-US" sz="4800" spc="-154" dirty="0">
                <a:solidFill>
                  <a:srgbClr val="F8F7ED"/>
                </a:solidFill>
                <a:latin typeface="Now Bold"/>
              </a:rPr>
              <a:t>670  The official Stephen King web presence, viewed Oct. 26, 2001: The man (Stephen Edwin King; b. Portland, Maine, 1947) http://www.stephenking.com</a:t>
            </a:r>
          </a:p>
          <a:p>
            <a:pPr algn="ctr"/>
            <a:r>
              <a:rPr lang="en-US" sz="6000" spc="-154" dirty="0">
                <a:solidFill>
                  <a:srgbClr val="F8F7ED"/>
                </a:solidFill>
                <a:latin typeface="Now Bold"/>
              </a:rPr>
              <a:t> </a:t>
            </a:r>
          </a:p>
        </p:txBody>
      </p:sp>
    </p:spTree>
    <p:extLst>
      <p:ext uri="{BB962C8B-B14F-4D97-AF65-F5344CB8AC3E}">
        <p14:creationId xmlns:p14="http://schemas.microsoft.com/office/powerpoint/2010/main" val="1557052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7F84"/>
        </a:solidFill>
        <a:effectLst/>
      </p:bgPr>
    </p:bg>
    <p:spTree>
      <p:nvGrpSpPr>
        <p:cNvPr id="1" name=""/>
        <p:cNvGrpSpPr/>
        <p:nvPr/>
      </p:nvGrpSpPr>
      <p:grpSpPr>
        <a:xfrm>
          <a:off x="0" y="0"/>
          <a:ext cx="0" cy="0"/>
          <a:chOff x="0" y="0"/>
          <a:chExt cx="0" cy="0"/>
        </a:xfrm>
      </p:grpSpPr>
      <p:sp>
        <p:nvSpPr>
          <p:cNvPr id="3" name="TextBox 3"/>
          <p:cNvSpPr txBox="1"/>
          <p:nvPr/>
        </p:nvSpPr>
        <p:spPr>
          <a:xfrm>
            <a:off x="9315450" y="2767753"/>
            <a:ext cx="6987246" cy="4308872"/>
          </a:xfrm>
          <a:prstGeom prst="rect">
            <a:avLst/>
          </a:prstGeom>
        </p:spPr>
        <p:txBody>
          <a:bodyPr lIns="0" tIns="0" rIns="0" bIns="0" rtlCol="0" anchor="t">
            <a:spAutoFit/>
          </a:bodyPr>
          <a:lstStyle/>
          <a:p>
            <a:pPr lvl="0">
              <a:lnSpc>
                <a:spcPts val="11152"/>
              </a:lnSpc>
            </a:pPr>
            <a:r>
              <a:rPr lang="en-US" sz="10326" dirty="0">
                <a:solidFill>
                  <a:schemeClr val="bg1"/>
                </a:solidFill>
                <a:latin typeface="Now Bold" panose="020B0604020202020204" charset="0"/>
              </a:rPr>
              <a:t>Edith Garland </a:t>
            </a:r>
            <a:r>
              <a:rPr lang="en-US" sz="9600" dirty="0">
                <a:solidFill>
                  <a:schemeClr val="bg1"/>
                </a:solidFill>
                <a:latin typeface="Now Bold" panose="020B0604020202020204" charset="0"/>
              </a:rPr>
              <a:t>Dupré</a:t>
            </a:r>
            <a:endParaRPr lang="en-US" sz="10326" u="none" dirty="0">
              <a:solidFill>
                <a:schemeClr val="bg1"/>
              </a:solidFill>
              <a:latin typeface="Now Bold" panose="020B0604020202020204" charset="0"/>
            </a:endParaRPr>
          </a:p>
        </p:txBody>
      </p:sp>
      <p:pic>
        <p:nvPicPr>
          <p:cNvPr id="6" name="Picture 6"/>
          <p:cNvPicPr>
            <a:picLocks noChangeAspect="1"/>
          </p:cNvPicPr>
          <p:nvPr/>
        </p:nvPicPr>
        <p:blipFill>
          <a:blip r:embed="rId3"/>
          <a:srcRect/>
          <a:stretch>
            <a:fillRect/>
          </a:stretch>
        </p:blipFill>
        <p:spPr>
          <a:xfrm rot="-3680857">
            <a:off x="15462515" y="7732672"/>
            <a:ext cx="3707870" cy="29941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324"/>
            <a:ext cx="7388437" cy="1044232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620" b="7783"/>
          <a:stretch/>
        </p:blipFill>
        <p:spPr>
          <a:xfrm>
            <a:off x="914400" y="876300"/>
            <a:ext cx="16702489" cy="8610600"/>
          </a:xfrm>
          <a:prstGeom prst="rect">
            <a:avLst/>
          </a:prstGeom>
        </p:spPr>
      </p:pic>
    </p:spTree>
    <p:extLst>
      <p:ext uri="{BB962C8B-B14F-4D97-AF65-F5344CB8AC3E}">
        <p14:creationId xmlns:p14="http://schemas.microsoft.com/office/powerpoint/2010/main" val="1395428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62" b="5749"/>
          <a:stretch/>
        </p:blipFill>
        <p:spPr>
          <a:xfrm>
            <a:off x="1066800" y="800100"/>
            <a:ext cx="16416868" cy="8743950"/>
          </a:xfrm>
          <a:prstGeom prst="rect">
            <a:avLst/>
          </a:prstGeom>
        </p:spPr>
      </p:pic>
      <p:pic>
        <p:nvPicPr>
          <p:cNvPr id="3" name="Picture 2"/>
          <p:cNvPicPr>
            <a:picLocks noChangeAspect="1"/>
          </p:cNvPicPr>
          <p:nvPr/>
        </p:nvPicPr>
        <p:blipFill rotWithShape="1">
          <a:blip r:embed="rId4"/>
          <a:srcRect r="602" b="7924"/>
          <a:stretch/>
        </p:blipFill>
        <p:spPr>
          <a:xfrm>
            <a:off x="893234" y="795454"/>
            <a:ext cx="16764000" cy="87351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06FD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4196" b="6982"/>
          <a:stretch/>
        </p:blipFill>
        <p:spPr>
          <a:xfrm>
            <a:off x="2057400" y="1714500"/>
            <a:ext cx="14706600" cy="5931693"/>
          </a:xfrm>
          <a:prstGeom prst="rect">
            <a:avLst/>
          </a:prstGeom>
        </p:spPr>
      </p:pic>
      <p:pic>
        <p:nvPicPr>
          <p:cNvPr id="8" name="Picture 8"/>
          <p:cNvPicPr>
            <a:picLocks noChangeAspect="1"/>
          </p:cNvPicPr>
          <p:nvPr/>
        </p:nvPicPr>
        <p:blipFill>
          <a:blip r:embed="rId4"/>
          <a:srcRect/>
          <a:stretch>
            <a:fillRect/>
          </a:stretch>
        </p:blipFill>
        <p:spPr>
          <a:xfrm rot="-10183263">
            <a:off x="15036472" y="-5538369"/>
            <a:ext cx="8071509" cy="10042313"/>
          </a:xfrm>
          <a:prstGeom prst="rect">
            <a:avLst/>
          </a:prstGeom>
        </p:spPr>
      </p:pic>
      <p:sp>
        <p:nvSpPr>
          <p:cNvPr id="7" name="TextBox 3"/>
          <p:cNvSpPr txBox="1"/>
          <p:nvPr/>
        </p:nvSpPr>
        <p:spPr>
          <a:xfrm>
            <a:off x="4191000" y="8496300"/>
            <a:ext cx="10439400" cy="1284967"/>
          </a:xfrm>
          <a:prstGeom prst="rect">
            <a:avLst/>
          </a:prstGeom>
        </p:spPr>
        <p:txBody>
          <a:bodyPr wrap="square" lIns="0" tIns="0" rIns="0" bIns="0" rtlCol="0" anchor="t">
            <a:spAutoFit/>
          </a:bodyPr>
          <a:lstStyle/>
          <a:p>
            <a:pPr lvl="0" algn="ctr">
              <a:lnSpc>
                <a:spcPts val="11152"/>
              </a:lnSpc>
            </a:pPr>
            <a:r>
              <a:rPr lang="en-US" sz="5400" dirty="0">
                <a:solidFill>
                  <a:schemeClr val="bg1"/>
                </a:solidFill>
                <a:latin typeface="Now Bold" panose="020B0604020202020204" charset="0"/>
              </a:rPr>
              <a:t>bit.ly/</a:t>
            </a:r>
            <a:r>
              <a:rPr lang="en-US" sz="5400" dirty="0" err="1">
                <a:solidFill>
                  <a:schemeClr val="bg1"/>
                </a:solidFill>
                <a:latin typeface="Now Bold" panose="020B0604020202020204" charset="0"/>
              </a:rPr>
              <a:t>StrawnTool</a:t>
            </a:r>
            <a:endParaRPr lang="en-US" sz="5400" u="none" dirty="0">
              <a:solidFill>
                <a:schemeClr val="bg1"/>
              </a:solidFill>
              <a:latin typeface="Now Bold" panose="020B0604020202020204" charset="0"/>
            </a:endParaRPr>
          </a:p>
        </p:txBody>
      </p:sp>
    </p:spTree>
    <p:extLst>
      <p:ext uri="{BB962C8B-B14F-4D97-AF65-F5344CB8AC3E}">
        <p14:creationId xmlns:p14="http://schemas.microsoft.com/office/powerpoint/2010/main" val="36132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95BD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886814">
            <a:off x="14372010" y="-2471519"/>
            <a:ext cx="6880660" cy="5960372"/>
          </a:xfrm>
          <a:prstGeom prst="rect">
            <a:avLst/>
          </a:prstGeom>
        </p:spPr>
      </p:pic>
      <p:pic>
        <p:nvPicPr>
          <p:cNvPr id="3" name="Picture 3"/>
          <p:cNvPicPr>
            <a:picLocks noChangeAspect="1"/>
          </p:cNvPicPr>
          <p:nvPr/>
        </p:nvPicPr>
        <p:blipFill>
          <a:blip r:embed="rId3"/>
          <a:srcRect/>
          <a:stretch>
            <a:fillRect/>
          </a:stretch>
        </p:blipFill>
        <p:spPr>
          <a:xfrm rot="5306442">
            <a:off x="-2411630" y="6622932"/>
            <a:ext cx="6880660" cy="5960372"/>
          </a:xfrm>
          <a:prstGeom prst="rect">
            <a:avLst/>
          </a:prstGeom>
        </p:spPr>
      </p:pic>
      <p:sp>
        <p:nvSpPr>
          <p:cNvPr id="4" name="TextBox 4"/>
          <p:cNvSpPr txBox="1"/>
          <p:nvPr/>
        </p:nvSpPr>
        <p:spPr>
          <a:xfrm>
            <a:off x="2418653" y="3101767"/>
            <a:ext cx="13584043" cy="4924425"/>
          </a:xfrm>
          <a:prstGeom prst="rect">
            <a:avLst/>
          </a:prstGeom>
        </p:spPr>
        <p:txBody>
          <a:bodyPr lIns="0" tIns="0" rIns="0" bIns="0" rtlCol="0" anchor="t">
            <a:spAutoFit/>
          </a:bodyPr>
          <a:lstStyle/>
          <a:p>
            <a:pPr algn="ctr"/>
            <a:r>
              <a:rPr lang="en-US" sz="16000" spc="-154" dirty="0">
                <a:solidFill>
                  <a:srgbClr val="F8F7ED"/>
                </a:solidFill>
                <a:latin typeface="Now Bold"/>
              </a:rPr>
              <a:t>Who can join NACO?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B75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656140">
            <a:off x="-271238" y="4790094"/>
            <a:ext cx="5952500" cy="6027848"/>
          </a:xfrm>
          <a:prstGeom prst="rect">
            <a:avLst/>
          </a:prstGeom>
        </p:spPr>
      </p:pic>
      <p:pic>
        <p:nvPicPr>
          <p:cNvPr id="3" name="Picture 3"/>
          <p:cNvPicPr>
            <a:picLocks noChangeAspect="1"/>
          </p:cNvPicPr>
          <p:nvPr/>
        </p:nvPicPr>
        <p:blipFill>
          <a:blip r:embed="rId3"/>
          <a:srcRect/>
          <a:stretch>
            <a:fillRect/>
          </a:stretch>
        </p:blipFill>
        <p:spPr>
          <a:xfrm rot="-5256874">
            <a:off x="12455643" y="-436366"/>
            <a:ext cx="5952500" cy="6027848"/>
          </a:xfrm>
          <a:prstGeom prst="rect">
            <a:avLst/>
          </a:prstGeom>
        </p:spPr>
      </p:pic>
      <p:sp>
        <p:nvSpPr>
          <p:cNvPr id="5" name="TextBox 5"/>
          <p:cNvSpPr txBox="1"/>
          <p:nvPr/>
        </p:nvSpPr>
        <p:spPr>
          <a:xfrm>
            <a:off x="3935367" y="2577558"/>
            <a:ext cx="10301946" cy="5752600"/>
          </a:xfrm>
          <a:prstGeom prst="rect">
            <a:avLst/>
          </a:prstGeom>
        </p:spPr>
        <p:txBody>
          <a:bodyPr lIns="0" tIns="0" rIns="0" bIns="0" rtlCol="0" anchor="t">
            <a:spAutoFit/>
          </a:bodyPr>
          <a:lstStyle/>
          <a:p>
            <a:pPr algn="ctr">
              <a:lnSpc>
                <a:spcPts val="11152"/>
              </a:lnSpc>
            </a:pPr>
            <a:r>
              <a:rPr lang="en-US" sz="10326" dirty="0">
                <a:solidFill>
                  <a:srgbClr val="FFFFFF"/>
                </a:solidFill>
                <a:latin typeface="Cerebri Bold"/>
              </a:rPr>
              <a:t>How to find unauthorized names to contribute?</a:t>
            </a:r>
            <a:endParaRPr lang="en-US" sz="10326" u="none" dirty="0">
              <a:solidFill>
                <a:srgbClr val="FFFFFF"/>
              </a:solidFill>
              <a:latin typeface="Cerebri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B758"/>
        </a:solidFill>
        <a:effectLst/>
      </p:bgPr>
    </p:bg>
    <p:spTree>
      <p:nvGrpSpPr>
        <p:cNvPr id="1" name=""/>
        <p:cNvGrpSpPr/>
        <p:nvPr/>
      </p:nvGrpSpPr>
      <p:grpSpPr>
        <a:xfrm>
          <a:off x="0" y="0"/>
          <a:ext cx="0" cy="0"/>
          <a:chOff x="0" y="0"/>
          <a:chExt cx="0" cy="0"/>
        </a:xfrm>
      </p:grpSpPr>
      <p:pic>
        <p:nvPicPr>
          <p:cNvPr id="5" name="Picture 2"/>
          <p:cNvPicPr>
            <a:picLocks noChangeAspect="1"/>
          </p:cNvPicPr>
          <p:nvPr/>
        </p:nvPicPr>
        <p:blipFill>
          <a:blip r:embed="rId3"/>
          <a:srcRect/>
          <a:stretch>
            <a:fillRect/>
          </a:stretch>
        </p:blipFill>
        <p:spPr>
          <a:xfrm>
            <a:off x="37214" y="0"/>
            <a:ext cx="3582258" cy="3577781"/>
          </a:xfrm>
          <a:prstGeom prst="rect">
            <a:avLst/>
          </a:prstGeom>
        </p:spPr>
      </p:pic>
      <p:pic>
        <p:nvPicPr>
          <p:cNvPr id="7" name="Picture 6"/>
          <p:cNvPicPr>
            <a:picLocks noChangeAspect="1"/>
          </p:cNvPicPr>
          <p:nvPr/>
        </p:nvPicPr>
        <p:blipFill rotWithShape="1">
          <a:blip r:embed="rId4"/>
          <a:srcRect l="1312"/>
          <a:stretch/>
        </p:blipFill>
        <p:spPr>
          <a:xfrm>
            <a:off x="914400" y="2933700"/>
            <a:ext cx="16722090" cy="5334000"/>
          </a:xfrm>
          <a:prstGeom prst="rect">
            <a:avLst/>
          </a:prstGeom>
        </p:spPr>
      </p:pic>
      <p:pic>
        <p:nvPicPr>
          <p:cNvPr id="6" name="Picture 2"/>
          <p:cNvPicPr>
            <a:picLocks noChangeAspect="1"/>
          </p:cNvPicPr>
          <p:nvPr/>
        </p:nvPicPr>
        <p:blipFill>
          <a:blip r:embed="rId3"/>
          <a:srcRect/>
          <a:stretch>
            <a:fillRect/>
          </a:stretch>
        </p:blipFill>
        <p:spPr>
          <a:xfrm>
            <a:off x="15783412" y="7814742"/>
            <a:ext cx="2472690" cy="2469600"/>
          </a:xfrm>
          <a:prstGeom prst="rect">
            <a:avLst/>
          </a:prstGeom>
        </p:spPr>
      </p:pic>
      <p:sp>
        <p:nvSpPr>
          <p:cNvPr id="2" name="Oval 1"/>
          <p:cNvSpPr/>
          <p:nvPr/>
        </p:nvSpPr>
        <p:spPr>
          <a:xfrm>
            <a:off x="3962400" y="7200900"/>
            <a:ext cx="13258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577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B758"/>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0" y="2038350"/>
            <a:ext cx="14439900" cy="6886575"/>
          </a:xfrm>
          <a:prstGeom prst="rect">
            <a:avLst/>
          </a:prstGeom>
        </p:spPr>
      </p:pic>
      <p:pic>
        <p:nvPicPr>
          <p:cNvPr id="1028" name="Picture 4" descr="ACA.vitusshell.16.ad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876300"/>
            <a:ext cx="7307617" cy="5712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p:cNvPicPr>
            <a:picLocks noChangeAspect="1"/>
          </p:cNvPicPr>
          <p:nvPr/>
        </p:nvPicPr>
        <p:blipFill>
          <a:blip r:embed="rId5"/>
          <a:srcRect/>
          <a:stretch>
            <a:fillRect/>
          </a:stretch>
        </p:blipFill>
        <p:spPr>
          <a:xfrm>
            <a:off x="12151263" y="6923932"/>
            <a:ext cx="4132695" cy="1653078"/>
          </a:xfrm>
          <a:prstGeom prst="rect">
            <a:avLst/>
          </a:prstGeom>
        </p:spPr>
      </p:pic>
    </p:spTree>
    <p:extLst>
      <p:ext uri="{BB962C8B-B14F-4D97-AF65-F5344CB8AC3E}">
        <p14:creationId xmlns:p14="http://schemas.microsoft.com/office/powerpoint/2010/main" val="2522679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A91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57"/>
          <a:stretch>
            <a:fillRect/>
          </a:stretch>
        </p:blipFill>
        <p:spPr>
          <a:xfrm>
            <a:off x="13598022" y="6025813"/>
            <a:ext cx="5236897" cy="5316860"/>
          </a:xfrm>
          <a:prstGeom prst="rect">
            <a:avLst/>
          </a:prstGeom>
        </p:spPr>
      </p:pic>
      <p:pic>
        <p:nvPicPr>
          <p:cNvPr id="3" name="Picture 3"/>
          <p:cNvPicPr>
            <a:picLocks noChangeAspect="1"/>
          </p:cNvPicPr>
          <p:nvPr/>
        </p:nvPicPr>
        <p:blipFill>
          <a:blip r:embed="rId3"/>
          <a:srcRect r="257"/>
          <a:stretch>
            <a:fillRect/>
          </a:stretch>
        </p:blipFill>
        <p:spPr>
          <a:xfrm rot="-10800000">
            <a:off x="-797737" y="-574536"/>
            <a:ext cx="4958789" cy="5034505"/>
          </a:xfrm>
          <a:prstGeom prst="rect">
            <a:avLst/>
          </a:prstGeom>
        </p:spPr>
      </p:pic>
      <p:grpSp>
        <p:nvGrpSpPr>
          <p:cNvPr id="8" name="Group 4"/>
          <p:cNvGrpSpPr/>
          <p:nvPr/>
        </p:nvGrpSpPr>
        <p:grpSpPr>
          <a:xfrm>
            <a:off x="4161053" y="2781300"/>
            <a:ext cx="10926547" cy="4876798"/>
            <a:chOff x="0" y="104775"/>
            <a:chExt cx="14307772" cy="6384645"/>
          </a:xfrm>
        </p:grpSpPr>
        <p:sp>
          <p:nvSpPr>
            <p:cNvPr id="9" name="TextBox 5"/>
            <p:cNvSpPr txBox="1"/>
            <p:nvPr/>
          </p:nvSpPr>
          <p:spPr>
            <a:xfrm>
              <a:off x="0" y="104775"/>
              <a:ext cx="14265464" cy="1264215"/>
            </a:xfrm>
            <a:prstGeom prst="rect">
              <a:avLst/>
            </a:prstGeom>
          </p:spPr>
          <p:txBody>
            <a:bodyPr lIns="0" tIns="0" rIns="0" bIns="0" rtlCol="0" anchor="t">
              <a:spAutoFit/>
            </a:bodyPr>
            <a:lstStyle/>
            <a:p>
              <a:pPr algn="ctr">
                <a:lnSpc>
                  <a:spcPts val="6209"/>
                </a:lnSpc>
              </a:pPr>
              <a:endParaRPr lang="en-US" sz="9600" spc="-86" dirty="0">
                <a:solidFill>
                  <a:srgbClr val="F8F7ED"/>
                </a:solidFill>
                <a:latin typeface="Now Bold"/>
              </a:endParaRPr>
            </a:p>
          </p:txBody>
        </p:sp>
        <p:sp>
          <p:nvSpPr>
            <p:cNvPr id="10" name="TextBox 6"/>
            <p:cNvSpPr txBox="1"/>
            <p:nvPr/>
          </p:nvSpPr>
          <p:spPr>
            <a:xfrm>
              <a:off x="42308" y="5642306"/>
              <a:ext cx="14265464" cy="847114"/>
            </a:xfrm>
            <a:prstGeom prst="rect">
              <a:avLst/>
            </a:prstGeom>
          </p:spPr>
          <p:txBody>
            <a:bodyPr lIns="0" tIns="0" rIns="0" bIns="0" rtlCol="0" anchor="t">
              <a:spAutoFit/>
            </a:bodyPr>
            <a:lstStyle/>
            <a:p>
              <a:pPr algn="ctr">
                <a:lnSpc>
                  <a:spcPts val="4656"/>
                </a:lnSpc>
              </a:pPr>
              <a:endParaRPr lang="en-US" sz="4610" spc="-64" dirty="0">
                <a:solidFill>
                  <a:srgbClr val="F8F7ED"/>
                </a:solidFill>
                <a:latin typeface="Now"/>
              </a:endParaRPr>
            </a:p>
          </p:txBody>
        </p:sp>
      </p:grpSp>
      <p:sp>
        <p:nvSpPr>
          <p:cNvPr id="13" name="TextBox 6"/>
          <p:cNvSpPr txBox="1"/>
          <p:nvPr/>
        </p:nvSpPr>
        <p:spPr>
          <a:xfrm>
            <a:off x="4193363" y="7011045"/>
            <a:ext cx="10894237" cy="647053"/>
          </a:xfrm>
          <a:prstGeom prst="rect">
            <a:avLst/>
          </a:prstGeom>
        </p:spPr>
        <p:txBody>
          <a:bodyPr lIns="0" tIns="0" rIns="0" bIns="0" rtlCol="0" anchor="t">
            <a:spAutoFit/>
          </a:bodyPr>
          <a:lstStyle/>
          <a:p>
            <a:pPr algn="ctr">
              <a:lnSpc>
                <a:spcPts val="4656"/>
              </a:lnSpc>
            </a:pPr>
            <a:endParaRPr lang="en-US" sz="4610" spc="-64" dirty="0">
              <a:solidFill>
                <a:srgbClr val="F8F7ED"/>
              </a:solidFill>
              <a:latin typeface="Now"/>
            </a:endParaRPr>
          </a:p>
        </p:txBody>
      </p:sp>
      <p:sp>
        <p:nvSpPr>
          <p:cNvPr id="15" name="TextBox 14"/>
          <p:cNvSpPr txBox="1"/>
          <p:nvPr/>
        </p:nvSpPr>
        <p:spPr>
          <a:xfrm>
            <a:off x="2667000" y="3858598"/>
            <a:ext cx="12926798" cy="3046988"/>
          </a:xfrm>
          <a:prstGeom prst="rect">
            <a:avLst/>
          </a:prstGeom>
          <a:noFill/>
        </p:spPr>
        <p:txBody>
          <a:bodyPr wrap="square" rtlCol="0">
            <a:spAutoFit/>
          </a:bodyPr>
          <a:lstStyle/>
          <a:p>
            <a:pPr algn="ctr"/>
            <a:r>
              <a:rPr lang="en-US" sz="9600" dirty="0">
                <a:solidFill>
                  <a:schemeClr val="bg1"/>
                </a:solidFill>
                <a:latin typeface="Now Bold" panose="020B0604020202020204" charset="0"/>
              </a:rPr>
              <a:t>Linked Data and BIBFRAME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06FDA"/>
        </a:solidFill>
        <a:effectLst/>
      </p:bgPr>
    </p:bg>
    <p:spTree>
      <p:nvGrpSpPr>
        <p:cNvPr id="1" name=""/>
        <p:cNvGrpSpPr/>
        <p:nvPr/>
      </p:nvGrpSpPr>
      <p:grpSpPr>
        <a:xfrm>
          <a:off x="0" y="0"/>
          <a:ext cx="0" cy="0"/>
          <a:chOff x="0" y="0"/>
          <a:chExt cx="0" cy="0"/>
        </a:xfrm>
      </p:grpSpPr>
      <p:sp>
        <p:nvSpPr>
          <p:cNvPr id="3" name="TextBox 3"/>
          <p:cNvSpPr txBox="1"/>
          <p:nvPr/>
        </p:nvSpPr>
        <p:spPr>
          <a:xfrm>
            <a:off x="1828800" y="3924300"/>
            <a:ext cx="14738911" cy="2954655"/>
          </a:xfrm>
          <a:prstGeom prst="rect">
            <a:avLst/>
          </a:prstGeom>
        </p:spPr>
        <p:txBody>
          <a:bodyPr lIns="0" tIns="0" rIns="0" bIns="0" rtlCol="0" anchor="t">
            <a:spAutoFit/>
          </a:bodyPr>
          <a:lstStyle/>
          <a:p>
            <a:pPr marL="0" lvl="0" indent="0" algn="ctr"/>
            <a:r>
              <a:rPr lang="en-US" sz="9600" dirty="0">
                <a:solidFill>
                  <a:srgbClr val="FFFFFF"/>
                </a:solidFill>
                <a:latin typeface="Now Bold" panose="020B0604020202020204" charset="0"/>
              </a:rPr>
              <a:t>Authority Functionality in SirsiDynix Enterprise</a:t>
            </a:r>
            <a:endParaRPr lang="en-US" sz="9600" u="none" dirty="0">
              <a:solidFill>
                <a:srgbClr val="FFFFFF"/>
              </a:solidFill>
              <a:latin typeface="Now Bold" panose="020B0604020202020204" charset="0"/>
            </a:endParaRPr>
          </a:p>
        </p:txBody>
      </p:sp>
      <p:pic>
        <p:nvPicPr>
          <p:cNvPr id="8" name="Picture 8"/>
          <p:cNvPicPr>
            <a:picLocks noChangeAspect="1"/>
          </p:cNvPicPr>
          <p:nvPr/>
        </p:nvPicPr>
        <p:blipFill>
          <a:blip r:embed="rId3"/>
          <a:srcRect/>
          <a:stretch>
            <a:fillRect/>
          </a:stretch>
        </p:blipFill>
        <p:spPr>
          <a:xfrm rot="-10183263">
            <a:off x="15036472" y="-5538369"/>
            <a:ext cx="8071509" cy="1004231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781300"/>
            <a:ext cx="13960711" cy="3886200"/>
          </a:xfrm>
          <a:prstGeom prst="rect">
            <a:avLst/>
          </a:prstGeom>
        </p:spPr>
      </p:pic>
    </p:spTree>
    <p:extLst>
      <p:ext uri="{BB962C8B-B14F-4D97-AF65-F5344CB8AC3E}">
        <p14:creationId xmlns:p14="http://schemas.microsoft.com/office/powerpoint/2010/main" val="2592598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C1D8"/>
        </a:solidFill>
        <a:effectLst/>
      </p:bgPr>
    </p:bg>
    <p:spTree>
      <p:nvGrpSpPr>
        <p:cNvPr id="1" name=""/>
        <p:cNvGrpSpPr/>
        <p:nvPr/>
      </p:nvGrpSpPr>
      <p:grpSpPr>
        <a:xfrm>
          <a:off x="0" y="0"/>
          <a:ext cx="0" cy="0"/>
          <a:chOff x="0" y="0"/>
          <a:chExt cx="0" cy="0"/>
        </a:xfrm>
      </p:grpSpPr>
      <p:sp>
        <p:nvSpPr>
          <p:cNvPr id="3" name="TextBox 3"/>
          <p:cNvSpPr txBox="1"/>
          <p:nvPr/>
        </p:nvSpPr>
        <p:spPr>
          <a:xfrm>
            <a:off x="1752600" y="2324100"/>
            <a:ext cx="15843811" cy="5909310"/>
          </a:xfrm>
          <a:prstGeom prst="rect">
            <a:avLst/>
          </a:prstGeom>
        </p:spPr>
        <p:txBody>
          <a:bodyPr wrap="square" lIns="0" tIns="0" rIns="0" bIns="0" rtlCol="0" anchor="t">
            <a:spAutoFit/>
          </a:bodyPr>
          <a:lstStyle/>
          <a:p>
            <a:pPr algn="ctr"/>
            <a:r>
              <a:rPr lang="en-US" sz="9600" dirty="0">
                <a:solidFill>
                  <a:schemeClr val="bg1"/>
                </a:solidFill>
                <a:latin typeface="Now Bold" panose="020B0604020202020204" charset="0"/>
              </a:rPr>
              <a:t>Authority control integration in</a:t>
            </a:r>
          </a:p>
          <a:p>
            <a:pPr algn="ctr"/>
            <a:r>
              <a:rPr lang="en-US" sz="9600" dirty="0">
                <a:solidFill>
                  <a:schemeClr val="bg1"/>
                </a:solidFill>
                <a:latin typeface="Now Bold" panose="020B0604020202020204" charset="0"/>
              </a:rPr>
              <a:t>the Enterprise discovery</a:t>
            </a:r>
          </a:p>
          <a:p>
            <a:pPr algn="ctr"/>
            <a:r>
              <a:rPr lang="en-US" sz="9600" dirty="0">
                <a:solidFill>
                  <a:schemeClr val="bg1"/>
                </a:solidFill>
                <a:latin typeface="Now Bold" panose="020B0604020202020204" charset="0"/>
              </a:rPr>
              <a:t>Platform </a:t>
            </a:r>
          </a:p>
        </p:txBody>
      </p:sp>
      <p:pic>
        <p:nvPicPr>
          <p:cNvPr id="8" name="Picture 8"/>
          <p:cNvPicPr>
            <a:picLocks noChangeAspect="1"/>
          </p:cNvPicPr>
          <p:nvPr/>
        </p:nvPicPr>
        <p:blipFill>
          <a:blip r:embed="rId3"/>
          <a:srcRect/>
          <a:stretch>
            <a:fillRect/>
          </a:stretch>
        </p:blipFill>
        <p:spPr>
          <a:xfrm rot="-3680857">
            <a:off x="15462515" y="7732672"/>
            <a:ext cx="3707870" cy="299410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7187" y="1271587"/>
            <a:ext cx="17573625" cy="7743825"/>
          </a:xfrm>
          <a:prstGeom prst="rect">
            <a:avLst/>
          </a:prstGeom>
        </p:spPr>
      </p:pic>
    </p:spTree>
    <p:extLst>
      <p:ext uri="{BB962C8B-B14F-4D97-AF65-F5344CB8AC3E}">
        <p14:creationId xmlns:p14="http://schemas.microsoft.com/office/powerpoint/2010/main" val="193346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5B758"/>
        </a:solidFill>
        <a:effectLst/>
      </p:bgPr>
    </p:bg>
    <p:spTree>
      <p:nvGrpSpPr>
        <p:cNvPr id="1" name=""/>
        <p:cNvGrpSpPr/>
        <p:nvPr/>
      </p:nvGrpSpPr>
      <p:grpSpPr>
        <a:xfrm>
          <a:off x="0" y="0"/>
          <a:ext cx="0" cy="0"/>
          <a:chOff x="0" y="0"/>
          <a:chExt cx="0" cy="0"/>
        </a:xfrm>
      </p:grpSpPr>
      <p:sp>
        <p:nvSpPr>
          <p:cNvPr id="3" name="TextBox 3"/>
          <p:cNvSpPr txBox="1"/>
          <p:nvPr/>
        </p:nvSpPr>
        <p:spPr>
          <a:xfrm>
            <a:off x="2628900" y="2420983"/>
            <a:ext cx="7353300" cy="4431983"/>
          </a:xfrm>
          <a:prstGeom prst="rect">
            <a:avLst/>
          </a:prstGeom>
        </p:spPr>
        <p:txBody>
          <a:bodyPr wrap="square" lIns="0" tIns="0" rIns="0" bIns="0" rtlCol="0" anchor="t">
            <a:spAutoFit/>
          </a:bodyPr>
          <a:lstStyle/>
          <a:p>
            <a:pPr marL="0" lvl="0" indent="0" algn="ctr"/>
            <a:r>
              <a:rPr lang="en-US" sz="9600" u="none" dirty="0">
                <a:solidFill>
                  <a:srgbClr val="FFFFFF"/>
                </a:solidFill>
                <a:latin typeface="Now Bold" panose="020B0604020202020204" charset="0"/>
              </a:rPr>
              <a:t>Experiences and Takeaways</a:t>
            </a:r>
          </a:p>
        </p:txBody>
      </p:sp>
      <p:pic>
        <p:nvPicPr>
          <p:cNvPr id="6" name="Picture 6"/>
          <p:cNvPicPr>
            <a:picLocks noChangeAspect="1"/>
          </p:cNvPicPr>
          <p:nvPr/>
        </p:nvPicPr>
        <p:blipFill>
          <a:blip r:embed="rId3"/>
          <a:srcRect/>
          <a:stretch>
            <a:fillRect/>
          </a:stretch>
        </p:blipFill>
        <p:spPr>
          <a:xfrm rot="5656140">
            <a:off x="-423144" y="7542803"/>
            <a:ext cx="3216172" cy="325688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3800" y="-419100"/>
            <a:ext cx="7340259" cy="1101038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A91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780400">
            <a:off x="1326179" y="400137"/>
            <a:ext cx="10427499" cy="12973560"/>
          </a:xfrm>
          <a:prstGeom prst="rect">
            <a:avLst/>
          </a:prstGeom>
        </p:spPr>
      </p:pic>
      <p:sp>
        <p:nvSpPr>
          <p:cNvPr id="3" name="TextBox 3"/>
          <p:cNvSpPr txBox="1"/>
          <p:nvPr/>
        </p:nvSpPr>
        <p:spPr>
          <a:xfrm>
            <a:off x="9578699" y="6404520"/>
            <a:ext cx="7680601" cy="1605863"/>
          </a:xfrm>
          <a:prstGeom prst="rect">
            <a:avLst/>
          </a:prstGeom>
        </p:spPr>
        <p:txBody>
          <a:bodyPr lIns="0" tIns="0" rIns="0" bIns="0" rtlCol="0" anchor="t">
            <a:spAutoFit/>
          </a:bodyPr>
          <a:lstStyle/>
          <a:p>
            <a:pPr>
              <a:lnSpc>
                <a:spcPts val="11945"/>
              </a:lnSpc>
            </a:pPr>
            <a:r>
              <a:rPr lang="en-US" sz="11826" spc="-165">
                <a:solidFill>
                  <a:srgbClr val="F8F7ED"/>
                </a:solidFill>
                <a:latin typeface="Now Bold"/>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B758"/>
        </a:solidFill>
        <a:effectLst/>
      </p:bgPr>
    </p:bg>
    <p:spTree>
      <p:nvGrpSpPr>
        <p:cNvPr id="1" name=""/>
        <p:cNvGrpSpPr/>
        <p:nvPr/>
      </p:nvGrpSpPr>
      <p:grpSpPr>
        <a:xfrm>
          <a:off x="0" y="0"/>
          <a:ext cx="0" cy="0"/>
          <a:chOff x="0" y="0"/>
          <a:chExt cx="0" cy="0"/>
        </a:xfrm>
      </p:grpSpPr>
      <p:sp>
        <p:nvSpPr>
          <p:cNvPr id="7" name="TextBox 7"/>
          <p:cNvSpPr txBox="1"/>
          <p:nvPr/>
        </p:nvSpPr>
        <p:spPr>
          <a:xfrm>
            <a:off x="10820400" y="4152900"/>
            <a:ext cx="6438900" cy="3316870"/>
          </a:xfrm>
          <a:prstGeom prst="rect">
            <a:avLst/>
          </a:prstGeom>
        </p:spPr>
        <p:txBody>
          <a:bodyPr lIns="0" tIns="0" rIns="0" bIns="0" rtlCol="0" anchor="t">
            <a:spAutoFit/>
          </a:bodyPr>
          <a:lstStyle/>
          <a:p>
            <a:pPr marL="0" lvl="0" indent="0">
              <a:lnSpc>
                <a:spcPts val="8640"/>
              </a:lnSpc>
            </a:pPr>
            <a:r>
              <a:rPr lang="en-US" sz="8000" dirty="0">
                <a:solidFill>
                  <a:srgbClr val="FFFFFF"/>
                </a:solidFill>
                <a:latin typeface="Cerebri Bold"/>
              </a:rPr>
              <a:t>Why should you join NACO?</a:t>
            </a:r>
            <a:endParaRPr lang="en-US" sz="8000" u="none" dirty="0">
              <a:solidFill>
                <a:srgbClr val="FFFFFF"/>
              </a:solidFill>
              <a:latin typeface="Cerebri Bold"/>
            </a:endParaRPr>
          </a:p>
        </p:txBody>
      </p:sp>
      <p:pic>
        <p:nvPicPr>
          <p:cNvPr id="9" name="Picture 9"/>
          <p:cNvPicPr>
            <a:picLocks noChangeAspect="1"/>
          </p:cNvPicPr>
          <p:nvPr/>
        </p:nvPicPr>
        <p:blipFill>
          <a:blip r:embed="rId3"/>
          <a:srcRect/>
          <a:stretch>
            <a:fillRect/>
          </a:stretch>
        </p:blipFill>
        <p:spPr>
          <a:xfrm rot="-5521196">
            <a:off x="14692817" y="-502659"/>
            <a:ext cx="4018435" cy="406930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3341345"/>
            <a:ext cx="10371723" cy="6914482"/>
          </a:xfrm>
          <a:prstGeom prst="rect">
            <a:avLst/>
          </a:prstGeom>
        </p:spPr>
      </p:pic>
      <p:sp>
        <p:nvSpPr>
          <p:cNvPr id="2" name="TextBox 1"/>
          <p:cNvSpPr txBox="1"/>
          <p:nvPr/>
        </p:nvSpPr>
        <p:spPr>
          <a:xfrm>
            <a:off x="9906000" y="9715500"/>
            <a:ext cx="4267200" cy="276999"/>
          </a:xfrm>
          <a:prstGeom prst="rect">
            <a:avLst/>
          </a:prstGeom>
          <a:noFill/>
        </p:spPr>
        <p:txBody>
          <a:bodyPr wrap="square" rtlCol="0">
            <a:spAutoFit/>
          </a:bodyPr>
          <a:lstStyle/>
          <a:p>
            <a:r>
              <a:rPr lang="en-US" sz="1200" dirty="0">
                <a:latin typeface="Now Bold" panose="020B0604020202020204" charset="0"/>
              </a:rPr>
              <a:t>Images from www.canva.com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47700"/>
            <a:ext cx="17678400" cy="9017853"/>
          </a:xfrm>
          <a:prstGeom prst="rect">
            <a:avLst/>
          </a:prstGeom>
          <a:noFill/>
        </p:spPr>
        <p:txBody>
          <a:bodyPr wrap="square" rtlCol="0">
            <a:spAutoFit/>
          </a:bodyPr>
          <a:lstStyle/>
          <a:p>
            <a:pPr algn="ctr"/>
            <a:endParaRPr lang="en-US" sz="2000" dirty="0"/>
          </a:p>
          <a:p>
            <a:pPr algn="ctr"/>
            <a:r>
              <a:rPr lang="en-US" sz="2000" dirty="0"/>
              <a:t>References</a:t>
            </a:r>
          </a:p>
          <a:p>
            <a:pPr algn="ctr"/>
            <a:endParaRPr lang="en-US" sz="2000" dirty="0"/>
          </a:p>
          <a:p>
            <a:r>
              <a:rPr lang="en-US" sz="2000" dirty="0" err="1"/>
              <a:t>Folkner</a:t>
            </a:r>
            <a:r>
              <a:rPr lang="en-US" sz="2000" dirty="0"/>
              <a:t>, C. A., &amp; </a:t>
            </a:r>
            <a:r>
              <a:rPr lang="en-US" sz="2000" dirty="0" err="1"/>
              <a:t>Glackin</a:t>
            </a:r>
            <a:r>
              <a:rPr lang="en-US" sz="2000" dirty="0"/>
              <a:t>, B. C. (2009). Idaho Participation in NACO: The Effect on Idaho Corporate Name Authority Control. </a:t>
            </a:r>
            <a:r>
              <a:rPr lang="en-US" sz="2000" i="1" dirty="0"/>
              <a:t>Library Resources &amp; Technical Services,</a:t>
            </a:r>
            <a:r>
              <a:rPr lang="en-US" sz="2000" dirty="0"/>
              <a:t> </a:t>
            </a:r>
            <a:r>
              <a:rPr lang="en-US" sz="2000" i="1" dirty="0"/>
              <a:t>53</a:t>
            </a:r>
            <a:r>
              <a:rPr lang="en-US" sz="2000" dirty="0"/>
              <a:t>(3), 	197-207. doi:10.5860/lrts.53n3.197</a:t>
            </a:r>
          </a:p>
          <a:p>
            <a:endParaRPr lang="en-US" sz="2000" dirty="0"/>
          </a:p>
          <a:p>
            <a:r>
              <a:rPr lang="en-US" sz="2000" dirty="0" err="1"/>
              <a:t>Groenwald</a:t>
            </a:r>
            <a:r>
              <a:rPr lang="en-US" sz="2000" dirty="0"/>
              <a:t>, R., &amp; Hahn, J. (2019). </a:t>
            </a:r>
            <a:r>
              <a:rPr lang="en-US" sz="2000" i="1" dirty="0"/>
              <a:t>Authority control integration in the Enterprise discovery platform</a:t>
            </a:r>
            <a:r>
              <a:rPr lang="en-US" sz="2000" dirty="0"/>
              <a:t> [PPT].</a:t>
            </a:r>
          </a:p>
          <a:p>
            <a:endParaRPr lang="en-US" sz="2000" dirty="0"/>
          </a:p>
          <a:p>
            <a:r>
              <a:rPr lang="en-US" sz="2000" dirty="0"/>
              <a:t>Jones, J. L. (2015, April 16). </a:t>
            </a:r>
            <a:r>
              <a:rPr lang="en-US" sz="2000" i="1" dirty="0"/>
              <a:t>Many Hands Make Light Work: Name Authority Cooperative Program (NACO) Training at University of Kentucky Libraries</a:t>
            </a:r>
            <a:r>
              <a:rPr lang="en-US" sz="2000" dirty="0"/>
              <a:t> [PDF]. Lexington: 	University of Kentucky Libraries.</a:t>
            </a:r>
          </a:p>
          <a:p>
            <a:endParaRPr lang="en-US" sz="2000" dirty="0"/>
          </a:p>
          <a:p>
            <a:r>
              <a:rPr lang="en-US" sz="2000" dirty="0"/>
              <a:t>Library of Congress Cooperative Programs Section &amp; Associates. (2010, April). </a:t>
            </a:r>
            <a:r>
              <a:rPr lang="en-US" sz="2000" i="1" dirty="0"/>
              <a:t>NACO Training for OCLC Libraries Trainer's Manual</a:t>
            </a:r>
            <a:r>
              <a:rPr lang="en-US" sz="2000" dirty="0"/>
              <a:t> [PDF]. Washington, DC: Library of 	Congress.</a:t>
            </a:r>
          </a:p>
          <a:p>
            <a:endParaRPr lang="en-US" sz="2000" dirty="0"/>
          </a:p>
          <a:p>
            <a:r>
              <a:rPr lang="en-US" sz="2000" dirty="0"/>
              <a:t>Library of Congress Policy, Training, and Cooperative Programs Division. (2012, August). </a:t>
            </a:r>
            <a:r>
              <a:rPr lang="en-US" sz="2000" i="1" dirty="0"/>
              <a:t>DESCRIPTIVE CATALOGING MANUAL Z1: NAME AND SERIES AUTHORITY RECORDS</a:t>
            </a:r>
            <a:r>
              <a:rPr lang="en-US" sz="2000" dirty="0"/>
              <a:t> 	[PDF]. Washington, DC: Library of Congress.</a:t>
            </a:r>
          </a:p>
          <a:p>
            <a:endParaRPr lang="en-US" sz="2000" dirty="0"/>
          </a:p>
          <a:p>
            <a:r>
              <a:rPr lang="en-US" sz="2000" dirty="0"/>
              <a:t>Library of Congress Policy, Training, and Cooperative Programs Division. (2019). </a:t>
            </a:r>
            <a:r>
              <a:rPr lang="en-US" sz="2000" i="1" dirty="0"/>
              <a:t>Library of Congress BIBFRAME Manual</a:t>
            </a:r>
            <a:r>
              <a:rPr lang="en-US" sz="2000" dirty="0"/>
              <a:t> [PDF]. Washington, DC: Library of Congress.</a:t>
            </a:r>
          </a:p>
          <a:p>
            <a:endParaRPr lang="en-US" sz="2000" dirty="0"/>
          </a:p>
          <a:p>
            <a:r>
              <a:rPr lang="en-US" sz="2000" dirty="0"/>
              <a:t>Library of Congress Program for Cooperative Cataloging Standing Committee on Training. (2020). </a:t>
            </a:r>
            <a:r>
              <a:rPr lang="en-US" sz="2000" i="1" dirty="0"/>
              <a:t>NACO Participants' Manual</a:t>
            </a:r>
            <a:r>
              <a:rPr lang="en-US" sz="2000" dirty="0"/>
              <a:t> [PDF]. Washington, DC: Library of Congress.</a:t>
            </a:r>
          </a:p>
          <a:p>
            <a:endParaRPr lang="en-US" sz="2000" dirty="0"/>
          </a:p>
          <a:p>
            <a:r>
              <a:rPr lang="en-US" sz="2000" dirty="0"/>
              <a:t>Library of Congress Program for Cooperative Cataloging. (2019). </a:t>
            </a:r>
            <a:r>
              <a:rPr lang="en-US" sz="2000" i="1" dirty="0"/>
              <a:t>PCC Statistics FY19 midyear</a:t>
            </a:r>
            <a:r>
              <a:rPr lang="en-US" sz="2000" dirty="0"/>
              <a:t> [XLSX]. Washington, DC: Library of Congress.</a:t>
            </a:r>
          </a:p>
          <a:p>
            <a:endParaRPr lang="en-US" sz="2000" dirty="0"/>
          </a:p>
          <a:p>
            <a:r>
              <a:rPr lang="en-US" sz="2000" dirty="0"/>
              <a:t>Library of Congress Program for Cooperative Cataloging. (2020). Five-day NACO Training Outline. Retrieved October 02, 2020, from 	</a:t>
            </a:r>
            <a:r>
              <a:rPr lang="en-US" sz="2000" dirty="0">
                <a:hlinkClick r:id="rId2"/>
              </a:rPr>
              <a:t>https://www.loc.gov/aba/pcc/naco/outline.html</a:t>
            </a:r>
            <a:endParaRPr lang="en-US" sz="2000" dirty="0"/>
          </a:p>
          <a:p>
            <a:endParaRPr lang="en-US" sz="2000" dirty="0"/>
          </a:p>
          <a:p>
            <a:r>
              <a:rPr lang="en-US" sz="2000" dirty="0"/>
              <a:t>Library of Congress Program for Cooperative Cataloging. (2020). Frequently Asked Questions about Funnel Projects. Retrieved October 02, 2020, from 	</a:t>
            </a:r>
            <a:r>
              <a:rPr lang="en-US" sz="2000" dirty="0">
                <a:hlinkClick r:id="rId3"/>
              </a:rPr>
              <a:t>https://www.loc.gov/aba/pcc/naco/funnelfaq.html</a:t>
            </a:r>
            <a:endParaRPr lang="en-US" sz="2000" dirty="0"/>
          </a:p>
          <a:p>
            <a:endParaRPr lang="en-US" sz="2000" dirty="0"/>
          </a:p>
        </p:txBody>
      </p:sp>
    </p:spTree>
    <p:extLst>
      <p:ext uri="{BB962C8B-B14F-4D97-AF65-F5344CB8AC3E}">
        <p14:creationId xmlns:p14="http://schemas.microsoft.com/office/powerpoint/2010/main" val="1769283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257300"/>
            <a:ext cx="17602200" cy="4985980"/>
          </a:xfrm>
          <a:prstGeom prst="rect">
            <a:avLst/>
          </a:prstGeom>
          <a:noFill/>
        </p:spPr>
        <p:txBody>
          <a:bodyPr wrap="square" rtlCol="0">
            <a:spAutoFit/>
          </a:bodyPr>
          <a:lstStyle/>
          <a:p>
            <a:r>
              <a:rPr lang="en-US" sz="2000" dirty="0"/>
              <a:t>Library of Congress Program for Cooperative Cataloging. (2020). Frequently Asked Questions about Joining the NACO Program. Retrieved October 02, 2020, from 	</a:t>
            </a:r>
            <a:r>
              <a:rPr lang="en-US" sz="2000" dirty="0">
                <a:hlinkClick r:id="rId3"/>
              </a:rPr>
              <a:t>https://www.loc.gov/aba/pcc/naco/nacoprogfaq.html</a:t>
            </a:r>
            <a:endParaRPr lang="en-US" sz="2000" dirty="0"/>
          </a:p>
          <a:p>
            <a:endParaRPr lang="en-US" sz="2000" dirty="0"/>
          </a:p>
          <a:p>
            <a:r>
              <a:rPr lang="en-US" sz="2000" dirty="0"/>
              <a:t>Library of Congress Program for Cooperative Cataloging. (2020, August 5). Frequently Asked Questions on creating Personal Name Authority Records (NARs) for NACO. 	Retrieved October 02, 2020, from </a:t>
            </a:r>
            <a:r>
              <a:rPr lang="en-US" sz="2000" dirty="0">
                <a:hlinkClick r:id="rId4"/>
              </a:rPr>
              <a:t>https://www.loc.gov/aba/pcc/naco/personnamefaq.html</a:t>
            </a:r>
            <a:endParaRPr lang="en-US" sz="2000" dirty="0"/>
          </a:p>
          <a:p>
            <a:endParaRPr lang="en-US" sz="2000" dirty="0"/>
          </a:p>
          <a:p>
            <a:r>
              <a:rPr lang="en-US" sz="2000" dirty="0"/>
              <a:t>Library of Congress. (2020, March). NACO Training. Retrieved October 02, 2020, from </a:t>
            </a:r>
            <a:r>
              <a:rPr lang="en-US" sz="2000" dirty="0">
                <a:hlinkClick r:id="rId5"/>
              </a:rPr>
              <a:t>https://www.loc.gov/catworkshop/courses/naco-RDA/index.html</a:t>
            </a:r>
            <a:endParaRPr lang="en-US" sz="2000" dirty="0"/>
          </a:p>
          <a:p>
            <a:endParaRPr lang="en-US" sz="2000" dirty="0"/>
          </a:p>
          <a:p>
            <a:r>
              <a:rPr lang="en-US" sz="2000" dirty="0"/>
              <a:t>SirsiDynix. (2012, January 4). DSC-1547 - cross reference support/authority browse. Retrieved October 02, 2020, from </a:t>
            </a:r>
            <a:r>
              <a:rPr lang="en-US" sz="2000" dirty="0">
                <a:hlinkClick r:id="rId6"/>
              </a:rPr>
              <a:t>https://support.sirsidynix.com/issue/dsc-1547</a:t>
            </a:r>
            <a:endParaRPr lang="en-US" sz="2000" dirty="0"/>
          </a:p>
          <a:p>
            <a:endParaRPr lang="en-US" sz="2000" dirty="0"/>
          </a:p>
          <a:p>
            <a:r>
              <a:rPr lang="en-US" sz="2000" dirty="0"/>
              <a:t>SirsiDynix. (2014, May 28). Authority Cross-references Not Found in Enterprise. Retrieved October 02, 2020, from </a:t>
            </a:r>
            <a:r>
              <a:rPr lang="en-US" sz="2000" dirty="0">
                <a:hlinkClick r:id="rId7"/>
              </a:rPr>
              <a:t>https://support.sirsidynix.com/kb/161553</a:t>
            </a:r>
            <a:endParaRPr lang="en-US" sz="2000" dirty="0"/>
          </a:p>
          <a:p>
            <a:endParaRPr lang="en-US" sz="2000" dirty="0"/>
          </a:p>
          <a:p>
            <a:r>
              <a:rPr lang="en-US" sz="2000" dirty="0"/>
              <a:t>Wells, K. L. (2003). On Good Authority: NACO Participation at the University of Southern Mississippi. </a:t>
            </a:r>
            <a:r>
              <a:rPr lang="en-US" sz="2000" i="1" dirty="0"/>
              <a:t>The Southeastern Librarian,</a:t>
            </a:r>
            <a:r>
              <a:rPr lang="en-US" sz="2000" dirty="0"/>
              <a:t> </a:t>
            </a:r>
            <a:r>
              <a:rPr lang="en-US" sz="2000" i="1" dirty="0"/>
              <a:t>51</a:t>
            </a:r>
            <a:r>
              <a:rPr lang="en-US" sz="2000" dirty="0"/>
              <a:t>(3).</a:t>
            </a:r>
          </a:p>
          <a:p>
            <a:endParaRPr lang="en-US" sz="2000" dirty="0"/>
          </a:p>
          <a:p>
            <a:r>
              <a:rPr lang="en-US" sz="2000" dirty="0"/>
              <a:t>Wilson, M. (2016, April 22). Edith Garland Dupré. Retrieved October 02, 2020, from </a:t>
            </a:r>
            <a:r>
              <a:rPr lang="en-US" sz="2000" dirty="0">
                <a:hlinkClick r:id="rId8"/>
              </a:rPr>
              <a:t>https://64parishes.org/entry/edith-garland-dupre</a:t>
            </a:r>
            <a:endParaRPr lang="en-US" sz="2000" dirty="0"/>
          </a:p>
          <a:p>
            <a:endParaRPr lang="en-US" dirty="0"/>
          </a:p>
        </p:txBody>
      </p:sp>
    </p:spTree>
    <p:extLst>
      <p:ext uri="{BB962C8B-B14F-4D97-AF65-F5344CB8AC3E}">
        <p14:creationId xmlns:p14="http://schemas.microsoft.com/office/powerpoint/2010/main" val="439906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7F8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573147">
            <a:off x="-821998" y="5932554"/>
            <a:ext cx="6131105" cy="4950868"/>
          </a:xfrm>
          <a:prstGeom prst="rect">
            <a:avLst/>
          </a:prstGeom>
        </p:spPr>
      </p:pic>
      <p:pic>
        <p:nvPicPr>
          <p:cNvPr id="3" name="Picture 3"/>
          <p:cNvPicPr>
            <a:picLocks noChangeAspect="1"/>
          </p:cNvPicPr>
          <p:nvPr/>
        </p:nvPicPr>
        <p:blipFill>
          <a:blip r:embed="rId3"/>
          <a:srcRect/>
          <a:stretch>
            <a:fillRect/>
          </a:stretch>
        </p:blipFill>
        <p:spPr>
          <a:xfrm rot="-9225489">
            <a:off x="13131819" y="-621260"/>
            <a:ext cx="6131105" cy="49508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555" y="699055"/>
            <a:ext cx="8888889" cy="8888889"/>
          </a:xfrm>
          <a:prstGeom prst="rect">
            <a:avLst/>
          </a:prstGeom>
        </p:spPr>
      </p:pic>
    </p:spTree>
    <p:extLst>
      <p:ext uri="{BB962C8B-B14F-4D97-AF65-F5344CB8AC3E}">
        <p14:creationId xmlns:p14="http://schemas.microsoft.com/office/powerpoint/2010/main" val="2710392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95BDC"/>
        </a:solidFill>
        <a:effectLst/>
      </p:bgPr>
    </p:bg>
    <p:spTree>
      <p:nvGrpSpPr>
        <p:cNvPr id="1" name=""/>
        <p:cNvGrpSpPr/>
        <p:nvPr/>
      </p:nvGrpSpPr>
      <p:grpSpPr>
        <a:xfrm>
          <a:off x="0" y="0"/>
          <a:ext cx="0" cy="0"/>
          <a:chOff x="0" y="0"/>
          <a:chExt cx="0" cy="0"/>
        </a:xfrm>
      </p:grpSpPr>
      <p:sp>
        <p:nvSpPr>
          <p:cNvPr id="3" name="TextBox 3"/>
          <p:cNvSpPr txBox="1"/>
          <p:nvPr/>
        </p:nvSpPr>
        <p:spPr>
          <a:xfrm>
            <a:off x="1143000" y="4335171"/>
            <a:ext cx="7543800" cy="2880019"/>
          </a:xfrm>
          <a:prstGeom prst="rect">
            <a:avLst/>
          </a:prstGeom>
        </p:spPr>
        <p:txBody>
          <a:bodyPr wrap="square" lIns="0" tIns="0" rIns="0" bIns="0" rtlCol="0" anchor="t">
            <a:spAutoFit/>
          </a:bodyPr>
          <a:lstStyle/>
          <a:p>
            <a:pPr marL="0" lvl="0" indent="0" algn="ctr">
              <a:lnSpc>
                <a:spcPts val="11152"/>
              </a:lnSpc>
            </a:pPr>
            <a:r>
              <a:rPr lang="en-US" sz="10326" dirty="0">
                <a:solidFill>
                  <a:srgbClr val="FFFFFF"/>
                </a:solidFill>
                <a:latin typeface="Cerebri Bold"/>
              </a:rPr>
              <a:t>Application process</a:t>
            </a:r>
            <a:endParaRPr lang="en-US" sz="10326" u="none" dirty="0">
              <a:solidFill>
                <a:srgbClr val="FFFFFF"/>
              </a:solidFill>
              <a:latin typeface="Cerebri Bold"/>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2531436"/>
            <a:ext cx="10017495" cy="7222163"/>
          </a:xfrm>
          <a:prstGeom prst="rect">
            <a:avLst/>
          </a:prstGeom>
        </p:spPr>
      </p:pic>
      <p:pic>
        <p:nvPicPr>
          <p:cNvPr id="8" name="Picture 8"/>
          <p:cNvPicPr>
            <a:picLocks noChangeAspect="1"/>
          </p:cNvPicPr>
          <p:nvPr/>
        </p:nvPicPr>
        <p:blipFill>
          <a:blip r:embed="rId4"/>
          <a:srcRect/>
          <a:stretch>
            <a:fillRect/>
          </a:stretch>
        </p:blipFill>
        <p:spPr>
          <a:xfrm rot="-5886814">
            <a:off x="14372010" y="-2471519"/>
            <a:ext cx="6880660" cy="596037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7F8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573147">
            <a:off x="-821998" y="5932554"/>
            <a:ext cx="6131105" cy="4950868"/>
          </a:xfrm>
          <a:prstGeom prst="rect">
            <a:avLst/>
          </a:prstGeom>
        </p:spPr>
      </p:pic>
      <p:pic>
        <p:nvPicPr>
          <p:cNvPr id="3" name="Picture 3"/>
          <p:cNvPicPr>
            <a:picLocks noChangeAspect="1"/>
          </p:cNvPicPr>
          <p:nvPr/>
        </p:nvPicPr>
        <p:blipFill>
          <a:blip r:embed="rId3"/>
          <a:srcRect/>
          <a:stretch>
            <a:fillRect/>
          </a:stretch>
        </p:blipFill>
        <p:spPr>
          <a:xfrm rot="-9225489">
            <a:off x="13131819" y="-621260"/>
            <a:ext cx="6131105" cy="4950868"/>
          </a:xfrm>
          <a:prstGeom prst="rect">
            <a:avLst/>
          </a:prstGeom>
        </p:spPr>
      </p:pic>
      <p:sp>
        <p:nvSpPr>
          <p:cNvPr id="4" name="TextBox 4"/>
          <p:cNvSpPr txBox="1"/>
          <p:nvPr/>
        </p:nvSpPr>
        <p:spPr>
          <a:xfrm>
            <a:off x="2918543" y="3663118"/>
            <a:ext cx="12575787" cy="3533660"/>
          </a:xfrm>
          <a:prstGeom prst="rect">
            <a:avLst/>
          </a:prstGeom>
        </p:spPr>
        <p:txBody>
          <a:bodyPr lIns="0" tIns="0" rIns="0" bIns="0" rtlCol="0" anchor="t">
            <a:spAutoFit/>
          </a:bodyPr>
          <a:lstStyle/>
          <a:p>
            <a:pPr algn="ctr">
              <a:lnSpc>
                <a:spcPts val="14109"/>
              </a:lnSpc>
            </a:pPr>
            <a:r>
              <a:rPr lang="en-US" sz="9600" spc="-195" dirty="0">
                <a:solidFill>
                  <a:srgbClr val="F8F7ED"/>
                </a:solidFill>
                <a:latin typeface="Now Bold"/>
              </a:rPr>
              <a:t>MARC Organization Code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2171700"/>
            <a:ext cx="16978650" cy="4990078"/>
          </a:xfrm>
          <a:prstGeom prst="rect">
            <a:avLst/>
          </a:prstGeom>
        </p:spPr>
      </p:pic>
    </p:spTree>
    <p:extLst>
      <p:ext uri="{BB962C8B-B14F-4D97-AF65-F5344CB8AC3E}">
        <p14:creationId xmlns:p14="http://schemas.microsoft.com/office/powerpoint/2010/main" val="3091616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7F8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573147">
            <a:off x="-821998" y="5932554"/>
            <a:ext cx="6131105" cy="4950868"/>
          </a:xfrm>
          <a:prstGeom prst="rect">
            <a:avLst/>
          </a:prstGeom>
        </p:spPr>
      </p:pic>
      <p:pic>
        <p:nvPicPr>
          <p:cNvPr id="3" name="Picture 3"/>
          <p:cNvPicPr>
            <a:picLocks noChangeAspect="1"/>
          </p:cNvPicPr>
          <p:nvPr/>
        </p:nvPicPr>
        <p:blipFill>
          <a:blip r:embed="rId3"/>
          <a:srcRect/>
          <a:stretch>
            <a:fillRect/>
          </a:stretch>
        </p:blipFill>
        <p:spPr>
          <a:xfrm rot="-9225489">
            <a:off x="13131819" y="-621260"/>
            <a:ext cx="6131105" cy="4950868"/>
          </a:xfrm>
          <a:prstGeom prst="rect">
            <a:avLst/>
          </a:prstGeom>
        </p:spPr>
      </p:pic>
      <p:sp>
        <p:nvSpPr>
          <p:cNvPr id="4" name="TextBox 4"/>
          <p:cNvSpPr txBox="1"/>
          <p:nvPr/>
        </p:nvSpPr>
        <p:spPr>
          <a:xfrm>
            <a:off x="2932398" y="3970135"/>
            <a:ext cx="12575787" cy="1725472"/>
          </a:xfrm>
          <a:prstGeom prst="rect">
            <a:avLst/>
          </a:prstGeom>
        </p:spPr>
        <p:txBody>
          <a:bodyPr lIns="0" tIns="0" rIns="0" bIns="0" rtlCol="0" anchor="t">
            <a:spAutoFit/>
          </a:bodyPr>
          <a:lstStyle/>
          <a:p>
            <a:pPr algn="ctr">
              <a:lnSpc>
                <a:spcPts val="14109"/>
              </a:lnSpc>
            </a:pPr>
            <a:r>
              <a:rPr lang="en-US" sz="9600" spc="-195" dirty="0">
                <a:solidFill>
                  <a:srgbClr val="F8F7ED"/>
                </a:solidFill>
                <a:latin typeface="Now Bold"/>
              </a:rPr>
              <a:t>OCLC Authorization</a:t>
            </a:r>
          </a:p>
        </p:txBody>
      </p:sp>
    </p:spTree>
    <p:extLst>
      <p:ext uri="{BB962C8B-B14F-4D97-AF65-F5344CB8AC3E}">
        <p14:creationId xmlns:p14="http://schemas.microsoft.com/office/powerpoint/2010/main" val="37017849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B507756E0186B458FD8B4663F7AE7EF" ma:contentTypeVersion="12" ma:contentTypeDescription="Create a new document." ma:contentTypeScope="" ma:versionID="a01e01d817085c6b6aac4650898d47ec">
  <xsd:schema xmlns:xsd="http://www.w3.org/2001/XMLSchema" xmlns:xs="http://www.w3.org/2001/XMLSchema" xmlns:p="http://schemas.microsoft.com/office/2006/metadata/properties" xmlns:ns3="3f9a9a9b-47b7-40d7-866d-e0f90d7684b3" xmlns:ns4="3b0c4709-1d5e-4f53-a1cf-fb2b257b6cf2" targetNamespace="http://schemas.microsoft.com/office/2006/metadata/properties" ma:root="true" ma:fieldsID="9b5962e2b5aba0cb221fc818e76457d6" ns3:_="" ns4:_="">
    <xsd:import namespace="3f9a9a9b-47b7-40d7-866d-e0f90d7684b3"/>
    <xsd:import namespace="3b0c4709-1d5e-4f53-a1cf-fb2b257b6cf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9a9a9b-47b7-40d7-866d-e0f90d7684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0c4709-1d5e-4f53-a1cf-fb2b257b6cf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419F77-3F43-4D35-9EDF-0C5F8A3DBA7D}">
  <ds:schemaRefs>
    <ds:schemaRef ds:uri="http://schemas.microsoft.com/sharepoint/v3/contenttype/forms"/>
  </ds:schemaRefs>
</ds:datastoreItem>
</file>

<file path=customXml/itemProps2.xml><?xml version="1.0" encoding="utf-8"?>
<ds:datastoreItem xmlns:ds="http://schemas.openxmlformats.org/officeDocument/2006/customXml" ds:itemID="{659EBC57-71FE-43B0-9792-0D6DE4A475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9a9a9b-47b7-40d7-866d-e0f90d7684b3"/>
    <ds:schemaRef ds:uri="3b0c4709-1d5e-4f53-a1cf-fb2b257b6c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499F31-EA32-4658-95DB-199A9331065E}">
  <ds:schemaRefs>
    <ds:schemaRef ds:uri="http://purl.org/dc/dcmitype/"/>
    <ds:schemaRef ds:uri="http://schemas.microsoft.com/office/infopath/2007/PartnerControls"/>
    <ds:schemaRef ds:uri="3f9a9a9b-47b7-40d7-866d-e0f90d7684b3"/>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3b0c4709-1d5e-4f53-a1cf-fb2b257b6cf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3845</TotalTime>
  <Words>4111</Words>
  <Application>Microsoft Office PowerPoint</Application>
  <PresentationFormat>Custom</PresentationFormat>
  <Paragraphs>176</Paragraphs>
  <Slides>41</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Cerebri Bold</vt:lpstr>
      <vt:lpstr>Arial</vt:lpstr>
      <vt:lpstr>Now</vt:lpstr>
      <vt:lpstr>Calibri</vt:lpstr>
      <vt:lpstr>Now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Janelle Zetty</dc:creator>
  <cp:lastModifiedBy>Laurie Blandino</cp:lastModifiedBy>
  <cp:revision>304</cp:revision>
  <dcterms:created xsi:type="dcterms:W3CDTF">2006-08-16T00:00:00Z</dcterms:created>
  <dcterms:modified xsi:type="dcterms:W3CDTF">2020-10-16T13:47:51Z</dcterms:modified>
  <dc:identifier>DAEIGYFDntI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0x0101009B507756E0186B458FD8B4663F7AE7EF</vt:lpwstr>
  </property>
</Properties>
</file>