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1"/>
  </p:sldMasterIdLst>
  <p:notesMasterIdLst>
    <p:notesMasterId r:id="rId38"/>
  </p:notesMasterIdLst>
  <p:sldIdLst>
    <p:sldId id="256" r:id="rId2"/>
    <p:sldId id="290" r:id="rId3"/>
    <p:sldId id="303" r:id="rId4"/>
    <p:sldId id="305" r:id="rId5"/>
    <p:sldId id="292" r:id="rId6"/>
    <p:sldId id="304" r:id="rId7"/>
    <p:sldId id="295" r:id="rId8"/>
    <p:sldId id="297" r:id="rId9"/>
    <p:sldId id="299" r:id="rId10"/>
    <p:sldId id="273" r:id="rId11"/>
    <p:sldId id="275" r:id="rId12"/>
    <p:sldId id="277" r:id="rId13"/>
    <p:sldId id="278" r:id="rId14"/>
    <p:sldId id="279" r:id="rId15"/>
    <p:sldId id="301" r:id="rId16"/>
    <p:sldId id="272" r:id="rId17"/>
    <p:sldId id="260" r:id="rId18"/>
    <p:sldId id="264" r:id="rId19"/>
    <p:sldId id="265" r:id="rId20"/>
    <p:sldId id="266" r:id="rId21"/>
    <p:sldId id="267" r:id="rId22"/>
    <p:sldId id="269" r:id="rId23"/>
    <p:sldId id="270" r:id="rId24"/>
    <p:sldId id="268" r:id="rId25"/>
    <p:sldId id="271" r:id="rId26"/>
    <p:sldId id="280" r:id="rId27"/>
    <p:sldId id="281" r:id="rId28"/>
    <p:sldId id="282" r:id="rId29"/>
    <p:sldId id="283" r:id="rId30"/>
    <p:sldId id="284" r:id="rId31"/>
    <p:sldId id="285" r:id="rId32"/>
    <p:sldId id="286" r:id="rId33"/>
    <p:sldId id="287" r:id="rId34"/>
    <p:sldId id="288" r:id="rId35"/>
    <p:sldId id="289" r:id="rId36"/>
    <p:sldId id="30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D91"/>
    <a:srgbClr val="253B5B"/>
    <a:srgbClr val="EDF1F8"/>
    <a:srgbClr val="2E4D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8947" autoAdjust="0"/>
  </p:normalViewPr>
  <p:slideViewPr>
    <p:cSldViewPr snapToGrid="0">
      <p:cViewPr varScale="1">
        <p:scale>
          <a:sx n="52" d="100"/>
          <a:sy n="52" d="100"/>
        </p:scale>
        <p:origin x="672" y="6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518750-B005-42CE-A3C0-5262C7187C69}" type="datetimeFigureOut">
              <a:rPr lang="en-US" smtClean="0"/>
              <a:t>10/8/2020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47998-2E25-4F3C-8D2E-249E9E876D04}" type="slidenum">
              <a:rPr lang="en-US" smtClean="0"/>
              <a:t>‹#›</a:t>
            </a:fld>
            <a:endParaRPr lang="en-US"/>
          </a:p>
        </p:txBody>
      </p:sp>
    </p:spTree>
    <p:extLst>
      <p:ext uri="{BB962C8B-B14F-4D97-AF65-F5344CB8AC3E}">
        <p14:creationId xmlns:p14="http://schemas.microsoft.com/office/powerpoint/2010/main" val="382019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everyone. As mentioned, I’m Megan Lounsberry,</a:t>
            </a:r>
            <a:r>
              <a:rPr lang="en-US" baseline="0" dirty="0" smtClean="0"/>
              <a:t> Electronic Resources Librarian, at LSU Library. For my portion of this presentation, I will examine how our online communication tools were impacted by the pandemic, specifically our ticketing system called LibAnswers and our virtual chat service called </a:t>
            </a:r>
            <a:r>
              <a:rPr lang="en-US" baseline="0" dirty="0" err="1" smtClean="0"/>
              <a:t>LibChat</a:t>
            </a:r>
            <a:r>
              <a:rPr lang="en-US" baseline="0" dirty="0" smtClean="0"/>
              <a:t>.  Some questions going into this review were: was there an increase in use, and if so, what types of questions did we get?  </a:t>
            </a:r>
            <a:endParaRPr lang="en-US" dirty="0"/>
          </a:p>
        </p:txBody>
      </p:sp>
      <p:sp>
        <p:nvSpPr>
          <p:cNvPr id="4" name="Slide Number Placeholder 3"/>
          <p:cNvSpPr>
            <a:spLocks noGrp="1"/>
          </p:cNvSpPr>
          <p:nvPr>
            <p:ph type="sldNum" sz="quarter" idx="10"/>
          </p:nvPr>
        </p:nvSpPr>
        <p:spPr/>
        <p:txBody>
          <a:bodyPr/>
          <a:lstStyle/>
          <a:p>
            <a:fld id="{9EC47998-2E25-4F3C-8D2E-249E9E876D04}" type="slidenum">
              <a:rPr lang="en-US" smtClean="0"/>
              <a:t>16</a:t>
            </a:fld>
            <a:endParaRPr lang="en-US"/>
          </a:p>
        </p:txBody>
      </p:sp>
    </p:spTree>
    <p:extLst>
      <p:ext uri="{BB962C8B-B14F-4D97-AF65-F5344CB8AC3E}">
        <p14:creationId xmlns:p14="http://schemas.microsoft.com/office/powerpoint/2010/main" val="3277583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this data suggests that users</a:t>
            </a:r>
            <a:r>
              <a:rPr lang="en-US" baseline="0" dirty="0" smtClean="0"/>
              <a:t> are taking advantage of online channels to communicate and seek help from the library; however, with variables like the addition of a “report an access issue link,” it’s difficult to determine if the increases are entirely due to the pandemic.  One takeaway that seems indisputable, though, is that users are willing to report an access issue in real time.  Given the messy and complicated nature of e-resource access, it seems logical to reorient our virtual communication services to a model more focused on helping users get access to e-resources, especially during this ongoing pandemic.  And finally, reviewing this data got me wondering about users and how they perceive the library and its e-resource environment.  We get lots of “do we have this kind of questions?”, so I wonder, are students interested in learning to use our systems?  If so, to what degree?  From the user perspective, how much burden should be put on them to learn numerous and complicated information retrieval systems?  Will opinions vary according to user status, age, gender, subject area, </a:t>
            </a:r>
            <a:r>
              <a:rPr lang="en-US" baseline="0" dirty="0" err="1" smtClean="0"/>
              <a:t>etc</a:t>
            </a:r>
            <a:r>
              <a:rPr lang="en-US" baseline="0" dirty="0" smtClean="0"/>
              <a:t>? How can that data then be used to design a virtual help service, which could be embedded into online courses?  Or even aimed at specific </a:t>
            </a:r>
            <a:r>
              <a:rPr lang="en-US" baseline="0" smtClean="0"/>
              <a:t>user groups?</a:t>
            </a:r>
            <a:endParaRPr lang="en-US" baseline="0" dirty="0" smtClean="0"/>
          </a:p>
          <a:p>
            <a:endParaRPr lang="en-US" baseline="0" dirty="0" smtClean="0"/>
          </a:p>
          <a:p>
            <a:r>
              <a:rPr lang="en-US" baseline="0" dirty="0" smtClean="0"/>
              <a:t>So these are just a few questions that arose for me while looking at the data, and I intend to conduct more research into this going forward.  </a:t>
            </a:r>
            <a:endParaRPr lang="en-US" dirty="0"/>
          </a:p>
        </p:txBody>
      </p:sp>
      <p:sp>
        <p:nvSpPr>
          <p:cNvPr id="4" name="Slide Number Placeholder 3"/>
          <p:cNvSpPr>
            <a:spLocks noGrp="1"/>
          </p:cNvSpPr>
          <p:nvPr>
            <p:ph type="sldNum" sz="quarter" idx="10"/>
          </p:nvPr>
        </p:nvSpPr>
        <p:spPr/>
        <p:txBody>
          <a:bodyPr/>
          <a:lstStyle/>
          <a:p>
            <a:fld id="{9EC47998-2E25-4F3C-8D2E-249E9E876D04}" type="slidenum">
              <a:rPr lang="en-US" smtClean="0"/>
              <a:t>25</a:t>
            </a:fld>
            <a:endParaRPr lang="en-US"/>
          </a:p>
        </p:txBody>
      </p:sp>
    </p:spTree>
    <p:extLst>
      <p:ext uri="{BB962C8B-B14F-4D97-AF65-F5344CB8AC3E}">
        <p14:creationId xmlns:p14="http://schemas.microsoft.com/office/powerpoint/2010/main" val="1631532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Borrowing – We don’t have it. (</a:t>
            </a:r>
            <a:r>
              <a:rPr lang="en-US" dirty="0" smtClean="0"/>
              <a:t>Traditional </a:t>
            </a:r>
            <a:r>
              <a:rPr lang="en-US" dirty="0"/>
              <a:t>ILL, our core service)</a:t>
            </a:r>
          </a:p>
          <a:p>
            <a:endParaRPr lang="en-US" dirty="0"/>
          </a:p>
          <a:p>
            <a:r>
              <a:rPr lang="en-US" dirty="0"/>
              <a:t>Document Delivery – We DO have it, we scan it for you.</a:t>
            </a:r>
          </a:p>
          <a:p>
            <a:endParaRPr lang="en-US" dirty="0"/>
          </a:p>
          <a:p>
            <a:r>
              <a:rPr lang="en-US" dirty="0"/>
              <a:t>Lending – We lend it to another library. Focus is demand for our services. Including lending because even though it isn’t *local* demand, the amount of lending gives us some insight into what’s happening at other libraries.</a:t>
            </a:r>
          </a:p>
          <a:p>
            <a:endParaRPr lang="en-US" dirty="0"/>
          </a:p>
        </p:txBody>
      </p:sp>
      <p:sp>
        <p:nvSpPr>
          <p:cNvPr id="4" name="Slide Number Placeholder 3"/>
          <p:cNvSpPr>
            <a:spLocks noGrp="1"/>
          </p:cNvSpPr>
          <p:nvPr>
            <p:ph type="sldNum" sz="quarter" idx="5"/>
          </p:nvPr>
        </p:nvSpPr>
        <p:spPr/>
        <p:txBody>
          <a:bodyPr/>
          <a:lstStyle/>
          <a:p>
            <a:fld id="{8BBE7171-8500-4687-A3EF-11E6D3E5749A}" type="slidenum">
              <a:rPr lang="en-US" smtClean="0"/>
              <a:t>26</a:t>
            </a:fld>
            <a:endParaRPr lang="en-US"/>
          </a:p>
        </p:txBody>
      </p:sp>
    </p:spTree>
    <p:extLst>
      <p:ext uri="{BB962C8B-B14F-4D97-AF65-F5344CB8AC3E}">
        <p14:creationId xmlns:p14="http://schemas.microsoft.com/office/powerpoint/2010/main" val="179893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some of these charts you’ll see that I’ve combined the numbers for Borrowing and Document Delivery. That’s all of these requests are from local patrons, placed through the same interlibrary loan web portal. If we’re tracking local patron use of our ILL services, combining Borrowing and Doc Del . </a:t>
            </a:r>
          </a:p>
        </p:txBody>
      </p:sp>
      <p:sp>
        <p:nvSpPr>
          <p:cNvPr id="4" name="Slide Number Placeholder 3"/>
          <p:cNvSpPr>
            <a:spLocks noGrp="1"/>
          </p:cNvSpPr>
          <p:nvPr>
            <p:ph type="sldNum" sz="quarter" idx="5"/>
          </p:nvPr>
        </p:nvSpPr>
        <p:spPr/>
        <p:txBody>
          <a:bodyPr/>
          <a:lstStyle/>
          <a:p>
            <a:fld id="{8BBE7171-8500-4687-A3EF-11E6D3E5749A}" type="slidenum">
              <a:rPr lang="en-US" smtClean="0"/>
              <a:t>27</a:t>
            </a:fld>
            <a:endParaRPr lang="en-US"/>
          </a:p>
        </p:txBody>
      </p:sp>
    </p:spTree>
    <p:extLst>
      <p:ext uri="{BB962C8B-B14F-4D97-AF65-F5344CB8AC3E}">
        <p14:creationId xmlns:p14="http://schemas.microsoft.com/office/powerpoint/2010/main" val="2674938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filled lending requests for*electronic* materials, uninterrupted. No change because of </a:t>
            </a:r>
            <a:r>
              <a:rPr lang="en-US" sz="1200" kern="1200" dirty="0" err="1">
                <a:solidFill>
                  <a:schemeClr val="tx1"/>
                </a:solidFill>
                <a:effectLst/>
                <a:latin typeface="+mn-lt"/>
                <a:ea typeface="+mn-ea"/>
                <a:cs typeface="+mn-cs"/>
              </a:rPr>
              <a:t>Covid</a:t>
            </a:r>
            <a:r>
              <a:rPr lang="en-US" sz="1200" kern="1200" dirty="0">
                <a:solidFill>
                  <a:schemeClr val="tx1"/>
                </a:solidFill>
                <a:effectLst/>
                <a:latin typeface="+mn-lt"/>
                <a:ea typeface="+mn-ea"/>
                <a:cs typeface="+mn-cs"/>
              </a:rPr>
              <a:t>. We kept “Copies” in the Policies Directory set to 4 days, but only filled requests for electronic materials. We cancelled requests for materials we held in print because the library was closed. When we partially re-opened the library for staff on May 4th, we were able to resume scanning for local patrons and for other libraries. We changed “Copies” from 4 days to 8 days in the Policies Directory around May 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because we were weren’t sure we would be able to scan them quickly enough.</a:t>
            </a:r>
          </a:p>
          <a:p>
            <a:endParaRPr lang="en-US" dirty="0"/>
          </a:p>
        </p:txBody>
      </p:sp>
      <p:sp>
        <p:nvSpPr>
          <p:cNvPr id="4" name="Slide Number Placeholder 3"/>
          <p:cNvSpPr>
            <a:spLocks noGrp="1"/>
          </p:cNvSpPr>
          <p:nvPr>
            <p:ph type="sldNum" sz="quarter" idx="5"/>
          </p:nvPr>
        </p:nvSpPr>
        <p:spPr/>
        <p:txBody>
          <a:bodyPr/>
          <a:lstStyle/>
          <a:p>
            <a:fld id="{8BBE7171-8500-4687-A3EF-11E6D3E5749A}" type="slidenum">
              <a:rPr lang="en-US" smtClean="0"/>
              <a:t>28</a:t>
            </a:fld>
            <a:endParaRPr lang="en-US"/>
          </a:p>
        </p:txBody>
      </p:sp>
    </p:spTree>
    <p:extLst>
      <p:ext uri="{BB962C8B-B14F-4D97-AF65-F5344CB8AC3E}">
        <p14:creationId xmlns:p14="http://schemas.microsoft.com/office/powerpoint/2010/main" val="315580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Roughly 6 weeks of data from early </a:t>
            </a:r>
            <a:r>
              <a:rPr lang="en-US" dirty="0" err="1"/>
              <a:t>Covid</a:t>
            </a:r>
            <a:r>
              <a:rPr lang="en-US" dirty="0"/>
              <a:t>, while library is fully closed. Digital only. </a:t>
            </a:r>
          </a:p>
          <a:p>
            <a:endParaRPr lang="en-US" dirty="0"/>
          </a:p>
          <a:p>
            <a:r>
              <a:rPr lang="en-US" dirty="0"/>
              <a:t>KEY POINT: Requests ONLY, this doesn’t mean we filled the request.</a:t>
            </a:r>
          </a:p>
          <a:p>
            <a:endParaRPr lang="en-US" dirty="0"/>
          </a:p>
          <a:p>
            <a:r>
              <a:rPr lang="en-US" dirty="0"/>
              <a:t>Why did Borrowing requests increase dramatically during early week of </a:t>
            </a:r>
            <a:r>
              <a:rPr lang="en-US" dirty="0" err="1"/>
              <a:t>Covid</a:t>
            </a:r>
            <a:r>
              <a:rPr lang="en-US" dirty="0"/>
              <a:t>?</a:t>
            </a:r>
          </a:p>
        </p:txBody>
      </p:sp>
      <p:sp>
        <p:nvSpPr>
          <p:cNvPr id="4" name="Slide Number Placeholder 3"/>
          <p:cNvSpPr>
            <a:spLocks noGrp="1"/>
          </p:cNvSpPr>
          <p:nvPr>
            <p:ph type="sldNum" sz="quarter" idx="5"/>
          </p:nvPr>
        </p:nvSpPr>
        <p:spPr/>
        <p:txBody>
          <a:bodyPr/>
          <a:lstStyle/>
          <a:p>
            <a:fld id="{8BBE7171-8500-4687-A3EF-11E6D3E5749A}" type="slidenum">
              <a:rPr lang="en-US" smtClean="0"/>
              <a:t>29</a:t>
            </a:fld>
            <a:endParaRPr lang="en-US"/>
          </a:p>
        </p:txBody>
      </p:sp>
    </p:spTree>
    <p:extLst>
      <p:ext uri="{BB962C8B-B14F-4D97-AF65-F5344CB8AC3E}">
        <p14:creationId xmlns:p14="http://schemas.microsoft.com/office/powerpoint/2010/main" val="503816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requests from local patrons. They may not distinguish between what we have (Document Delivery) and what we don’t have (Borrowing).</a:t>
            </a:r>
          </a:p>
        </p:txBody>
      </p:sp>
      <p:sp>
        <p:nvSpPr>
          <p:cNvPr id="4" name="Slide Number Placeholder 3"/>
          <p:cNvSpPr>
            <a:spLocks noGrp="1"/>
          </p:cNvSpPr>
          <p:nvPr>
            <p:ph type="sldNum" sz="quarter" idx="5"/>
          </p:nvPr>
        </p:nvSpPr>
        <p:spPr/>
        <p:txBody>
          <a:bodyPr/>
          <a:lstStyle/>
          <a:p>
            <a:fld id="{8BBE7171-8500-4687-A3EF-11E6D3E5749A}" type="slidenum">
              <a:rPr lang="en-US" smtClean="0"/>
              <a:t>30</a:t>
            </a:fld>
            <a:endParaRPr lang="en-US"/>
          </a:p>
        </p:txBody>
      </p:sp>
    </p:spTree>
    <p:extLst>
      <p:ext uri="{BB962C8B-B14F-4D97-AF65-F5344CB8AC3E}">
        <p14:creationId xmlns:p14="http://schemas.microsoft.com/office/powerpoint/2010/main" val="1665253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Quick story. On 5/4 we *</a:t>
            </a:r>
            <a:r>
              <a:rPr lang="en-US" sz="1200" b="1" kern="1200" dirty="0">
                <a:solidFill>
                  <a:schemeClr val="tx1"/>
                </a:solidFill>
                <a:effectLst/>
                <a:latin typeface="+mn-lt"/>
                <a:ea typeface="+mn-ea"/>
                <a:cs typeface="+mn-cs"/>
              </a:rPr>
              <a:t>briefly</a:t>
            </a:r>
            <a:r>
              <a:rPr lang="en-US" sz="1200" kern="1200" dirty="0">
                <a:solidFill>
                  <a:schemeClr val="tx1"/>
                </a:solidFill>
                <a:effectLst/>
                <a:latin typeface="+mn-lt"/>
                <a:ea typeface="+mn-ea"/>
                <a:cs typeface="+mn-cs"/>
              </a:rPr>
              <a:t>* turned on our </a:t>
            </a:r>
            <a:r>
              <a:rPr lang="en-US" sz="1200" kern="1200" dirty="0" err="1">
                <a:solidFill>
                  <a:schemeClr val="tx1"/>
                </a:solidFill>
                <a:effectLst/>
                <a:latin typeface="+mn-lt"/>
                <a:ea typeface="+mn-ea"/>
                <a:cs typeface="+mn-cs"/>
              </a:rPr>
              <a:t>RapidILL</a:t>
            </a:r>
            <a:r>
              <a:rPr lang="en-US" sz="1200" kern="1200" dirty="0">
                <a:solidFill>
                  <a:schemeClr val="tx1"/>
                </a:solidFill>
                <a:effectLst/>
                <a:latin typeface="+mn-lt"/>
                <a:ea typeface="+mn-ea"/>
                <a:cs typeface="+mn-cs"/>
              </a:rPr>
              <a:t> service to lend print material. We turned it on for about 24 hours and received 94 requests! We filled 8 and asked </a:t>
            </a:r>
            <a:r>
              <a:rPr lang="en-US" sz="1200" kern="1200" dirty="0" err="1">
                <a:solidFill>
                  <a:schemeClr val="tx1"/>
                </a:solidFill>
                <a:effectLst/>
                <a:latin typeface="+mn-lt"/>
                <a:ea typeface="+mn-ea"/>
                <a:cs typeface="+mn-cs"/>
              </a:rPr>
              <a:t>RapidILL</a:t>
            </a:r>
            <a:r>
              <a:rPr lang="en-US" sz="1200" kern="1200" dirty="0">
                <a:solidFill>
                  <a:schemeClr val="tx1"/>
                </a:solidFill>
                <a:effectLst/>
                <a:latin typeface="+mn-lt"/>
                <a:ea typeface="+mn-ea"/>
                <a:cs typeface="+mn-cs"/>
              </a:rPr>
              <a:t> to turn it off and cancelled the rest. We didn’t have nearly enough time, staff, or equipment to meet that demand. And there was clearly an enormous pent up demand for print.</a:t>
            </a:r>
          </a:p>
          <a:p>
            <a:endParaRPr lang="en-US" dirty="0"/>
          </a:p>
        </p:txBody>
      </p:sp>
      <p:sp>
        <p:nvSpPr>
          <p:cNvPr id="4" name="Slide Number Placeholder 3"/>
          <p:cNvSpPr>
            <a:spLocks noGrp="1"/>
          </p:cNvSpPr>
          <p:nvPr>
            <p:ph type="sldNum" sz="quarter" idx="5"/>
          </p:nvPr>
        </p:nvSpPr>
        <p:spPr/>
        <p:txBody>
          <a:bodyPr/>
          <a:lstStyle/>
          <a:p>
            <a:fld id="{8BBE7171-8500-4687-A3EF-11E6D3E5749A}" type="slidenum">
              <a:rPr lang="en-US" smtClean="0"/>
              <a:t>31</a:t>
            </a:fld>
            <a:endParaRPr lang="en-US"/>
          </a:p>
        </p:txBody>
      </p:sp>
    </p:spTree>
    <p:extLst>
      <p:ext uri="{BB962C8B-B14F-4D97-AF65-F5344CB8AC3E}">
        <p14:creationId xmlns:p14="http://schemas.microsoft.com/office/powerpoint/2010/main" val="1165790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Roughly 6 weeks of data from early </a:t>
            </a:r>
            <a:r>
              <a:rPr lang="en-US" dirty="0" err="1"/>
              <a:t>Covid</a:t>
            </a:r>
            <a:r>
              <a:rPr lang="en-US" dirty="0"/>
              <a:t>, while library is fully closed. Digital only. </a:t>
            </a:r>
          </a:p>
          <a:p>
            <a:endParaRPr lang="en-US" dirty="0"/>
          </a:p>
          <a:p>
            <a:r>
              <a:rPr lang="en-US" dirty="0"/>
              <a:t>KEY POINT: Requests ONLY, this doesn’t mean we filled the request.</a:t>
            </a:r>
          </a:p>
        </p:txBody>
      </p:sp>
      <p:sp>
        <p:nvSpPr>
          <p:cNvPr id="4" name="Slide Number Placeholder 3"/>
          <p:cNvSpPr>
            <a:spLocks noGrp="1"/>
          </p:cNvSpPr>
          <p:nvPr>
            <p:ph type="sldNum" sz="quarter" idx="5"/>
          </p:nvPr>
        </p:nvSpPr>
        <p:spPr/>
        <p:txBody>
          <a:bodyPr/>
          <a:lstStyle/>
          <a:p>
            <a:fld id="{8BBE7171-8500-4687-A3EF-11E6D3E5749A}" type="slidenum">
              <a:rPr lang="en-US" smtClean="0"/>
              <a:t>32</a:t>
            </a:fld>
            <a:endParaRPr lang="en-US"/>
          </a:p>
        </p:txBody>
      </p:sp>
    </p:spTree>
    <p:extLst>
      <p:ext uri="{BB962C8B-B14F-4D97-AF65-F5344CB8AC3E}">
        <p14:creationId xmlns:p14="http://schemas.microsoft.com/office/powerpoint/2010/main" val="2258694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Quick story. On 5/4 we *</a:t>
            </a:r>
            <a:r>
              <a:rPr lang="en-US" sz="1200" b="1" kern="1200" dirty="0">
                <a:solidFill>
                  <a:schemeClr val="tx1"/>
                </a:solidFill>
                <a:effectLst/>
                <a:latin typeface="+mn-lt"/>
                <a:ea typeface="+mn-ea"/>
                <a:cs typeface="+mn-cs"/>
              </a:rPr>
              <a:t>briefly</a:t>
            </a:r>
            <a:r>
              <a:rPr lang="en-US" sz="1200" kern="1200" dirty="0">
                <a:solidFill>
                  <a:schemeClr val="tx1"/>
                </a:solidFill>
                <a:effectLst/>
                <a:latin typeface="+mn-lt"/>
                <a:ea typeface="+mn-ea"/>
                <a:cs typeface="+mn-cs"/>
              </a:rPr>
              <a:t>* turned on our </a:t>
            </a:r>
            <a:r>
              <a:rPr lang="en-US" sz="1200" kern="1200" dirty="0" err="1">
                <a:solidFill>
                  <a:schemeClr val="tx1"/>
                </a:solidFill>
                <a:effectLst/>
                <a:latin typeface="+mn-lt"/>
                <a:ea typeface="+mn-ea"/>
                <a:cs typeface="+mn-cs"/>
              </a:rPr>
              <a:t>RapidILL</a:t>
            </a:r>
            <a:r>
              <a:rPr lang="en-US" sz="1200" kern="1200" dirty="0">
                <a:solidFill>
                  <a:schemeClr val="tx1"/>
                </a:solidFill>
                <a:effectLst/>
                <a:latin typeface="+mn-lt"/>
                <a:ea typeface="+mn-ea"/>
                <a:cs typeface="+mn-cs"/>
              </a:rPr>
              <a:t> service to lend print material. We turned it on for about 24 hours and received 94 requests! We filled 8 and asked </a:t>
            </a:r>
            <a:r>
              <a:rPr lang="en-US" sz="1200" kern="1200" dirty="0" err="1">
                <a:solidFill>
                  <a:schemeClr val="tx1"/>
                </a:solidFill>
                <a:effectLst/>
                <a:latin typeface="+mn-lt"/>
                <a:ea typeface="+mn-ea"/>
                <a:cs typeface="+mn-cs"/>
              </a:rPr>
              <a:t>RapidILL</a:t>
            </a:r>
            <a:r>
              <a:rPr lang="en-US" sz="1200" kern="1200" dirty="0">
                <a:solidFill>
                  <a:schemeClr val="tx1"/>
                </a:solidFill>
                <a:effectLst/>
                <a:latin typeface="+mn-lt"/>
                <a:ea typeface="+mn-ea"/>
                <a:cs typeface="+mn-cs"/>
              </a:rPr>
              <a:t> to turn it off and cancelled the rest. We didn’t have nearly enough time, staff, or equipment to meet that demand. And there was clearly an enormous pent up demand for print.</a:t>
            </a:r>
          </a:p>
          <a:p>
            <a:endParaRPr lang="en-US" dirty="0"/>
          </a:p>
        </p:txBody>
      </p:sp>
      <p:sp>
        <p:nvSpPr>
          <p:cNvPr id="4" name="Slide Number Placeholder 3"/>
          <p:cNvSpPr>
            <a:spLocks noGrp="1"/>
          </p:cNvSpPr>
          <p:nvPr>
            <p:ph type="sldNum" sz="quarter" idx="5"/>
          </p:nvPr>
        </p:nvSpPr>
        <p:spPr/>
        <p:txBody>
          <a:bodyPr/>
          <a:lstStyle/>
          <a:p>
            <a:fld id="{8BBE7171-8500-4687-A3EF-11E6D3E5749A}" type="slidenum">
              <a:rPr lang="en-US" smtClean="0"/>
              <a:t>34</a:t>
            </a:fld>
            <a:endParaRPr lang="en-US"/>
          </a:p>
        </p:txBody>
      </p:sp>
    </p:spTree>
    <p:extLst>
      <p:ext uri="{BB962C8B-B14F-4D97-AF65-F5344CB8AC3E}">
        <p14:creationId xmlns:p14="http://schemas.microsoft.com/office/powerpoint/2010/main" val="367385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first I’m going to begin with LibAnswers, our public facing ticket system.  Users can access it on our homepage through the AskUs! icon.  It also appears</a:t>
            </a:r>
            <a:r>
              <a:rPr lang="en-US" baseline="0" dirty="0" smtClean="0"/>
              <a:t> in the menu at the top of each Discovery results page.</a:t>
            </a:r>
            <a:endParaRPr lang="en-US" dirty="0"/>
          </a:p>
        </p:txBody>
      </p:sp>
      <p:sp>
        <p:nvSpPr>
          <p:cNvPr id="4" name="Slide Number Placeholder 3"/>
          <p:cNvSpPr>
            <a:spLocks noGrp="1"/>
          </p:cNvSpPr>
          <p:nvPr>
            <p:ph type="sldNum" sz="quarter" idx="10"/>
          </p:nvPr>
        </p:nvSpPr>
        <p:spPr/>
        <p:txBody>
          <a:bodyPr/>
          <a:lstStyle/>
          <a:p>
            <a:fld id="{9EC47998-2E25-4F3C-8D2E-249E9E876D04}" type="slidenum">
              <a:rPr lang="en-US" smtClean="0"/>
              <a:t>17</a:t>
            </a:fld>
            <a:endParaRPr lang="en-US"/>
          </a:p>
        </p:txBody>
      </p:sp>
    </p:spTree>
    <p:extLst>
      <p:ext uri="{BB962C8B-B14F-4D97-AF65-F5344CB8AC3E}">
        <p14:creationId xmlns:p14="http://schemas.microsoft.com/office/powerpoint/2010/main" val="28935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4030" lvl="2" indent="0">
              <a:buNone/>
            </a:pPr>
            <a:r>
              <a:rPr lang="en-US" dirty="0" smtClean="0"/>
              <a:t>Once users click on the icon, they</a:t>
            </a:r>
            <a:r>
              <a:rPr lang="en-US" baseline="0" dirty="0" smtClean="0"/>
              <a:t> are taken to a page where they can choose to submit a question that will go to the LibAnswers dashboard in Springshare. The form shown in the slide provides lots of help topics for users to choose from, topics like research help, ILL and </a:t>
            </a:r>
            <a:r>
              <a:rPr lang="en-US" baseline="0" dirty="0" err="1" smtClean="0"/>
              <a:t>circ</a:t>
            </a:r>
            <a:r>
              <a:rPr lang="en-US" baseline="0" dirty="0" smtClean="0"/>
              <a:t> related questions, accessibility needs and e-resource access issues. It’s important to note that the two e-resources related questions, which are called database or full-text PDF access and accessing </a:t>
            </a:r>
            <a:r>
              <a:rPr lang="en-US" baseline="0" dirty="0" err="1" smtClean="0"/>
              <a:t>ScienceDirect</a:t>
            </a:r>
            <a:r>
              <a:rPr lang="en-US" baseline="0" dirty="0" smtClean="0"/>
              <a:t> content were added in July and October of 2019.  </a:t>
            </a:r>
            <a:r>
              <a:rPr lang="en-US" dirty="0" smtClean="0"/>
              <a:t>Prior to adding the e-resource help topics, access issues were most often reported to RIS who then submitted a ticket on behalf of the user. The rationale for adding the new help topics was to put users in direct contact with</a:t>
            </a:r>
            <a:r>
              <a:rPr lang="en-US" baseline="0" dirty="0" smtClean="0"/>
              <a:t> troubleshooters, and more specifically, the </a:t>
            </a:r>
            <a:r>
              <a:rPr lang="en-US" baseline="0" dirty="0" err="1" smtClean="0"/>
              <a:t>ScienceDirect</a:t>
            </a:r>
            <a:r>
              <a:rPr lang="en-US" baseline="0" dirty="0" smtClean="0"/>
              <a:t> topic was created as a way to continue spreading the word about our cancelation of Elsevier journals.</a:t>
            </a:r>
          </a:p>
          <a:p>
            <a:pPr marL="384030" lvl="2" indent="0">
              <a:buNone/>
            </a:pPr>
            <a:endParaRPr lang="en-US" baseline="0" dirty="0" smtClean="0"/>
          </a:p>
        </p:txBody>
      </p:sp>
      <p:sp>
        <p:nvSpPr>
          <p:cNvPr id="4" name="Slide Number Placeholder 3"/>
          <p:cNvSpPr>
            <a:spLocks noGrp="1"/>
          </p:cNvSpPr>
          <p:nvPr>
            <p:ph type="sldNum" sz="quarter" idx="10"/>
          </p:nvPr>
        </p:nvSpPr>
        <p:spPr/>
        <p:txBody>
          <a:bodyPr/>
          <a:lstStyle/>
          <a:p>
            <a:fld id="{9EC47998-2E25-4F3C-8D2E-249E9E876D04}" type="slidenum">
              <a:rPr lang="en-US" smtClean="0"/>
              <a:t>18</a:t>
            </a:fld>
            <a:endParaRPr lang="en-US"/>
          </a:p>
        </p:txBody>
      </p:sp>
    </p:spTree>
    <p:extLst>
      <p:ext uri="{BB962C8B-B14F-4D97-AF65-F5344CB8AC3E}">
        <p14:creationId xmlns:p14="http://schemas.microsoft.com/office/powerpoint/2010/main" val="1080955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a comparison of how COVID affected LibAnswers in 2020, the timeframe I looked at for 2019 is</a:t>
            </a:r>
            <a:r>
              <a:rPr lang="en-US" baseline="0" dirty="0" smtClean="0"/>
              <a:t> March 16</a:t>
            </a:r>
            <a:r>
              <a:rPr lang="en-US" baseline="30000" dirty="0" smtClean="0"/>
              <a:t>th</a:t>
            </a:r>
            <a:r>
              <a:rPr lang="en-US" baseline="0" dirty="0" smtClean="0"/>
              <a:t> to September 18</a:t>
            </a:r>
            <a:r>
              <a:rPr lang="en-US" baseline="30000" dirty="0" smtClean="0"/>
              <a:t>th</a:t>
            </a:r>
            <a:r>
              <a:rPr lang="en-US" baseline="0" dirty="0" smtClean="0"/>
              <a:t>.  In this time period, 154 total tickets were handled by library staff.  </a:t>
            </a:r>
          </a:p>
          <a:p>
            <a:endParaRPr lang="en-US" dirty="0" smtClean="0"/>
          </a:p>
          <a:p>
            <a:r>
              <a:rPr lang="en-US" dirty="0" smtClean="0"/>
              <a:t>Before digging into the numbers, though, a few caveats.  Reviewing data related to e-resources took some tweaking because of the no response category.  No response means the user did not select a help topic.  This field was changed to a required field in July 2019 when the</a:t>
            </a:r>
            <a:r>
              <a:rPr lang="en-US" baseline="0" dirty="0" smtClean="0"/>
              <a:t> </a:t>
            </a:r>
            <a:r>
              <a:rPr lang="en-US" dirty="0" smtClean="0"/>
              <a:t>database/full</a:t>
            </a:r>
            <a:r>
              <a:rPr lang="en-US" baseline="0" dirty="0" smtClean="0"/>
              <a:t> text topic was added</a:t>
            </a:r>
            <a:r>
              <a:rPr lang="en-US" dirty="0" smtClean="0"/>
              <a:t>.  To get a more</a:t>
            </a:r>
            <a:r>
              <a:rPr lang="en-US" baseline="0" dirty="0" smtClean="0"/>
              <a:t> accurate count of tickets related to e-resource access</a:t>
            </a:r>
            <a:r>
              <a:rPr lang="en-US" dirty="0" smtClean="0"/>
              <a:t>, I</a:t>
            </a:r>
            <a:r>
              <a:rPr lang="en-US" baseline="0" dirty="0" smtClean="0"/>
              <a:t> </a:t>
            </a:r>
            <a:r>
              <a:rPr lang="en-US" dirty="0" smtClean="0"/>
              <a:t>reviewed the “no response” tickets for this time period to identify</a:t>
            </a:r>
            <a:r>
              <a:rPr lang="en-US" baseline="0" dirty="0" smtClean="0"/>
              <a:t> and relabel e-resource related tickets, so the number currently listed for No Response in the graph is what was leftover once the e-resource related issues were identified and relabeled.  That makes database/full-text access the highest number of tickets received for the time period examined.</a:t>
            </a:r>
            <a:endParaRPr lang="en-US" dirty="0"/>
          </a:p>
        </p:txBody>
      </p:sp>
      <p:sp>
        <p:nvSpPr>
          <p:cNvPr id="4" name="Slide Number Placeholder 3"/>
          <p:cNvSpPr>
            <a:spLocks noGrp="1"/>
          </p:cNvSpPr>
          <p:nvPr>
            <p:ph type="sldNum" sz="quarter" idx="10"/>
          </p:nvPr>
        </p:nvSpPr>
        <p:spPr/>
        <p:txBody>
          <a:bodyPr/>
          <a:lstStyle/>
          <a:p>
            <a:fld id="{9EC47998-2E25-4F3C-8D2E-249E9E876D04}" type="slidenum">
              <a:rPr lang="en-US" smtClean="0"/>
              <a:t>19</a:t>
            </a:fld>
            <a:endParaRPr lang="en-US"/>
          </a:p>
        </p:txBody>
      </p:sp>
    </p:spTree>
    <p:extLst>
      <p:ext uri="{BB962C8B-B14F-4D97-AF65-F5344CB8AC3E}">
        <p14:creationId xmlns:p14="http://schemas.microsoft.com/office/powerpoint/2010/main" val="2633184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here’s what I found for 2020.  In</a:t>
            </a:r>
            <a:r>
              <a:rPr lang="en-US" baseline="0" dirty="0" smtClean="0"/>
              <a:t> the same time period as the year before, </a:t>
            </a:r>
            <a:r>
              <a:rPr lang="en-US" dirty="0" smtClean="0"/>
              <a:t>there was a large increase in the number of database/full</a:t>
            </a:r>
            <a:r>
              <a:rPr lang="en-US" baseline="0" dirty="0" smtClean="0"/>
              <a:t> text tickets.  The total jumped from 56 in 2019 to 224 in 2020.  Also, a</a:t>
            </a:r>
            <a:r>
              <a:rPr lang="en-US" dirty="0" smtClean="0"/>
              <a:t>s you can see the No Response category has shown up again</a:t>
            </a:r>
            <a:r>
              <a:rPr lang="en-US" baseline="0" dirty="0" smtClean="0"/>
              <a:t> even though it shouldn’t because help topics are a required field.  The reason it showed up for 2020, is because we turned on </a:t>
            </a:r>
            <a:r>
              <a:rPr lang="en-US" baseline="0" dirty="0" err="1" smtClean="0"/>
              <a:t>LibChat</a:t>
            </a:r>
            <a:r>
              <a:rPr lang="en-US" baseline="0" dirty="0" smtClean="0"/>
              <a:t> after the COVID closure (more on that soon), so chats that were turned into tickets didn’t get marked with the appropriate help topic.  Like the 2019 data I went through and pulled out the e-resources related tickets to get an accurate count.  </a:t>
            </a:r>
            <a:endParaRPr lang="en-US" dirty="0">
              <a:solidFill>
                <a:srgbClr val="FFFF00"/>
              </a:solidFill>
            </a:endParaRPr>
          </a:p>
        </p:txBody>
      </p:sp>
      <p:sp>
        <p:nvSpPr>
          <p:cNvPr id="4" name="Slide Number Placeholder 3"/>
          <p:cNvSpPr>
            <a:spLocks noGrp="1"/>
          </p:cNvSpPr>
          <p:nvPr>
            <p:ph type="sldNum" sz="quarter" idx="10"/>
          </p:nvPr>
        </p:nvSpPr>
        <p:spPr/>
        <p:txBody>
          <a:bodyPr/>
          <a:lstStyle/>
          <a:p>
            <a:fld id="{9EC47998-2E25-4F3C-8D2E-249E9E876D04}" type="slidenum">
              <a:rPr lang="en-US" smtClean="0"/>
              <a:t>20</a:t>
            </a:fld>
            <a:endParaRPr lang="en-US"/>
          </a:p>
        </p:txBody>
      </p:sp>
    </p:spTree>
    <p:extLst>
      <p:ext uri="{BB962C8B-B14F-4D97-AF65-F5344CB8AC3E}">
        <p14:creationId xmlns:p14="http://schemas.microsoft.com/office/powerpoint/2010/main" val="801233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such a large increase?  One possibility is that in January of this year, I added a “Report an Access Issue” link to the Discovery interface.  The link takes users to the AskUs! page where they can report the problem either through the question form or our chat service.   </a:t>
            </a:r>
          </a:p>
          <a:p>
            <a:endParaRPr lang="en-US" dirty="0" smtClean="0"/>
          </a:p>
          <a:p>
            <a:r>
              <a:rPr lang="en-US" dirty="0" smtClean="0"/>
              <a:t>A closer look at this help topic can reveal exactly what users are asking. </a:t>
            </a:r>
            <a:r>
              <a:rPr lang="en-US" baseline="0" dirty="0" smtClean="0"/>
              <a:t> Disclaimer:  this info was not gathered in any sort of scientific way.  We don’t yet have all the tags that categorize the different types of questions fully in place, which is a work in progress.   I consulted with Jeremy Fontenot, our Electronic Access Specialist and main troubleshooter, to find out what questions he handles most.</a:t>
            </a:r>
          </a:p>
          <a:p>
            <a:endParaRPr lang="en-US" dirty="0" smtClean="0"/>
          </a:p>
          <a:p>
            <a:r>
              <a:rPr lang="en-US" dirty="0" err="1" smtClean="0"/>
              <a:t>ScienceDirect</a:t>
            </a:r>
            <a:r>
              <a:rPr lang="en-US" dirty="0" smtClean="0"/>
              <a:t> questions are answered with a link to our Elsevier page that describes LSU’s decision to cut titles from its subscription as well as an offer to place an ILL request. </a:t>
            </a:r>
          </a:p>
          <a:p>
            <a:endParaRPr lang="en-US" dirty="0" smtClean="0"/>
          </a:p>
          <a:p>
            <a:r>
              <a:rPr lang="en-US" dirty="0" smtClean="0"/>
              <a:t>For</a:t>
            </a:r>
            <a:r>
              <a:rPr lang="en-US" baseline="0" dirty="0" smtClean="0"/>
              <a:t> specific citations, troubleshooters send the article or offer to place an ILL request.  These types of questions hint at the user either being unable to navigate our systems or they found it more convenient to ask us to find it for them.</a:t>
            </a:r>
          </a:p>
          <a:p>
            <a:endParaRPr lang="en-US" baseline="0" dirty="0" smtClean="0"/>
          </a:p>
          <a:p>
            <a:r>
              <a:rPr lang="en-US" baseline="0" dirty="0" smtClean="0"/>
              <a:t>And for the 3</a:t>
            </a:r>
            <a:r>
              <a:rPr lang="en-US" baseline="30000" dirty="0" smtClean="0"/>
              <a:t>rd</a:t>
            </a:r>
            <a:r>
              <a:rPr lang="en-US" baseline="0" dirty="0" smtClean="0"/>
              <a:t> most FAQ, according to Jeremy, a lot of this question can be attributed to user error.  Either they didn’t look at the coverage dates or there’s some other reason they couldn’t access the content.  Perhaps they need to register a free account with the vendor.  </a:t>
            </a:r>
          </a:p>
          <a:p>
            <a:endParaRPr lang="en-US" baseline="0" dirty="0" smtClean="0"/>
          </a:p>
          <a:p>
            <a:r>
              <a:rPr lang="en-US" baseline="0" dirty="0" smtClean="0"/>
              <a:t>Overall, while more in depth research is needed, this data seems to suggest that users will engage with the libraries through online channels, particularly when it comes to accessing electronic resources.</a:t>
            </a:r>
            <a:endParaRPr lang="en-US" dirty="0"/>
          </a:p>
        </p:txBody>
      </p:sp>
      <p:sp>
        <p:nvSpPr>
          <p:cNvPr id="4" name="Slide Number Placeholder 3"/>
          <p:cNvSpPr>
            <a:spLocks noGrp="1"/>
          </p:cNvSpPr>
          <p:nvPr>
            <p:ph type="sldNum" sz="quarter" idx="10"/>
          </p:nvPr>
        </p:nvSpPr>
        <p:spPr/>
        <p:txBody>
          <a:bodyPr/>
          <a:lstStyle/>
          <a:p>
            <a:fld id="{9EC47998-2E25-4F3C-8D2E-249E9E876D04}" type="slidenum">
              <a:rPr lang="en-US" smtClean="0"/>
              <a:t>21</a:t>
            </a:fld>
            <a:endParaRPr lang="en-US"/>
          </a:p>
        </p:txBody>
      </p:sp>
    </p:spTree>
    <p:extLst>
      <p:ext uri="{BB962C8B-B14F-4D97-AF65-F5344CB8AC3E}">
        <p14:creationId xmlns:p14="http://schemas.microsoft.com/office/powerpoint/2010/main" val="442131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other virtual communication tool I examined was a our </a:t>
            </a:r>
            <a:r>
              <a:rPr lang="en-US" dirty="0" err="1" smtClean="0"/>
              <a:t>libchat</a:t>
            </a:r>
            <a:r>
              <a:rPr lang="en-US" dirty="0" smtClean="0"/>
              <a:t> service,</a:t>
            </a:r>
            <a:r>
              <a:rPr lang="en-US" baseline="0" dirty="0" smtClean="0"/>
              <a:t> but first some background information before jumping into the data.  </a:t>
            </a:r>
            <a:r>
              <a:rPr lang="en-US" dirty="0" smtClean="0"/>
              <a:t>In 2019, the decision was made to turn off the chat function on our website</a:t>
            </a:r>
            <a:r>
              <a:rPr lang="en-US" baseline="0" dirty="0" smtClean="0"/>
              <a:t>, low usage being a big reason.  Also, at the time, only research librarians were staffing the chat, and many of them were strapped for time due to other responsibilities surrounding instruction.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chat service was turned back on in June of this year.  The service is staffed by research librarians as well as staff from Access Services and Collection Services.  Each person is scheduled for 2 hour shifts twice a week. Because there are no stats for parts of 2019 and 2020, to get comparable data for </a:t>
            </a:r>
            <a:r>
              <a:rPr lang="en-US" baseline="0" dirty="0" err="1" smtClean="0"/>
              <a:t>LibChat</a:t>
            </a:r>
            <a:r>
              <a:rPr lang="en-US" baseline="0" dirty="0" smtClean="0"/>
              <a:t>, I looked at 2018.</a:t>
            </a:r>
            <a:endParaRPr lang="en-US" dirty="0" smtClean="0"/>
          </a:p>
          <a:p>
            <a:endParaRPr lang="en-US" dirty="0"/>
          </a:p>
        </p:txBody>
      </p:sp>
      <p:sp>
        <p:nvSpPr>
          <p:cNvPr id="4" name="Slide Number Placeholder 3"/>
          <p:cNvSpPr>
            <a:spLocks noGrp="1"/>
          </p:cNvSpPr>
          <p:nvPr>
            <p:ph type="sldNum" sz="quarter" idx="10"/>
          </p:nvPr>
        </p:nvSpPr>
        <p:spPr/>
        <p:txBody>
          <a:bodyPr/>
          <a:lstStyle/>
          <a:p>
            <a:fld id="{9EC47998-2E25-4F3C-8D2E-249E9E876D04}" type="slidenum">
              <a:rPr lang="en-US" smtClean="0"/>
              <a:t>22</a:t>
            </a:fld>
            <a:endParaRPr lang="en-US"/>
          </a:p>
        </p:txBody>
      </p:sp>
    </p:spTree>
    <p:extLst>
      <p:ext uri="{BB962C8B-B14F-4D97-AF65-F5344CB8AC3E}">
        <p14:creationId xmlns:p14="http://schemas.microsoft.com/office/powerpoint/2010/main" val="3174200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timeframe for </a:t>
            </a:r>
            <a:r>
              <a:rPr lang="en-US" dirty="0" err="1" smtClean="0"/>
              <a:t>LibChat</a:t>
            </a:r>
            <a:r>
              <a:rPr lang="en-US" dirty="0" smtClean="0"/>
              <a:t> data is June 1</a:t>
            </a:r>
            <a:r>
              <a:rPr lang="en-US" baseline="30000" dirty="0" smtClean="0"/>
              <a:t>st</a:t>
            </a:r>
            <a:r>
              <a:rPr lang="en-US" dirty="0" smtClean="0"/>
              <a:t> through September 18</a:t>
            </a:r>
            <a:r>
              <a:rPr lang="en-US" baseline="30000" dirty="0" smtClean="0"/>
              <a:t>th</a:t>
            </a:r>
            <a:r>
              <a:rPr lang="en-US" baseline="0" dirty="0" smtClean="0"/>
              <a:t> for both 2018 and 2020. The library received 45 total chats for 2018.  Digging deeper, I wanted to know the types of questions users ask via chat, so I reviewed the chat transcripts and assigned each chat topic to one of three categories: general info, research, and e-resource access.  The questions most frequently asked fell into the general info category at 42%, research in second at 39%, and last, e-resource related questions at 20%.</a:t>
            </a:r>
            <a:endParaRPr lang="en-US" dirty="0"/>
          </a:p>
        </p:txBody>
      </p:sp>
      <p:sp>
        <p:nvSpPr>
          <p:cNvPr id="4" name="Slide Number Placeholder 3"/>
          <p:cNvSpPr>
            <a:spLocks noGrp="1"/>
          </p:cNvSpPr>
          <p:nvPr>
            <p:ph type="sldNum" sz="quarter" idx="10"/>
          </p:nvPr>
        </p:nvSpPr>
        <p:spPr/>
        <p:txBody>
          <a:bodyPr/>
          <a:lstStyle/>
          <a:p>
            <a:fld id="{9EC47998-2E25-4F3C-8D2E-249E9E876D04}" type="slidenum">
              <a:rPr lang="en-US" smtClean="0"/>
              <a:t>23</a:t>
            </a:fld>
            <a:endParaRPr lang="en-US"/>
          </a:p>
        </p:txBody>
      </p:sp>
    </p:spTree>
    <p:extLst>
      <p:ext uri="{BB962C8B-B14F-4D97-AF65-F5344CB8AC3E}">
        <p14:creationId xmlns:p14="http://schemas.microsoft.com/office/powerpoint/2010/main" val="3006369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2020, chat</a:t>
            </a:r>
            <a:r>
              <a:rPr lang="en-US" baseline="0" dirty="0" smtClean="0"/>
              <a:t> questions increased to a total of 152.  E-resource access questions rose to the top spot for most frequently asked questions.  As a reminder, the report an access issue link takes users to the AskUs! page where they can report the issue either through the question form or the chat box, so the uptick seen here is most likely due to that link.</a:t>
            </a:r>
            <a:endParaRPr lang="en-US" dirty="0"/>
          </a:p>
        </p:txBody>
      </p:sp>
      <p:sp>
        <p:nvSpPr>
          <p:cNvPr id="4" name="Slide Number Placeholder 3"/>
          <p:cNvSpPr>
            <a:spLocks noGrp="1"/>
          </p:cNvSpPr>
          <p:nvPr>
            <p:ph type="sldNum" sz="quarter" idx="10"/>
          </p:nvPr>
        </p:nvSpPr>
        <p:spPr/>
        <p:txBody>
          <a:bodyPr/>
          <a:lstStyle/>
          <a:p>
            <a:fld id="{9EC47998-2E25-4F3C-8D2E-249E9E876D04}" type="slidenum">
              <a:rPr lang="en-US" smtClean="0"/>
              <a:t>24</a:t>
            </a:fld>
            <a:endParaRPr lang="en-US"/>
          </a:p>
        </p:txBody>
      </p:sp>
    </p:spTree>
    <p:extLst>
      <p:ext uri="{BB962C8B-B14F-4D97-AF65-F5344CB8AC3E}">
        <p14:creationId xmlns:p14="http://schemas.microsoft.com/office/powerpoint/2010/main" val="569346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6400800"/>
            <a:ext cx="12192005" cy="457200"/>
          </a:xfrm>
          <a:prstGeom prst="rect">
            <a:avLst/>
          </a:prstGeom>
          <a:solidFill>
            <a:srgbClr val="253B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rgbClr val="3B5D9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a:t>Click to edit Master subtitle style</a:t>
            </a:r>
            <a:endParaRPr lang="en-US" dirty="0"/>
          </a:p>
        </p:txBody>
      </p:sp>
      <p:cxnSp>
        <p:nvCxnSpPr>
          <p:cNvPr id="9" name="Straight Connector 8"/>
          <p:cNvCxnSpPr/>
          <p:nvPr/>
        </p:nvCxnSpPr>
        <p:spPr>
          <a:xfrm>
            <a:off x="1207659" y="4343400"/>
            <a:ext cx="9875520" cy="0"/>
          </a:xfrm>
          <a:prstGeom prst="line">
            <a:avLst/>
          </a:prstGeom>
          <a:ln w="6350">
            <a:solidFill>
              <a:srgbClr val="EDF1F8"/>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7239" y="5408412"/>
            <a:ext cx="1956887" cy="914400"/>
          </a:xfrm>
          <a:prstGeom prst="rect">
            <a:avLst/>
          </a:prstGeom>
        </p:spPr>
      </p:pic>
    </p:spTree>
    <p:extLst>
      <p:ext uri="{BB962C8B-B14F-4D97-AF65-F5344CB8AC3E}">
        <p14:creationId xmlns:p14="http://schemas.microsoft.com/office/powerpoint/2010/main" val="1040011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979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212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3180" y="6400800"/>
            <a:ext cx="12188825" cy="457200"/>
          </a:xfrm>
          <a:prstGeom prst="rect">
            <a:avLst/>
          </a:prstGeom>
          <a:solidFill>
            <a:srgbClr val="253B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rgbClr val="3B5D9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1207659" y="4343400"/>
            <a:ext cx="9875520" cy="0"/>
          </a:xfrm>
          <a:prstGeom prst="line">
            <a:avLst/>
          </a:prstGeom>
          <a:ln w="6350">
            <a:solidFill>
              <a:srgbClr val="EDF1F8"/>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15453" y="5386674"/>
            <a:ext cx="1781299" cy="914400"/>
          </a:xfrm>
          <a:prstGeom prst="rect">
            <a:avLst/>
          </a:prstGeom>
        </p:spPr>
      </p:pic>
    </p:spTree>
    <p:extLst>
      <p:ext uri="{BB962C8B-B14F-4D97-AF65-F5344CB8AC3E}">
        <p14:creationId xmlns:p14="http://schemas.microsoft.com/office/powerpoint/2010/main" val="265465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610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3595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4427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ectangle 11"/>
          <p:cNvSpPr/>
          <p:nvPr userDrawn="1"/>
        </p:nvSpPr>
        <p:spPr>
          <a:xfrm>
            <a:off x="1" y="6400800"/>
            <a:ext cx="12192000" cy="457200"/>
          </a:xfrm>
          <a:prstGeom prst="rect">
            <a:avLst/>
          </a:prstGeom>
          <a:solidFill>
            <a:srgbClr val="253B5B"/>
          </a:solidFill>
          <a:ln>
            <a:solidFill>
              <a:srgbClr val="253B5B"/>
            </a:solid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20" y="6334316"/>
            <a:ext cx="12191985" cy="66484"/>
          </a:xfrm>
          <a:prstGeom prst="rect">
            <a:avLst/>
          </a:prstGeom>
          <a:solidFill>
            <a:srgbClr val="3B5D9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7239" y="5408412"/>
            <a:ext cx="1956887" cy="914400"/>
          </a:xfrm>
          <a:prstGeom prst="rect">
            <a:avLst/>
          </a:prstGeom>
        </p:spPr>
      </p:pic>
    </p:spTree>
    <p:extLst>
      <p:ext uri="{BB962C8B-B14F-4D97-AF65-F5344CB8AC3E}">
        <p14:creationId xmlns:p14="http://schemas.microsoft.com/office/powerpoint/2010/main" val="3168504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1" y="0"/>
            <a:ext cx="4050791" cy="6858000"/>
          </a:xfrm>
          <a:prstGeom prst="rect">
            <a:avLst/>
          </a:prstGeom>
          <a:solidFill>
            <a:srgbClr val="253B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3B5D9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5" y="6459791"/>
            <a:ext cx="2618511" cy="365125"/>
          </a:xfrm>
          <a:prstGeom prst="rect">
            <a:avLst/>
          </a:prstGeom>
        </p:spPr>
        <p:txBody>
          <a:bodyPr/>
          <a:lstStyle>
            <a:lvl1pPr algn="l">
              <a:defRPr/>
            </a:lvl1pPr>
          </a:lstStyle>
          <a:p>
            <a:fld id="{42A54C80-263E-416B-A8E0-580EDEADCBDC}" type="datetimeFigureOut">
              <a:rPr lang="en-US" smtClean="0"/>
              <a:t>10/8/2020</a:t>
            </a:fld>
            <a:endParaRPr lang="en-US" dirty="0"/>
          </a:p>
        </p:txBody>
      </p:sp>
      <p:sp>
        <p:nvSpPr>
          <p:cNvPr id="14" name="TextBox 13"/>
          <p:cNvSpPr txBox="1"/>
          <p:nvPr userDrawn="1"/>
        </p:nvSpPr>
        <p:spPr>
          <a:xfrm>
            <a:off x="95253" y="5520711"/>
            <a:ext cx="2657475" cy="646331"/>
          </a:xfrm>
          <a:prstGeom prst="rect">
            <a:avLst/>
          </a:prstGeom>
          <a:noFill/>
        </p:spPr>
        <p:txBody>
          <a:bodyPr wrap="square" rtlCol="0" anchor="ctr">
            <a:spAutoFit/>
          </a:bodyPr>
          <a:lstStyle/>
          <a:p>
            <a:pPr algn="ctr"/>
            <a:r>
              <a:rPr lang="en-US" sz="1800" dirty="0"/>
              <a:t>October 5-6, 2016</a:t>
            </a:r>
          </a:p>
          <a:p>
            <a:pPr algn="ctr"/>
            <a:r>
              <a:rPr lang="en-US" sz="1800" dirty="0"/>
              <a:t>Baton Rouge, Louisiana</a:t>
            </a:r>
          </a:p>
        </p:txBody>
      </p:sp>
      <p:sp>
        <p:nvSpPr>
          <p:cNvPr id="15" name="TextBox 14"/>
          <p:cNvSpPr txBox="1"/>
          <p:nvPr userDrawn="1"/>
        </p:nvSpPr>
        <p:spPr>
          <a:xfrm>
            <a:off x="10131745" y="6413964"/>
            <a:ext cx="2047875" cy="430887"/>
          </a:xfrm>
          <a:prstGeom prst="rect">
            <a:avLst/>
          </a:prstGeom>
          <a:noFill/>
        </p:spPr>
        <p:txBody>
          <a:bodyPr wrap="square" rtlCol="0" anchor="ctr">
            <a:spAutoFit/>
          </a:bodyPr>
          <a:lstStyle/>
          <a:p>
            <a:pPr algn="ctr"/>
            <a:r>
              <a:rPr lang="en-US" sz="1100" b="1" dirty="0">
                <a:solidFill>
                  <a:schemeClr val="bg2"/>
                </a:solidFill>
                <a:latin typeface="+mj-lt"/>
              </a:rPr>
              <a:t>October 5-6, 2016</a:t>
            </a:r>
          </a:p>
          <a:p>
            <a:pPr algn="ctr"/>
            <a:r>
              <a:rPr lang="en-US" sz="1100" b="1" dirty="0">
                <a:solidFill>
                  <a:schemeClr val="bg2"/>
                </a:solidFill>
                <a:latin typeface="+mj-lt"/>
              </a:rPr>
              <a:t>Baton Rouge, Louisiana</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7238" y="5843876"/>
            <a:ext cx="1956887" cy="914400"/>
          </a:xfrm>
          <a:prstGeom prst="rect">
            <a:avLst/>
          </a:prstGeom>
        </p:spPr>
      </p:pic>
    </p:spTree>
    <p:extLst>
      <p:ext uri="{BB962C8B-B14F-4D97-AF65-F5344CB8AC3E}">
        <p14:creationId xmlns:p14="http://schemas.microsoft.com/office/powerpoint/2010/main" val="4020429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 y="4953000"/>
            <a:ext cx="12188825" cy="1905000"/>
          </a:xfrm>
          <a:prstGeom prst="rect">
            <a:avLst/>
          </a:prstGeom>
          <a:solidFill>
            <a:srgbClr val="253B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4915076"/>
            <a:ext cx="12188825" cy="64008"/>
          </a:xfrm>
          <a:prstGeom prst="rect">
            <a:avLst/>
          </a:prstGeom>
          <a:solidFill>
            <a:srgbClr val="3B5D9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0" y="0"/>
            <a:ext cx="12191985" cy="4915076"/>
          </a:xfrm>
          <a:solidFill>
            <a:srgbClr val="EDF1F8"/>
          </a:solidFill>
        </p:spPr>
        <p:txBody>
          <a:bodyPr lIns="457200" tIns="457200" anchor="t"/>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Tree>
    <p:extLst>
      <p:ext uri="{BB962C8B-B14F-4D97-AF65-F5344CB8AC3E}">
        <p14:creationId xmlns:p14="http://schemas.microsoft.com/office/powerpoint/2010/main" val="3834637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53B5B"/>
          </a:solidFill>
          <a:ln>
            <a:solidFill>
              <a:srgbClr val="253B5B"/>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6334316"/>
            <a:ext cx="12191985" cy="66484"/>
          </a:xfrm>
          <a:prstGeom prst="rect">
            <a:avLst/>
          </a:prstGeom>
          <a:solidFill>
            <a:srgbClr val="3B5D9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1193532" y="1737845"/>
            <a:ext cx="9966960" cy="0"/>
          </a:xfrm>
          <a:prstGeom prst="line">
            <a:avLst/>
          </a:prstGeom>
          <a:ln w="6350">
            <a:solidFill>
              <a:srgbClr val="EDF1F8"/>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177239" y="5408412"/>
            <a:ext cx="1956887" cy="914400"/>
          </a:xfrm>
          <a:prstGeom prst="rect">
            <a:avLst/>
          </a:prstGeom>
        </p:spPr>
      </p:pic>
    </p:spTree>
    <p:extLst>
      <p:ext uri="{BB962C8B-B14F-4D97-AF65-F5344CB8AC3E}">
        <p14:creationId xmlns:p14="http://schemas.microsoft.com/office/powerpoint/2010/main" val="392492204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txStyles>
    <p:titleStyle>
      <a:lvl1pPr algn="l" defTabSz="914354"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6" indent="-91436" algn="l" defTabSz="914354"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9"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00"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71"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mlouns1@lsu.edu" TargetMode="External"/><Relationship Id="rId2" Type="http://schemas.openxmlformats.org/officeDocument/2006/relationships/hyperlink" Target="mailto:davidcomeaux@lsu.edu" TargetMode="External"/><Relationship Id="rId1" Type="http://schemas.openxmlformats.org/officeDocument/2006/relationships/slideLayout" Target="../slideLayouts/slideLayout2.xml"/><Relationship Id="rId4" Type="http://schemas.openxmlformats.org/officeDocument/2006/relationships/hyperlink" Target="mailto:jacobfontenot@lsu.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097280" y="758952"/>
            <a:ext cx="10058400" cy="2463219"/>
          </a:xfrm>
        </p:spPr>
        <p:txBody>
          <a:bodyPr>
            <a:noAutofit/>
          </a:bodyPr>
          <a:lstStyle/>
          <a:p>
            <a:pPr>
              <a:lnSpc>
                <a:spcPct val="100000"/>
              </a:lnSpc>
            </a:pPr>
            <a:r>
              <a:rPr lang="en-US" sz="5400" dirty="0"/>
              <a:t>How did COVID-19 impact use of library resources</a:t>
            </a:r>
            <a:r>
              <a:rPr lang="en-US" sz="5400" dirty="0" smtClean="0"/>
              <a:t>?</a:t>
            </a:r>
            <a:br>
              <a:rPr lang="en-US" sz="5400" dirty="0" smtClean="0"/>
            </a:br>
            <a:endParaRPr lang="en-US" sz="2000" dirty="0"/>
          </a:p>
        </p:txBody>
      </p:sp>
      <p:sp>
        <p:nvSpPr>
          <p:cNvPr id="15" name="Subtitle 14"/>
          <p:cNvSpPr>
            <a:spLocks noGrp="1"/>
          </p:cNvSpPr>
          <p:nvPr>
            <p:ph type="subTitle" idx="1"/>
          </p:nvPr>
        </p:nvSpPr>
        <p:spPr>
          <a:xfrm>
            <a:off x="1100051" y="5703851"/>
            <a:ext cx="10058400" cy="537293"/>
          </a:xfrm>
        </p:spPr>
        <p:txBody>
          <a:bodyPr>
            <a:normAutofit/>
          </a:bodyPr>
          <a:lstStyle/>
          <a:p>
            <a:r>
              <a:rPr lang="en-US" dirty="0" smtClean="0"/>
              <a:t>Thursday, </a:t>
            </a:r>
            <a:r>
              <a:rPr lang="en-US" dirty="0" err="1" smtClean="0"/>
              <a:t>october</a:t>
            </a:r>
            <a:r>
              <a:rPr lang="en-US" dirty="0" smtClean="0"/>
              <a:t> 8</a:t>
            </a:r>
            <a:endParaRPr lang="en-US" dirty="0"/>
          </a:p>
        </p:txBody>
      </p:sp>
      <p:sp>
        <p:nvSpPr>
          <p:cNvPr id="2" name="Rectangle 1"/>
          <p:cNvSpPr/>
          <p:nvPr/>
        </p:nvSpPr>
        <p:spPr>
          <a:xfrm>
            <a:off x="1097280" y="3539681"/>
            <a:ext cx="7640320" cy="1679627"/>
          </a:xfrm>
          <a:prstGeom prst="rect">
            <a:avLst/>
          </a:prstGeom>
        </p:spPr>
        <p:txBody>
          <a:bodyPr wrap="square">
            <a:spAutoFit/>
          </a:bodyPr>
          <a:lstStyle/>
          <a:p>
            <a:pPr>
              <a:lnSpc>
                <a:spcPct val="150000"/>
              </a:lnSpc>
            </a:pPr>
            <a:r>
              <a:rPr lang="en-US" sz="2400" dirty="0">
                <a:latin typeface="+mj-lt"/>
              </a:rPr>
              <a:t>David Comeaux, Systems &amp; Discovery Librarian</a:t>
            </a:r>
            <a:br>
              <a:rPr lang="en-US" sz="2400" dirty="0">
                <a:latin typeface="+mj-lt"/>
              </a:rPr>
            </a:br>
            <a:r>
              <a:rPr lang="en-US" sz="2400" dirty="0">
                <a:latin typeface="+mj-lt"/>
              </a:rPr>
              <a:t>Megan Lounsberry, E-Resources Librarian</a:t>
            </a:r>
            <a:br>
              <a:rPr lang="en-US" sz="2400" dirty="0">
                <a:latin typeface="+mj-lt"/>
              </a:rPr>
            </a:br>
            <a:r>
              <a:rPr lang="en-US" sz="2400" dirty="0">
                <a:latin typeface="+mj-lt"/>
              </a:rPr>
              <a:t>Jacob Fontenot, Head of Interlibrary Loan</a:t>
            </a:r>
          </a:p>
        </p:txBody>
      </p:sp>
    </p:spTree>
    <p:extLst>
      <p:ext uri="{BB962C8B-B14F-4D97-AF65-F5344CB8AC3E}">
        <p14:creationId xmlns:p14="http://schemas.microsoft.com/office/powerpoint/2010/main" val="4232118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6313-7511-48A8-B6BD-694996A6F1B2}"/>
              </a:ext>
            </a:extLst>
          </p:cNvPr>
          <p:cNvSpPr>
            <a:spLocks noGrp="1"/>
          </p:cNvSpPr>
          <p:nvPr>
            <p:ph type="title"/>
          </p:nvPr>
        </p:nvSpPr>
        <p:spPr/>
        <p:txBody>
          <a:bodyPr/>
          <a:lstStyle/>
          <a:p>
            <a:r>
              <a:rPr lang="en-US" dirty="0" smtClean="0"/>
              <a:t>Discovery Statistics</a:t>
            </a:r>
            <a:endParaRPr lang="en-US" dirty="0"/>
          </a:p>
        </p:txBody>
      </p:sp>
      <p:sp>
        <p:nvSpPr>
          <p:cNvPr id="3" name="Content Placeholder 2">
            <a:extLst>
              <a:ext uri="{FF2B5EF4-FFF2-40B4-BE49-F238E27FC236}">
                <a16:creationId xmlns:a16="http://schemas.microsoft.com/office/drawing/2014/main" id="{0931D0CB-DF6F-4068-AB05-77B709144295}"/>
              </a:ext>
            </a:extLst>
          </p:cNvPr>
          <p:cNvSpPr>
            <a:spLocks noGrp="1"/>
          </p:cNvSpPr>
          <p:nvPr>
            <p:ph idx="1"/>
          </p:nvPr>
        </p:nvSpPr>
        <p:spPr>
          <a:xfrm>
            <a:off x="1097280" y="1845734"/>
            <a:ext cx="10058400" cy="548331"/>
          </a:xfrm>
        </p:spPr>
        <p:txBody>
          <a:bodyPr/>
          <a:lstStyle/>
          <a:p>
            <a:r>
              <a:rPr lang="en-US" dirty="0" smtClean="0"/>
              <a:t>Google Analytics - 2014 to 2019</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00854439"/>
              </p:ext>
            </p:extLst>
          </p:nvPr>
        </p:nvGraphicFramePr>
        <p:xfrm>
          <a:off x="1097280" y="2626821"/>
          <a:ext cx="5719157" cy="2814251"/>
        </p:xfrm>
        <a:graphic>
          <a:graphicData uri="http://schemas.openxmlformats.org/drawingml/2006/table">
            <a:tbl>
              <a:tblPr>
                <a:tableStyleId>{5C22544A-7EE6-4342-B048-85BDC9FD1C3A}</a:tableStyleId>
              </a:tblPr>
              <a:tblGrid>
                <a:gridCol w="1687620">
                  <a:extLst>
                    <a:ext uri="{9D8B030D-6E8A-4147-A177-3AD203B41FA5}">
                      <a16:colId xmlns:a16="http://schemas.microsoft.com/office/drawing/2014/main" val="2993255369"/>
                    </a:ext>
                  </a:extLst>
                </a:gridCol>
                <a:gridCol w="2531430">
                  <a:extLst>
                    <a:ext uri="{9D8B030D-6E8A-4147-A177-3AD203B41FA5}">
                      <a16:colId xmlns:a16="http://schemas.microsoft.com/office/drawing/2014/main" val="555806743"/>
                    </a:ext>
                  </a:extLst>
                </a:gridCol>
                <a:gridCol w="1500107">
                  <a:extLst>
                    <a:ext uri="{9D8B030D-6E8A-4147-A177-3AD203B41FA5}">
                      <a16:colId xmlns:a16="http://schemas.microsoft.com/office/drawing/2014/main" val="4288353256"/>
                    </a:ext>
                  </a:extLst>
                </a:gridCol>
              </a:tblGrid>
              <a:tr h="562541">
                <a:tc>
                  <a:txBody>
                    <a:bodyPr/>
                    <a:lstStyle/>
                    <a:p>
                      <a:pPr algn="l" fontAlgn="b"/>
                      <a:r>
                        <a:rPr lang="en-US" sz="2400" u="none" strike="noStrike">
                          <a:effectLst/>
                        </a:rPr>
                        <a:t>Year</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a:effectLst/>
                        </a:rPr>
                        <a:t>Total Pageviews</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smtClean="0">
                          <a:effectLst/>
                        </a:rPr>
                        <a:t>Detail</a:t>
                      </a:r>
                      <a:r>
                        <a:rPr lang="en-US" sz="2400" u="none" strike="noStrike" baseline="0" dirty="0" smtClean="0">
                          <a:effectLst/>
                        </a:rPr>
                        <a:t> </a:t>
                      </a:r>
                      <a:r>
                        <a:rPr lang="en-US" sz="2400" u="none" strike="noStrike" dirty="0" smtClean="0">
                          <a:effectLst/>
                        </a:rPr>
                        <a:t>Page</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0536189"/>
                  </a:ext>
                </a:extLst>
              </a:tr>
              <a:tr h="310796">
                <a:tc>
                  <a:txBody>
                    <a:bodyPr/>
                    <a:lstStyle/>
                    <a:p>
                      <a:pPr algn="r" fontAlgn="b"/>
                      <a:r>
                        <a:rPr lang="en-US" sz="2400" u="none" strike="noStrike">
                          <a:effectLst/>
                        </a:rPr>
                        <a:t>2014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976,764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143,165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32332980"/>
                  </a:ext>
                </a:extLst>
              </a:tr>
              <a:tr h="310796">
                <a:tc>
                  <a:txBody>
                    <a:bodyPr/>
                    <a:lstStyle/>
                    <a:p>
                      <a:pPr algn="r" fontAlgn="b"/>
                      <a:r>
                        <a:rPr lang="en-US" sz="2400" u="none" strike="noStrike">
                          <a:effectLst/>
                        </a:rPr>
                        <a:t>2015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1,215,479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340,626</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0802350"/>
                  </a:ext>
                </a:extLst>
              </a:tr>
              <a:tr h="310796">
                <a:tc>
                  <a:txBody>
                    <a:bodyPr/>
                    <a:lstStyle/>
                    <a:p>
                      <a:pPr algn="r" fontAlgn="b"/>
                      <a:r>
                        <a:rPr lang="en-US" sz="2400" u="none" strike="noStrike">
                          <a:effectLst/>
                        </a:rPr>
                        <a:t>2016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1,685,866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483,656</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4479654"/>
                  </a:ext>
                </a:extLst>
              </a:tr>
              <a:tr h="310796">
                <a:tc>
                  <a:txBody>
                    <a:bodyPr/>
                    <a:lstStyle/>
                    <a:p>
                      <a:pPr algn="r" fontAlgn="b"/>
                      <a:r>
                        <a:rPr lang="en-US" sz="2400" u="none" strike="noStrike">
                          <a:effectLst/>
                        </a:rPr>
                        <a:t>2017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1,778,656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437,872</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30410149"/>
                  </a:ext>
                </a:extLst>
              </a:tr>
              <a:tr h="310796">
                <a:tc>
                  <a:txBody>
                    <a:bodyPr/>
                    <a:lstStyle/>
                    <a:p>
                      <a:pPr algn="r" fontAlgn="b"/>
                      <a:r>
                        <a:rPr lang="en-US" sz="2400" u="none" strike="noStrike">
                          <a:effectLst/>
                        </a:rPr>
                        <a:t>2018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2,340,817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430,327</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18744084"/>
                  </a:ext>
                </a:extLst>
              </a:tr>
              <a:tr h="310796">
                <a:tc>
                  <a:txBody>
                    <a:bodyPr/>
                    <a:lstStyle/>
                    <a:p>
                      <a:pPr algn="r" fontAlgn="b"/>
                      <a:r>
                        <a:rPr lang="en-US" sz="2400" u="none" strike="noStrike">
                          <a:effectLst/>
                        </a:rPr>
                        <a:t>2019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2,181,228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393,730</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18593158"/>
                  </a:ext>
                </a:extLst>
              </a:tr>
            </a:tbl>
          </a:graphicData>
        </a:graphic>
      </p:graphicFrame>
    </p:spTree>
    <p:extLst>
      <p:ext uri="{BB962C8B-B14F-4D97-AF65-F5344CB8AC3E}">
        <p14:creationId xmlns:p14="http://schemas.microsoft.com/office/powerpoint/2010/main" val="432419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6313-7511-48A8-B6BD-694996A6F1B2}"/>
              </a:ext>
            </a:extLst>
          </p:cNvPr>
          <p:cNvSpPr>
            <a:spLocks noGrp="1"/>
          </p:cNvSpPr>
          <p:nvPr>
            <p:ph type="title"/>
          </p:nvPr>
        </p:nvSpPr>
        <p:spPr/>
        <p:txBody>
          <a:bodyPr/>
          <a:lstStyle/>
          <a:p>
            <a:r>
              <a:rPr lang="en-US" dirty="0" smtClean="0"/>
              <a:t>Discovery Statistics</a:t>
            </a:r>
            <a:endParaRPr lang="en-US" dirty="0"/>
          </a:p>
        </p:txBody>
      </p:sp>
      <p:sp>
        <p:nvSpPr>
          <p:cNvPr id="3" name="Content Placeholder 2">
            <a:extLst>
              <a:ext uri="{FF2B5EF4-FFF2-40B4-BE49-F238E27FC236}">
                <a16:creationId xmlns:a16="http://schemas.microsoft.com/office/drawing/2014/main" id="{0931D0CB-DF6F-4068-AB05-77B709144295}"/>
              </a:ext>
            </a:extLst>
          </p:cNvPr>
          <p:cNvSpPr>
            <a:spLocks noGrp="1"/>
          </p:cNvSpPr>
          <p:nvPr>
            <p:ph idx="1"/>
          </p:nvPr>
        </p:nvSpPr>
        <p:spPr>
          <a:xfrm>
            <a:off x="1097280" y="1845734"/>
            <a:ext cx="10058400" cy="548331"/>
          </a:xfrm>
        </p:spPr>
        <p:txBody>
          <a:bodyPr/>
          <a:lstStyle/>
          <a:p>
            <a:r>
              <a:rPr lang="en-US" dirty="0" smtClean="0"/>
              <a:t>Control Timeframe</a:t>
            </a:r>
          </a:p>
          <a:p>
            <a:endParaRPr lang="en-US" dirty="0"/>
          </a:p>
        </p:txBody>
      </p:sp>
      <p:pic>
        <p:nvPicPr>
          <p:cNvPr id="4" name="Picture 3"/>
          <p:cNvPicPr>
            <a:picLocks noChangeAspect="1"/>
          </p:cNvPicPr>
          <p:nvPr/>
        </p:nvPicPr>
        <p:blipFill>
          <a:blip r:embed="rId2"/>
          <a:stretch>
            <a:fillRect/>
          </a:stretch>
        </p:blipFill>
        <p:spPr>
          <a:xfrm>
            <a:off x="1097280" y="2302809"/>
            <a:ext cx="4887884" cy="2853333"/>
          </a:xfrm>
          <a:prstGeom prst="rect">
            <a:avLst/>
          </a:prstGeom>
        </p:spPr>
      </p:pic>
      <p:sp>
        <p:nvSpPr>
          <p:cNvPr id="6" name="Oval 5"/>
          <p:cNvSpPr/>
          <p:nvPr/>
        </p:nvSpPr>
        <p:spPr>
          <a:xfrm>
            <a:off x="4655127" y="2851140"/>
            <a:ext cx="1612669" cy="5238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0509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6313-7511-48A8-B6BD-694996A6F1B2}"/>
              </a:ext>
            </a:extLst>
          </p:cNvPr>
          <p:cNvSpPr>
            <a:spLocks noGrp="1"/>
          </p:cNvSpPr>
          <p:nvPr>
            <p:ph type="title"/>
          </p:nvPr>
        </p:nvSpPr>
        <p:spPr/>
        <p:txBody>
          <a:bodyPr/>
          <a:lstStyle/>
          <a:p>
            <a:r>
              <a:rPr lang="en-US" dirty="0" smtClean="0"/>
              <a:t>Discovery Statistics</a:t>
            </a:r>
            <a:endParaRPr lang="en-US" dirty="0"/>
          </a:p>
        </p:txBody>
      </p:sp>
      <p:sp>
        <p:nvSpPr>
          <p:cNvPr id="3" name="Content Placeholder 2">
            <a:extLst>
              <a:ext uri="{FF2B5EF4-FFF2-40B4-BE49-F238E27FC236}">
                <a16:creationId xmlns:a16="http://schemas.microsoft.com/office/drawing/2014/main" id="{0931D0CB-DF6F-4068-AB05-77B709144295}"/>
              </a:ext>
            </a:extLst>
          </p:cNvPr>
          <p:cNvSpPr>
            <a:spLocks noGrp="1"/>
          </p:cNvSpPr>
          <p:nvPr>
            <p:ph idx="1"/>
          </p:nvPr>
        </p:nvSpPr>
        <p:spPr>
          <a:xfrm>
            <a:off x="1097280" y="1845734"/>
            <a:ext cx="10058400" cy="548331"/>
          </a:xfrm>
        </p:spPr>
        <p:txBody>
          <a:bodyPr/>
          <a:lstStyle/>
          <a:p>
            <a:r>
              <a:rPr lang="en-US" dirty="0" smtClean="0"/>
              <a:t>Covid Timeframe</a:t>
            </a:r>
          </a:p>
          <a:p>
            <a:endParaRPr lang="en-US" dirty="0"/>
          </a:p>
        </p:txBody>
      </p:sp>
      <p:pic>
        <p:nvPicPr>
          <p:cNvPr id="5" name="Picture 4"/>
          <p:cNvPicPr>
            <a:picLocks noChangeAspect="1"/>
          </p:cNvPicPr>
          <p:nvPr/>
        </p:nvPicPr>
        <p:blipFill>
          <a:blip r:embed="rId2"/>
          <a:stretch>
            <a:fillRect/>
          </a:stretch>
        </p:blipFill>
        <p:spPr>
          <a:xfrm>
            <a:off x="1097279" y="2502434"/>
            <a:ext cx="4721629" cy="2679525"/>
          </a:xfrm>
          <a:prstGeom prst="rect">
            <a:avLst/>
          </a:prstGeom>
        </p:spPr>
      </p:pic>
      <p:sp>
        <p:nvSpPr>
          <p:cNvPr id="6" name="Oval 5"/>
          <p:cNvSpPr/>
          <p:nvPr/>
        </p:nvSpPr>
        <p:spPr>
          <a:xfrm>
            <a:off x="4655127" y="2851140"/>
            <a:ext cx="1612669" cy="5238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7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6313-7511-48A8-B6BD-694996A6F1B2}"/>
              </a:ext>
            </a:extLst>
          </p:cNvPr>
          <p:cNvSpPr>
            <a:spLocks noGrp="1"/>
          </p:cNvSpPr>
          <p:nvPr>
            <p:ph type="title"/>
          </p:nvPr>
        </p:nvSpPr>
        <p:spPr/>
        <p:txBody>
          <a:bodyPr/>
          <a:lstStyle/>
          <a:p>
            <a:r>
              <a:rPr lang="en-US" dirty="0" smtClean="0"/>
              <a:t>EBSCO Statistics</a:t>
            </a:r>
            <a:endParaRPr lang="en-US" dirty="0"/>
          </a:p>
        </p:txBody>
      </p:sp>
      <p:sp>
        <p:nvSpPr>
          <p:cNvPr id="3" name="Content Placeholder 2">
            <a:extLst>
              <a:ext uri="{FF2B5EF4-FFF2-40B4-BE49-F238E27FC236}">
                <a16:creationId xmlns:a16="http://schemas.microsoft.com/office/drawing/2014/main" id="{0931D0CB-DF6F-4068-AB05-77B709144295}"/>
              </a:ext>
            </a:extLst>
          </p:cNvPr>
          <p:cNvSpPr>
            <a:spLocks noGrp="1"/>
          </p:cNvSpPr>
          <p:nvPr>
            <p:ph idx="1"/>
          </p:nvPr>
        </p:nvSpPr>
        <p:spPr>
          <a:xfrm>
            <a:off x="1097280" y="1845734"/>
            <a:ext cx="2826327" cy="3840171"/>
          </a:xfrm>
        </p:spPr>
        <p:txBody>
          <a:bodyPr>
            <a:normAutofit fontScale="92500" lnSpcReduction="10000"/>
          </a:bodyPr>
          <a:lstStyle/>
          <a:p>
            <a:r>
              <a:rPr lang="en-US" dirty="0" smtClean="0"/>
              <a:t>Since I could only download monthly numbers, for this chart I used January and February for the Control March and April for the  COVID timeframe.</a:t>
            </a:r>
            <a:endParaRPr lang="en-US" dirty="0"/>
          </a:p>
          <a:p>
            <a:r>
              <a:rPr lang="en-US" dirty="0" smtClean="0"/>
              <a:t>While both search and total item requests rose in the 2020 covid period compared to 2019, the rise was considerably less than the rise during the control period; hence use seems to have been down during the covid closure.</a:t>
            </a:r>
          </a:p>
          <a:p>
            <a:endParaRPr lang="en-US" dirty="0"/>
          </a:p>
        </p:txBody>
      </p:sp>
      <p:graphicFrame>
        <p:nvGraphicFramePr>
          <p:cNvPr id="4" name="Table 3"/>
          <p:cNvGraphicFramePr>
            <a:graphicFrameLocks noGrp="1"/>
          </p:cNvGraphicFramePr>
          <p:nvPr/>
        </p:nvGraphicFramePr>
        <p:xfrm>
          <a:off x="5624944" y="2394065"/>
          <a:ext cx="6151420" cy="2593576"/>
        </p:xfrm>
        <a:graphic>
          <a:graphicData uri="http://schemas.openxmlformats.org/drawingml/2006/table">
            <a:tbl>
              <a:tblPr>
                <a:tableStyleId>{5C22544A-7EE6-4342-B048-85BDC9FD1C3A}</a:tableStyleId>
              </a:tblPr>
              <a:tblGrid>
                <a:gridCol w="1230284">
                  <a:extLst>
                    <a:ext uri="{9D8B030D-6E8A-4147-A177-3AD203B41FA5}">
                      <a16:colId xmlns:a16="http://schemas.microsoft.com/office/drawing/2014/main" val="1974364831"/>
                    </a:ext>
                  </a:extLst>
                </a:gridCol>
                <a:gridCol w="1230284">
                  <a:extLst>
                    <a:ext uri="{9D8B030D-6E8A-4147-A177-3AD203B41FA5}">
                      <a16:colId xmlns:a16="http://schemas.microsoft.com/office/drawing/2014/main" val="3333060389"/>
                    </a:ext>
                  </a:extLst>
                </a:gridCol>
                <a:gridCol w="1230284">
                  <a:extLst>
                    <a:ext uri="{9D8B030D-6E8A-4147-A177-3AD203B41FA5}">
                      <a16:colId xmlns:a16="http://schemas.microsoft.com/office/drawing/2014/main" val="910065350"/>
                    </a:ext>
                  </a:extLst>
                </a:gridCol>
                <a:gridCol w="1230284">
                  <a:extLst>
                    <a:ext uri="{9D8B030D-6E8A-4147-A177-3AD203B41FA5}">
                      <a16:colId xmlns:a16="http://schemas.microsoft.com/office/drawing/2014/main" val="232014570"/>
                    </a:ext>
                  </a:extLst>
                </a:gridCol>
                <a:gridCol w="1230284">
                  <a:extLst>
                    <a:ext uri="{9D8B030D-6E8A-4147-A177-3AD203B41FA5}">
                      <a16:colId xmlns:a16="http://schemas.microsoft.com/office/drawing/2014/main" val="163340302"/>
                    </a:ext>
                  </a:extLst>
                </a:gridCol>
              </a:tblGrid>
              <a:tr h="324197">
                <a:tc gridSpan="2">
                  <a:txBody>
                    <a:bodyPr/>
                    <a:lstStyle/>
                    <a:p>
                      <a:pPr algn="l" fontAlgn="b"/>
                      <a:r>
                        <a:rPr lang="en-US" sz="2000" u="none" strike="noStrike">
                          <a:effectLst/>
                        </a:rPr>
                        <a:t>EBSCO Statistics</a:t>
                      </a:r>
                      <a:endParaRPr lang="en-US" sz="20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38854981"/>
                  </a:ext>
                </a:extLst>
              </a:tr>
              <a:tr h="324197">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2000" u="none" strike="noStrike">
                          <a:effectLst/>
                        </a:rPr>
                        <a:t>Control (Jan-Feb)</a:t>
                      </a:r>
                      <a:endParaRPr lang="en-US" sz="20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l" fontAlgn="b"/>
                      <a:r>
                        <a:rPr lang="en-US" sz="2000" u="none" strike="noStrike">
                          <a:effectLst/>
                        </a:rPr>
                        <a:t>Covid-19 (Mar-Apr)</a:t>
                      </a:r>
                      <a:endParaRPr lang="en-US" sz="20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2286025690"/>
                  </a:ext>
                </a:extLst>
              </a:tr>
              <a:tr h="324197">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Searches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Requests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Searches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Requests</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8772131"/>
                  </a:ext>
                </a:extLst>
              </a:tr>
              <a:tr h="324197">
                <a:tc>
                  <a:txBody>
                    <a:bodyPr/>
                    <a:lstStyle/>
                    <a:p>
                      <a:pPr algn="r" fontAlgn="b"/>
                      <a:r>
                        <a:rPr lang="en-US" sz="2000" u="none" strike="noStrike">
                          <a:effectLst/>
                        </a:rPr>
                        <a:t>2017</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170471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60894</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245809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91050</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9438113"/>
                  </a:ext>
                </a:extLst>
              </a:tr>
              <a:tr h="324197">
                <a:tc>
                  <a:txBody>
                    <a:bodyPr/>
                    <a:lstStyle/>
                    <a:p>
                      <a:pPr algn="r" fontAlgn="b"/>
                      <a:r>
                        <a:rPr lang="en-US" sz="2000" u="none" strike="noStrike">
                          <a:effectLst/>
                        </a:rPr>
                        <a:t>2018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175130</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56945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256800</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83851</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3988702"/>
                  </a:ext>
                </a:extLst>
              </a:tr>
              <a:tr h="324197">
                <a:tc>
                  <a:txBody>
                    <a:bodyPr/>
                    <a:lstStyle/>
                    <a:p>
                      <a:pPr algn="r" fontAlgn="b"/>
                      <a:r>
                        <a:rPr lang="en-US" sz="2000" u="none" strike="noStrike">
                          <a:effectLst/>
                        </a:rPr>
                        <a:t>2019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188191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59892</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bg1">
                        <a:lumMod val="90000"/>
                      </a:schemeClr>
                    </a:solidFill>
                  </a:tcPr>
                </a:tc>
                <a:tc>
                  <a:txBody>
                    <a:bodyPr/>
                    <a:lstStyle/>
                    <a:p>
                      <a:pPr algn="r" fontAlgn="b"/>
                      <a:r>
                        <a:rPr lang="en-US" sz="2000" u="none" strike="noStrike">
                          <a:effectLst/>
                        </a:rPr>
                        <a:t>216691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78617</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bg1">
                        <a:lumMod val="90000"/>
                      </a:schemeClr>
                    </a:solidFill>
                  </a:tcPr>
                </a:tc>
                <a:extLst>
                  <a:ext uri="{0D108BD9-81ED-4DB2-BD59-A6C34878D82A}">
                    <a16:rowId xmlns:a16="http://schemas.microsoft.com/office/drawing/2014/main" val="3755178022"/>
                  </a:ext>
                </a:extLst>
              </a:tr>
              <a:tr h="324197">
                <a:tc>
                  <a:txBody>
                    <a:bodyPr/>
                    <a:lstStyle/>
                    <a:p>
                      <a:pPr algn="r" fontAlgn="b"/>
                      <a:r>
                        <a:rPr lang="en-US" sz="2000" u="none" strike="noStrike">
                          <a:effectLst/>
                        </a:rPr>
                        <a:t>2020</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219994</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81804</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bg1">
                        <a:lumMod val="90000"/>
                      </a:schemeClr>
                    </a:solidFill>
                  </a:tcPr>
                </a:tc>
                <a:tc>
                  <a:txBody>
                    <a:bodyPr/>
                    <a:lstStyle/>
                    <a:p>
                      <a:pPr algn="r" fontAlgn="b"/>
                      <a:r>
                        <a:rPr lang="en-US" sz="2000" u="none" strike="noStrike">
                          <a:effectLst/>
                        </a:rPr>
                        <a:t>232852</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85837</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bg1">
                        <a:lumMod val="90000"/>
                      </a:schemeClr>
                    </a:solidFill>
                  </a:tcPr>
                </a:tc>
                <a:extLst>
                  <a:ext uri="{0D108BD9-81ED-4DB2-BD59-A6C34878D82A}">
                    <a16:rowId xmlns:a16="http://schemas.microsoft.com/office/drawing/2014/main" val="2309586308"/>
                  </a:ext>
                </a:extLst>
              </a:tr>
              <a:tr h="324197">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116.90%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136.59%</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bg1">
                        <a:lumMod val="90000"/>
                      </a:schemeClr>
                    </a:solidFill>
                  </a:tcPr>
                </a:tc>
                <a:tc>
                  <a:txBody>
                    <a:bodyPr/>
                    <a:lstStyle/>
                    <a:p>
                      <a:pPr algn="r" fontAlgn="b"/>
                      <a:r>
                        <a:rPr lang="en-US" sz="2000" u="none" strike="noStrike">
                          <a:effectLst/>
                        </a:rPr>
                        <a:t>107.46%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109.18%</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bg1">
                        <a:lumMod val="90000"/>
                      </a:schemeClr>
                    </a:solidFill>
                  </a:tcPr>
                </a:tc>
                <a:extLst>
                  <a:ext uri="{0D108BD9-81ED-4DB2-BD59-A6C34878D82A}">
                    <a16:rowId xmlns:a16="http://schemas.microsoft.com/office/drawing/2014/main" val="1859082937"/>
                  </a:ext>
                </a:extLst>
              </a:tr>
            </a:tbl>
          </a:graphicData>
        </a:graphic>
      </p:graphicFrame>
      <p:sp>
        <p:nvSpPr>
          <p:cNvPr id="7" name="Content Placeholder 2">
            <a:extLst>
              <a:ext uri="{FF2B5EF4-FFF2-40B4-BE49-F238E27FC236}">
                <a16:creationId xmlns:a16="http://schemas.microsoft.com/office/drawing/2014/main" id="{0931D0CB-DF6F-4068-AB05-77B709144295}"/>
              </a:ext>
            </a:extLst>
          </p:cNvPr>
          <p:cNvSpPr txBox="1">
            <a:spLocks/>
          </p:cNvSpPr>
          <p:nvPr/>
        </p:nvSpPr>
        <p:spPr>
          <a:xfrm>
            <a:off x="5624944" y="1862668"/>
            <a:ext cx="2826327" cy="531397"/>
          </a:xfrm>
          <a:prstGeom prst="rect">
            <a:avLst/>
          </a:prstGeom>
        </p:spPr>
        <p:txBody>
          <a:bodyPr vert="horz" lIns="0" tIns="45720" rIns="0" bIns="45720" rtlCol="0">
            <a:normAutofit/>
          </a:bodyPr>
          <a:lstStyle>
            <a:lvl1pPr marL="91436" indent="-91436" algn="l" defTabSz="914354"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9"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00"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71"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COUNTER 5 2017-2020</a:t>
            </a:r>
          </a:p>
          <a:p>
            <a:endParaRPr lang="en-US" dirty="0"/>
          </a:p>
        </p:txBody>
      </p:sp>
    </p:spTree>
    <p:extLst>
      <p:ext uri="{BB962C8B-B14F-4D97-AF65-F5344CB8AC3E}">
        <p14:creationId xmlns:p14="http://schemas.microsoft.com/office/powerpoint/2010/main" val="263394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6313-7511-48A8-B6BD-694996A6F1B2}"/>
              </a:ext>
            </a:extLst>
          </p:cNvPr>
          <p:cNvSpPr>
            <a:spLocks noGrp="1"/>
          </p:cNvSpPr>
          <p:nvPr>
            <p:ph type="title"/>
          </p:nvPr>
        </p:nvSpPr>
        <p:spPr/>
        <p:txBody>
          <a:bodyPr/>
          <a:lstStyle/>
          <a:p>
            <a:r>
              <a:rPr lang="en-US" dirty="0" smtClean="0"/>
              <a:t>LibGuides Statistics</a:t>
            </a:r>
            <a:endParaRPr lang="en-US" dirty="0"/>
          </a:p>
        </p:txBody>
      </p:sp>
      <p:sp>
        <p:nvSpPr>
          <p:cNvPr id="3" name="Content Placeholder 2">
            <a:extLst>
              <a:ext uri="{FF2B5EF4-FFF2-40B4-BE49-F238E27FC236}">
                <a16:creationId xmlns:a16="http://schemas.microsoft.com/office/drawing/2014/main" id="{0931D0CB-DF6F-4068-AB05-77B709144295}"/>
              </a:ext>
            </a:extLst>
          </p:cNvPr>
          <p:cNvSpPr>
            <a:spLocks noGrp="1"/>
          </p:cNvSpPr>
          <p:nvPr>
            <p:ph idx="1"/>
          </p:nvPr>
        </p:nvSpPr>
        <p:spPr>
          <a:xfrm>
            <a:off x="1097280" y="1845734"/>
            <a:ext cx="2826327" cy="3840171"/>
          </a:xfrm>
        </p:spPr>
        <p:txBody>
          <a:bodyPr/>
          <a:lstStyle/>
          <a:p>
            <a:r>
              <a:rPr lang="en-US" dirty="0" smtClean="0"/>
              <a:t>So what were our patrons looking for?</a:t>
            </a:r>
          </a:p>
          <a:p>
            <a:r>
              <a:rPr lang="en-US" dirty="0" smtClean="0"/>
              <a:t>Apparently, LibGuides and especially LibAnswers!</a:t>
            </a:r>
          </a:p>
          <a:p>
            <a:r>
              <a:rPr lang="en-US" dirty="0" smtClean="0"/>
              <a:t>In a moment, I’ll hand the reins over to Megan to explore the LibAnswers statistic in depth.</a:t>
            </a:r>
          </a:p>
          <a:p>
            <a:endParaRPr lang="en-US" dirty="0"/>
          </a:p>
        </p:txBody>
      </p:sp>
      <p:sp>
        <p:nvSpPr>
          <p:cNvPr id="7" name="Content Placeholder 2">
            <a:extLst>
              <a:ext uri="{FF2B5EF4-FFF2-40B4-BE49-F238E27FC236}">
                <a16:creationId xmlns:a16="http://schemas.microsoft.com/office/drawing/2014/main" id="{0931D0CB-DF6F-4068-AB05-77B709144295}"/>
              </a:ext>
            </a:extLst>
          </p:cNvPr>
          <p:cNvSpPr txBox="1">
            <a:spLocks/>
          </p:cNvSpPr>
          <p:nvPr/>
        </p:nvSpPr>
        <p:spPr>
          <a:xfrm>
            <a:off x="7847640" y="2129955"/>
            <a:ext cx="1788730" cy="531397"/>
          </a:xfrm>
          <a:prstGeom prst="rect">
            <a:avLst/>
          </a:prstGeom>
        </p:spPr>
        <p:txBody>
          <a:bodyPr vert="horz" lIns="0" tIns="45720" rIns="0" bIns="45720" rtlCol="0">
            <a:normAutofit/>
          </a:bodyPr>
          <a:lstStyle>
            <a:lvl1pPr marL="91436" indent="-91436" algn="l" defTabSz="914354"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9"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00"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71"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Covid Period</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15987382"/>
              </p:ext>
            </p:extLst>
          </p:nvPr>
        </p:nvGraphicFramePr>
        <p:xfrm>
          <a:off x="4036742" y="2519369"/>
          <a:ext cx="7118939" cy="1760220"/>
        </p:xfrm>
        <a:graphic>
          <a:graphicData uri="http://schemas.openxmlformats.org/drawingml/2006/table">
            <a:tbl>
              <a:tblPr/>
              <a:tblGrid>
                <a:gridCol w="1867862">
                  <a:extLst>
                    <a:ext uri="{9D8B030D-6E8A-4147-A177-3AD203B41FA5}">
                      <a16:colId xmlns:a16="http://schemas.microsoft.com/office/drawing/2014/main" val="2607009534"/>
                    </a:ext>
                  </a:extLst>
                </a:gridCol>
                <a:gridCol w="953363">
                  <a:extLst>
                    <a:ext uri="{9D8B030D-6E8A-4147-A177-3AD203B41FA5}">
                      <a16:colId xmlns:a16="http://schemas.microsoft.com/office/drawing/2014/main" val="3351549431"/>
                    </a:ext>
                  </a:extLst>
                </a:gridCol>
                <a:gridCol w="769467">
                  <a:extLst>
                    <a:ext uri="{9D8B030D-6E8A-4147-A177-3AD203B41FA5}">
                      <a16:colId xmlns:a16="http://schemas.microsoft.com/office/drawing/2014/main" val="3289106644"/>
                    </a:ext>
                  </a:extLst>
                </a:gridCol>
                <a:gridCol w="914400">
                  <a:extLst>
                    <a:ext uri="{9D8B030D-6E8A-4147-A177-3AD203B41FA5}">
                      <a16:colId xmlns:a16="http://schemas.microsoft.com/office/drawing/2014/main" val="2855939864"/>
                    </a:ext>
                  </a:extLst>
                </a:gridCol>
                <a:gridCol w="780586">
                  <a:extLst>
                    <a:ext uri="{9D8B030D-6E8A-4147-A177-3AD203B41FA5}">
                      <a16:colId xmlns:a16="http://schemas.microsoft.com/office/drawing/2014/main" val="3708392851"/>
                    </a:ext>
                  </a:extLst>
                </a:gridCol>
                <a:gridCol w="869795">
                  <a:extLst>
                    <a:ext uri="{9D8B030D-6E8A-4147-A177-3AD203B41FA5}">
                      <a16:colId xmlns:a16="http://schemas.microsoft.com/office/drawing/2014/main" val="48974919"/>
                    </a:ext>
                  </a:extLst>
                </a:gridCol>
                <a:gridCol w="963466">
                  <a:extLst>
                    <a:ext uri="{9D8B030D-6E8A-4147-A177-3AD203B41FA5}">
                      <a16:colId xmlns:a16="http://schemas.microsoft.com/office/drawing/2014/main" val="3798922441"/>
                    </a:ext>
                  </a:extLst>
                </a:gridCol>
              </a:tblGrid>
              <a:tr h="200025">
                <a:tc>
                  <a:txBody>
                    <a:bodyPr/>
                    <a:lstStyle/>
                    <a:p>
                      <a:pPr rtl="0" fontAlgn="b"/>
                      <a:r>
                        <a:rPr lang="en-US">
                          <a:effectLst/>
                        </a:rPr>
                        <a:t>Databases A-Z- views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effectLst/>
                        </a:rPr>
                        <a:t>27,977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effectLst/>
                        </a:rPr>
                        <a:t>26,037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FF0000"/>
                          </a:solidFill>
                          <a:effectLst/>
                        </a:rPr>
                        <a:t>-7% ▼</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effectLst/>
                        </a:rPr>
                        <a:t>20,893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effectLst/>
                        </a:rPr>
                        <a:t>19,624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FF0000"/>
                          </a:solidFill>
                          <a:effectLst/>
                        </a:rPr>
                        <a:t>-6% ▼</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val="3066803508"/>
                  </a:ext>
                </a:extLst>
              </a:tr>
              <a:tr h="200025">
                <a:tc>
                  <a:txBody>
                    <a:bodyPr/>
                    <a:lstStyle/>
                    <a:p>
                      <a:pPr rtl="0" fontAlgn="b"/>
                      <a:r>
                        <a:rPr lang="en-US">
                          <a:effectLst/>
                        </a:rPr>
                        <a:t>LibGuides views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effectLst/>
                        </a:rPr>
                        <a:t>127,191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effectLst/>
                        </a:rPr>
                        <a:t>123,783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-3% ▼</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effectLst/>
                        </a:rPr>
                        <a:t>12,163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effectLst/>
                        </a:rPr>
                        <a:t>18,925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339966"/>
                          </a:solidFill>
                          <a:effectLst/>
                        </a:rPr>
                        <a:t>56% ▲</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41763198"/>
                  </a:ext>
                </a:extLst>
              </a:tr>
              <a:tr h="200025">
                <a:tc>
                  <a:txBody>
                    <a:bodyPr/>
                    <a:lstStyle/>
                    <a:p>
                      <a:pPr rtl="0" fontAlgn="b"/>
                      <a:r>
                        <a:rPr lang="en-US">
                          <a:effectLst/>
                        </a:rPr>
                        <a:t>Ask a Librarian tickets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effectLst/>
                        </a:rPr>
                        <a:t>35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effectLst/>
                        </a:rPr>
                        <a:t>88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339966"/>
                          </a:solidFill>
                          <a:effectLst/>
                        </a:rPr>
                        <a:t>151% ▲</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effectLst/>
                        </a:rPr>
                        <a:t>17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effectLst/>
                        </a:rPr>
                        <a:t>108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dirty="0">
                          <a:solidFill>
                            <a:srgbClr val="339966"/>
                          </a:solidFill>
                          <a:effectLst/>
                        </a:rPr>
                        <a:t>535% ▲</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60021550"/>
                  </a:ext>
                </a:extLst>
              </a:tr>
            </a:tbl>
          </a:graphicData>
        </a:graphic>
      </p:graphicFrame>
      <p:sp>
        <p:nvSpPr>
          <p:cNvPr id="8" name="Content Placeholder 2">
            <a:extLst>
              <a:ext uri="{FF2B5EF4-FFF2-40B4-BE49-F238E27FC236}">
                <a16:creationId xmlns:a16="http://schemas.microsoft.com/office/drawing/2014/main" id="{0931D0CB-DF6F-4068-AB05-77B709144295}"/>
              </a:ext>
            </a:extLst>
          </p:cNvPr>
          <p:cNvSpPr txBox="1">
            <a:spLocks/>
          </p:cNvSpPr>
          <p:nvPr/>
        </p:nvSpPr>
        <p:spPr>
          <a:xfrm>
            <a:off x="5660321" y="2126778"/>
            <a:ext cx="1788730" cy="531397"/>
          </a:xfrm>
          <a:prstGeom prst="rect">
            <a:avLst/>
          </a:prstGeom>
        </p:spPr>
        <p:txBody>
          <a:bodyPr vert="horz" lIns="0" tIns="45720" rIns="0" bIns="45720" rtlCol="0">
            <a:normAutofit/>
          </a:bodyPr>
          <a:lstStyle>
            <a:lvl1pPr marL="91436" indent="-91436" algn="l" defTabSz="914354"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9"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00"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71"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Control Period</a:t>
            </a:r>
          </a:p>
          <a:p>
            <a:endParaRPr lang="en-US" dirty="0"/>
          </a:p>
        </p:txBody>
      </p:sp>
    </p:spTree>
    <p:extLst>
      <p:ext uri="{BB962C8B-B14F-4D97-AF65-F5344CB8AC3E}">
        <p14:creationId xmlns:p14="http://schemas.microsoft.com/office/powerpoint/2010/main" val="1792038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Three Institutions: Net Pandemic Change in Resource </a:t>
            </a:r>
            <a:r>
              <a:rPr lang="en-US" dirty="0" smtClean="0"/>
              <a:t>Use</a:t>
            </a:r>
            <a:endParaRPr lang="en-US" dirty="0"/>
          </a:p>
        </p:txBody>
      </p:sp>
      <p:sp>
        <p:nvSpPr>
          <p:cNvPr id="3" name="Content Placeholder 2"/>
          <p:cNvSpPr>
            <a:spLocks noGrp="1"/>
          </p:cNvSpPr>
          <p:nvPr>
            <p:ph idx="1"/>
          </p:nvPr>
        </p:nvSpPr>
        <p:spPr>
          <a:xfrm>
            <a:off x="1097280" y="1845733"/>
            <a:ext cx="1556710" cy="1343515"/>
          </a:xfrm>
        </p:spPr>
        <p:txBody>
          <a:bodyPr>
            <a:normAutofit fontScale="92500" lnSpcReduction="10000"/>
          </a:bodyPr>
          <a:lstStyle/>
          <a:p>
            <a:r>
              <a:rPr lang="en-US" dirty="0" smtClean="0"/>
              <a:t>Summary comparison of LSU’s stats with two other universities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9053" y="1845733"/>
            <a:ext cx="6176211" cy="3627298"/>
          </a:xfrm>
          <a:prstGeom prst="rect">
            <a:avLst/>
          </a:prstGeom>
        </p:spPr>
      </p:pic>
    </p:spTree>
    <p:extLst>
      <p:ext uri="{BB962C8B-B14F-4D97-AF65-F5344CB8AC3E}">
        <p14:creationId xmlns:p14="http://schemas.microsoft.com/office/powerpoint/2010/main" val="1616310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Communication </a:t>
            </a:r>
            <a:endParaRPr lang="en-US" dirty="0"/>
          </a:p>
        </p:txBody>
      </p:sp>
      <p:sp>
        <p:nvSpPr>
          <p:cNvPr id="3" name="Content Placeholder 2"/>
          <p:cNvSpPr>
            <a:spLocks noGrp="1"/>
          </p:cNvSpPr>
          <p:nvPr>
            <p:ph idx="1"/>
          </p:nvPr>
        </p:nvSpPr>
        <p:spPr>
          <a:xfrm>
            <a:off x="1097280" y="1845734"/>
            <a:ext cx="4676199" cy="4023360"/>
          </a:xfrm>
        </p:spPr>
        <p:txBody>
          <a:bodyPr/>
          <a:lstStyle/>
          <a:p>
            <a:endParaRPr lang="en-US" dirty="0" smtClean="0"/>
          </a:p>
          <a:p>
            <a:r>
              <a:rPr lang="en-US" dirty="0" smtClean="0"/>
              <a:t>How did the COVID-19 pandemic impact use of LSU Library’s online communication channels?</a:t>
            </a:r>
          </a:p>
          <a:p>
            <a:pPr>
              <a:buFont typeface="Wingdings" panose="05000000000000000000" pitchFamily="2" charset="2"/>
              <a:buChar char="§"/>
            </a:pPr>
            <a:r>
              <a:rPr lang="en-US" dirty="0" smtClean="0"/>
              <a:t>LibAnswers</a:t>
            </a:r>
          </a:p>
          <a:p>
            <a:pPr>
              <a:buFont typeface="Wingdings" panose="05000000000000000000" pitchFamily="2" charset="2"/>
              <a:buChar char="§"/>
            </a:pPr>
            <a:r>
              <a:rPr lang="en-US" dirty="0" err="1" smtClean="0"/>
              <a:t>LibChat</a:t>
            </a:r>
            <a:endParaRPr lang="en-US" dirty="0" smtClean="0"/>
          </a:p>
        </p:txBody>
      </p:sp>
      <p:pic>
        <p:nvPicPr>
          <p:cNvPr id="3074" name="Picture 2" descr="https://startupanz.com/wp-content/uploads/2020/06/introvert-or-extrovert-what-are-your-best-virtual-options-for-social-connection-722x4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2848" y="2433896"/>
            <a:ext cx="3991326" cy="2244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39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9301-6EB1-460A-8AD3-4D0B18F28614}"/>
              </a:ext>
            </a:extLst>
          </p:cNvPr>
          <p:cNvSpPr>
            <a:spLocks noGrp="1"/>
          </p:cNvSpPr>
          <p:nvPr>
            <p:ph type="title"/>
          </p:nvPr>
        </p:nvSpPr>
        <p:spPr/>
        <p:txBody>
          <a:bodyPr/>
          <a:lstStyle/>
          <a:p>
            <a:r>
              <a:rPr lang="en-US" dirty="0" smtClean="0"/>
              <a:t>LibAnswers</a:t>
            </a:r>
            <a:endParaRPr lang="en-US" dirty="0"/>
          </a:p>
        </p:txBody>
      </p:sp>
      <p:sp>
        <p:nvSpPr>
          <p:cNvPr id="3" name="Content Placeholder 2">
            <a:extLst>
              <a:ext uri="{FF2B5EF4-FFF2-40B4-BE49-F238E27FC236}">
                <a16:creationId xmlns:a16="http://schemas.microsoft.com/office/drawing/2014/main" id="{FEC51C1C-B2EE-4BE2-B823-70FBF1FA8808}"/>
              </a:ext>
            </a:extLst>
          </p:cNvPr>
          <p:cNvSpPr>
            <a:spLocks noGrp="1"/>
          </p:cNvSpPr>
          <p:nvPr>
            <p:ph idx="1"/>
          </p:nvPr>
        </p:nvSpPr>
        <p:spPr>
          <a:xfrm>
            <a:off x="1097280" y="1845734"/>
            <a:ext cx="4528457" cy="4023360"/>
          </a:xfrm>
        </p:spPr>
        <p:txBody>
          <a:bodyPr/>
          <a:lstStyle/>
          <a:p>
            <a:pPr>
              <a:buFont typeface="Wingdings" panose="05000000000000000000" pitchFamily="2" charset="2"/>
              <a:buChar char="§"/>
            </a:pPr>
            <a:r>
              <a:rPr lang="en-US" dirty="0" smtClean="0"/>
              <a:t>LSU’s public facing ticketing system, Springshare product</a:t>
            </a:r>
          </a:p>
          <a:p>
            <a:pPr>
              <a:buFont typeface="Wingdings" panose="05000000000000000000" pitchFamily="2" charset="2"/>
              <a:buChar char="§"/>
            </a:pPr>
            <a:r>
              <a:rPr lang="en-US" dirty="0" smtClean="0"/>
              <a:t>Users can submit questions through the AskUs! link</a:t>
            </a:r>
          </a:p>
          <a:p>
            <a:pPr>
              <a:buFont typeface="Wingdings" panose="05000000000000000000" pitchFamily="2" charset="2"/>
              <a:buChar char="§"/>
            </a:pPr>
            <a:r>
              <a:rPr lang="en-US" dirty="0" smtClean="0"/>
              <a:t> Appears on homepage and at the top of Discovery results page</a:t>
            </a:r>
          </a:p>
          <a:p>
            <a:pPr marL="0" indent="0">
              <a:buNone/>
            </a:pPr>
            <a:endParaRPr lang="en-US" dirty="0"/>
          </a:p>
        </p:txBody>
      </p:sp>
      <p:sp>
        <p:nvSpPr>
          <p:cNvPr id="4" name="TextBox 3"/>
          <p:cNvSpPr txBox="1"/>
          <p:nvPr/>
        </p:nvSpPr>
        <p:spPr>
          <a:xfrm>
            <a:off x="6775269" y="1907177"/>
            <a:ext cx="184731" cy="369332"/>
          </a:xfrm>
          <a:prstGeom prst="rect">
            <a:avLst/>
          </a:prstGeom>
          <a:noFill/>
        </p:spPr>
        <p:txBody>
          <a:bodyPr wrap="none" rtlCol="0">
            <a:spAutoFit/>
          </a:bodyPr>
          <a:lstStyle/>
          <a:p>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320790" y="1845734"/>
            <a:ext cx="4549140" cy="2901950"/>
          </a:xfrm>
          <a:prstGeom prst="rect">
            <a:avLst/>
          </a:prstGeom>
          <a:noFill/>
          <a:ln>
            <a:noFill/>
          </a:ln>
        </p:spPr>
      </p:pic>
    </p:spTree>
    <p:extLst>
      <p:ext uri="{BB962C8B-B14F-4D97-AF65-F5344CB8AC3E}">
        <p14:creationId xmlns:p14="http://schemas.microsoft.com/office/powerpoint/2010/main" val="3326568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LibAnswers</a:t>
            </a:r>
            <a:endParaRPr lang="en-US" dirty="0"/>
          </a:p>
        </p:txBody>
      </p:sp>
      <p:sp>
        <p:nvSpPr>
          <p:cNvPr id="3" name="Content Placeholder 2"/>
          <p:cNvSpPr>
            <a:spLocks noGrp="1"/>
          </p:cNvSpPr>
          <p:nvPr>
            <p:ph idx="1"/>
          </p:nvPr>
        </p:nvSpPr>
        <p:spPr>
          <a:xfrm>
            <a:off x="809897" y="1906694"/>
            <a:ext cx="5068389" cy="3083317"/>
          </a:xfrm>
        </p:spPr>
        <p:txBody>
          <a:bodyPr/>
          <a:lstStyle/>
          <a:p>
            <a:pPr>
              <a:buFont typeface="Wingdings" panose="05000000000000000000" pitchFamily="2" charset="2"/>
              <a:buChar char="§"/>
            </a:pPr>
            <a:r>
              <a:rPr lang="en-US" dirty="0" smtClean="0"/>
              <a:t> Several help topics for users to choose from</a:t>
            </a:r>
          </a:p>
          <a:p>
            <a:pPr lvl="1">
              <a:spcBef>
                <a:spcPts val="1200"/>
              </a:spcBef>
              <a:buFont typeface="Wingdings" panose="05000000000000000000" pitchFamily="2" charset="2"/>
              <a:buChar char="§"/>
            </a:pPr>
            <a:r>
              <a:rPr lang="en-US" dirty="0" smtClean="0"/>
              <a:t>Research help, ILL, circulation, accessibility needs, and e-resource access issues</a:t>
            </a:r>
          </a:p>
          <a:p>
            <a:pPr lvl="1">
              <a:spcBef>
                <a:spcPts val="1200"/>
              </a:spcBef>
              <a:buFont typeface="Wingdings" panose="05000000000000000000" pitchFamily="2" charset="2"/>
              <a:buChar char="§"/>
            </a:pPr>
            <a:r>
              <a:rPr lang="en-US" dirty="0" smtClean="0"/>
              <a:t>E-resource related help topics relatively new</a:t>
            </a:r>
          </a:p>
          <a:p>
            <a:pPr lvl="2">
              <a:spcBef>
                <a:spcPts val="1200"/>
              </a:spcBef>
              <a:buFont typeface="Wingdings" panose="05000000000000000000" pitchFamily="2" charset="2"/>
              <a:buChar char="§"/>
            </a:pPr>
            <a:r>
              <a:rPr lang="en-US" dirty="0" smtClean="0"/>
              <a:t>Database or full-text PDF access – added July 2019</a:t>
            </a:r>
          </a:p>
          <a:p>
            <a:pPr lvl="2">
              <a:spcBef>
                <a:spcPts val="1200"/>
              </a:spcBef>
              <a:buFont typeface="Wingdings" panose="05000000000000000000" pitchFamily="2" charset="2"/>
              <a:buChar char="§"/>
            </a:pPr>
            <a:r>
              <a:rPr lang="en-US" dirty="0" smtClean="0"/>
              <a:t>Accessing </a:t>
            </a:r>
            <a:r>
              <a:rPr lang="en-US" dirty="0" err="1" smtClean="0"/>
              <a:t>ScienceDirect</a:t>
            </a:r>
            <a:r>
              <a:rPr lang="en-US" dirty="0" smtClean="0"/>
              <a:t> content – added October 2019</a:t>
            </a:r>
          </a:p>
          <a:p>
            <a:pPr marL="384030" lvl="2" indent="0">
              <a:spcBef>
                <a:spcPts val="1200"/>
              </a:spcBef>
              <a:buNone/>
            </a:pPr>
            <a:r>
              <a:rPr lang="en-US" dirty="0"/>
              <a:t>Rationale:  </a:t>
            </a:r>
            <a:r>
              <a:rPr lang="en-US" dirty="0" smtClean="0"/>
              <a:t>To put troubleshooters in direct contact with users in order to resolve issues more quickly and easily</a:t>
            </a:r>
          </a:p>
          <a:p>
            <a:pPr lvl="1">
              <a:buFont typeface="Wingdings" panose="05000000000000000000" pitchFamily="2" charset="2"/>
              <a:buChar char="§"/>
            </a:pPr>
            <a:endParaRPr lang="en-US" dirty="0" smtClean="0"/>
          </a:p>
          <a:p>
            <a:pPr lvl="1">
              <a:buFont typeface="Wingdings" panose="05000000000000000000" pitchFamily="2" charset="2"/>
              <a:buChar char="§"/>
            </a:pPr>
            <a:endParaRPr lang="en-US" dirty="0" smtClean="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671855" y="1906694"/>
            <a:ext cx="3229791" cy="4045127"/>
          </a:xfrm>
          <a:prstGeom prst="rect">
            <a:avLst/>
          </a:prstGeom>
          <a:noFill/>
          <a:ln>
            <a:noFill/>
          </a:ln>
        </p:spPr>
      </p:pic>
    </p:spTree>
    <p:extLst>
      <p:ext uri="{BB962C8B-B14F-4D97-AF65-F5344CB8AC3E}">
        <p14:creationId xmlns:p14="http://schemas.microsoft.com/office/powerpoint/2010/main" val="3814138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LibAnswers 2019 Snapshot</a:t>
            </a:r>
            <a:endParaRPr lang="en-US" dirty="0"/>
          </a:p>
        </p:txBody>
      </p:sp>
      <p:sp>
        <p:nvSpPr>
          <p:cNvPr id="5" name="TextBox 4"/>
          <p:cNvSpPr txBox="1"/>
          <p:nvPr/>
        </p:nvSpPr>
        <p:spPr>
          <a:xfrm>
            <a:off x="980323" y="2251161"/>
            <a:ext cx="4708096" cy="3139321"/>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Period examined: 3/16/19 to 9/18/19 </a:t>
            </a:r>
          </a:p>
          <a:p>
            <a:pPr marL="285750" indent="-285750">
              <a:buFont typeface="Wingdings" panose="05000000000000000000" pitchFamily="2" charset="2"/>
              <a:buChar char="§"/>
            </a:pPr>
            <a:r>
              <a:rPr lang="en-US" dirty="0" smtClean="0"/>
              <a:t>154 total tickets</a:t>
            </a:r>
          </a:p>
          <a:p>
            <a:endParaRPr lang="en-US" dirty="0" smtClean="0"/>
          </a:p>
          <a:p>
            <a:pPr marL="742950" lvl="1" indent="-285750">
              <a:buFont typeface="Wingdings" panose="05000000000000000000" pitchFamily="2" charset="2"/>
              <a:buChar char="§"/>
            </a:pPr>
            <a:r>
              <a:rPr lang="en-US" dirty="0" smtClean="0"/>
              <a:t>Database/full-text PDF access: 56</a:t>
            </a:r>
          </a:p>
          <a:p>
            <a:pPr marL="742950" lvl="1" indent="-285750">
              <a:buFont typeface="Wingdings" panose="05000000000000000000" pitchFamily="2" charset="2"/>
              <a:buChar char="§"/>
            </a:pPr>
            <a:r>
              <a:rPr lang="en-US" dirty="0" smtClean="0"/>
              <a:t>No response: 50</a:t>
            </a:r>
          </a:p>
          <a:p>
            <a:pPr marL="742950" lvl="1" indent="-285750">
              <a:buFont typeface="Wingdings" panose="05000000000000000000" pitchFamily="2" charset="2"/>
              <a:buChar char="§"/>
            </a:pPr>
            <a:r>
              <a:rPr lang="en-US" dirty="0" smtClean="0"/>
              <a:t>Other: 20</a:t>
            </a:r>
          </a:p>
          <a:p>
            <a:pPr marL="742950" lvl="1" indent="-285750">
              <a:buFont typeface="Wingdings" panose="05000000000000000000" pitchFamily="2" charset="2"/>
              <a:buChar char="§"/>
            </a:pPr>
            <a:r>
              <a:rPr lang="en-US" dirty="0" smtClean="0"/>
              <a:t>Research: 14</a:t>
            </a:r>
          </a:p>
          <a:p>
            <a:pPr marL="742950" lvl="1" indent="-285750">
              <a:buFont typeface="Wingdings" panose="05000000000000000000" pitchFamily="2" charset="2"/>
              <a:buChar char="§"/>
            </a:pPr>
            <a:r>
              <a:rPr lang="en-US" dirty="0" smtClean="0"/>
              <a:t>Discovery/Catalog Issues: 5</a:t>
            </a:r>
          </a:p>
          <a:p>
            <a:pPr marL="742950" lvl="1" indent="-285750">
              <a:buFont typeface="Wingdings" panose="05000000000000000000" pitchFamily="2" charset="2"/>
              <a:buChar char="§"/>
            </a:pPr>
            <a:r>
              <a:rPr lang="en-US" dirty="0" smtClean="0"/>
              <a:t>Interlibrary Loan: 4</a:t>
            </a:r>
          </a:p>
          <a:p>
            <a:pPr marL="742950" lvl="1" indent="-285750">
              <a:buFont typeface="Wingdings" panose="05000000000000000000" pitchFamily="2" charset="2"/>
              <a:buChar char="§"/>
            </a:pPr>
            <a:r>
              <a:rPr lang="en-US" dirty="0" smtClean="0"/>
              <a:t>Overdue items/fines: 3</a:t>
            </a:r>
          </a:p>
          <a:p>
            <a:pPr marL="742950" lvl="1" indent="-285750">
              <a:buFont typeface="Wingdings" panose="05000000000000000000" pitchFamily="2" charset="2"/>
              <a:buChar char="§"/>
            </a:pPr>
            <a:r>
              <a:rPr lang="en-US" dirty="0" smtClean="0"/>
              <a:t>Accessing </a:t>
            </a:r>
            <a:r>
              <a:rPr lang="en-US" dirty="0" err="1" smtClean="0"/>
              <a:t>ScienceDirect</a:t>
            </a:r>
            <a:r>
              <a:rPr lang="en-US" dirty="0" smtClean="0"/>
              <a:t>: 2</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01935" y="1737364"/>
            <a:ext cx="4827270" cy="4022725"/>
          </a:xfrm>
        </p:spPr>
      </p:pic>
    </p:spTree>
    <p:extLst>
      <p:ext uri="{BB962C8B-B14F-4D97-AF65-F5344CB8AC3E}">
        <p14:creationId xmlns:p14="http://schemas.microsoft.com/office/powerpoint/2010/main" val="2532040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331F-D698-4DD5-BA37-0DC4A6BC4AEC}"/>
              </a:ext>
            </a:extLst>
          </p:cNvPr>
          <p:cNvSpPr>
            <a:spLocks noGrp="1"/>
          </p:cNvSpPr>
          <p:nvPr>
            <p:ph type="title"/>
          </p:nvPr>
        </p:nvSpPr>
        <p:spPr/>
        <p:txBody>
          <a:bodyPr/>
          <a:lstStyle/>
          <a:p>
            <a:r>
              <a:rPr lang="en-US" dirty="0" smtClean="0"/>
              <a:t>Overview</a:t>
            </a:r>
            <a:endParaRPr lang="en-US" dirty="0"/>
          </a:p>
        </p:txBody>
      </p:sp>
      <p:sp>
        <p:nvSpPr>
          <p:cNvPr id="3" name="Content Placeholder 2">
            <a:extLst>
              <a:ext uri="{FF2B5EF4-FFF2-40B4-BE49-F238E27FC236}">
                <a16:creationId xmlns:a16="http://schemas.microsoft.com/office/drawing/2014/main" id="{3FBB112B-D3DD-4496-BCCE-1718CD63C423}"/>
              </a:ext>
            </a:extLst>
          </p:cNvPr>
          <p:cNvSpPr>
            <a:spLocks noGrp="1"/>
          </p:cNvSpPr>
          <p:nvPr>
            <p:ph idx="1"/>
          </p:nvPr>
        </p:nvSpPr>
        <p:spPr/>
        <p:txBody>
          <a:bodyPr/>
          <a:lstStyle/>
          <a:p>
            <a:pPr marL="0" indent="0">
              <a:buNone/>
            </a:pPr>
            <a:r>
              <a:rPr lang="en-US" dirty="0" smtClean="0"/>
              <a:t>In this presentation, we’ll compare statistics from the time when the COVID-19 pandemic forced libraries to close to a similar time frame last year to explore the potential impact of the pandemic on the use of library resources. </a:t>
            </a:r>
          </a:p>
          <a:p>
            <a:pPr marL="0" indent="0">
              <a:buNone/>
            </a:pPr>
            <a:r>
              <a:rPr lang="en-US" dirty="0"/>
              <a:t>This research grew out of my wondering whether fewer or more patrons would be visiting the library web site and using our search systems during the COVID-induced closures. I started looking at the Google Analytics data from lib.lsu.edu in the weeks after our closure.</a:t>
            </a:r>
          </a:p>
          <a:p>
            <a:pPr marL="0" indent="0">
              <a:buNone/>
            </a:pPr>
            <a:r>
              <a:rPr lang="en-US" dirty="0"/>
              <a:t>Then in early April, I was contacted by a colleague,  a librarian at Valparaiso University, who told me that she was considering a more formal analysis of this question, and asked if I was interested in participating.  I said sure, and that I had been exploring the issue some already</a:t>
            </a:r>
            <a:r>
              <a:rPr lang="en-US" dirty="0" smtClean="0"/>
              <a:t>.</a:t>
            </a:r>
            <a:endParaRPr lang="en-US" dirty="0"/>
          </a:p>
        </p:txBody>
      </p:sp>
    </p:spTree>
    <p:extLst>
      <p:ext uri="{BB962C8B-B14F-4D97-AF65-F5344CB8AC3E}">
        <p14:creationId xmlns:p14="http://schemas.microsoft.com/office/powerpoint/2010/main" val="4165978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LibAnswers </a:t>
            </a:r>
            <a:r>
              <a:rPr lang="en-US" dirty="0" smtClean="0"/>
              <a:t>2020 </a:t>
            </a:r>
            <a:r>
              <a:rPr lang="en-US" dirty="0"/>
              <a:t>Snapshot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68037" y="1737364"/>
            <a:ext cx="4827270" cy="4022725"/>
          </a:xfrm>
        </p:spPr>
      </p:pic>
      <p:sp>
        <p:nvSpPr>
          <p:cNvPr id="6" name="Rectangle 5"/>
          <p:cNvSpPr/>
          <p:nvPr/>
        </p:nvSpPr>
        <p:spPr>
          <a:xfrm>
            <a:off x="1097280" y="2021591"/>
            <a:ext cx="4170757" cy="3416320"/>
          </a:xfrm>
          <a:prstGeom prst="rect">
            <a:avLst/>
          </a:prstGeom>
        </p:spPr>
        <p:txBody>
          <a:bodyPr wrap="none">
            <a:spAutoFit/>
          </a:bodyPr>
          <a:lstStyle/>
          <a:p>
            <a:pPr marL="285750" indent="-285750">
              <a:buFont typeface="Wingdings" panose="05000000000000000000" pitchFamily="2" charset="2"/>
              <a:buChar char="§"/>
            </a:pPr>
            <a:r>
              <a:rPr lang="en-US" dirty="0"/>
              <a:t>Period examined</a:t>
            </a:r>
            <a:r>
              <a:rPr lang="en-US"/>
              <a:t>: </a:t>
            </a:r>
            <a:r>
              <a:rPr lang="en-US" smtClean="0"/>
              <a:t>3/16/20 </a:t>
            </a:r>
            <a:r>
              <a:rPr lang="en-US"/>
              <a:t>to </a:t>
            </a:r>
            <a:r>
              <a:rPr lang="en-US" smtClean="0"/>
              <a:t>9/18/20</a:t>
            </a:r>
            <a:endParaRPr lang="en-US" dirty="0" smtClean="0"/>
          </a:p>
          <a:p>
            <a:pPr marL="285750" indent="-285750">
              <a:buFont typeface="Wingdings" panose="05000000000000000000" pitchFamily="2" charset="2"/>
              <a:buChar char="§"/>
            </a:pPr>
            <a:r>
              <a:rPr lang="en-US" dirty="0" smtClean="0"/>
              <a:t>501 total tickets</a:t>
            </a:r>
          </a:p>
          <a:p>
            <a:pPr marL="285750" indent="-285750">
              <a:buFont typeface="Wingdings" panose="05000000000000000000" pitchFamily="2" charset="2"/>
              <a:buChar char="§"/>
            </a:pPr>
            <a:endParaRPr lang="en-US" dirty="0"/>
          </a:p>
          <a:p>
            <a:pPr marL="742950" lvl="1" indent="-285750">
              <a:buFont typeface="Wingdings" panose="05000000000000000000" pitchFamily="2" charset="2"/>
              <a:buChar char="§"/>
            </a:pPr>
            <a:r>
              <a:rPr lang="en-US" dirty="0"/>
              <a:t>Database/full-text PDF access: </a:t>
            </a:r>
            <a:r>
              <a:rPr lang="en-US" dirty="0" smtClean="0"/>
              <a:t>224</a:t>
            </a:r>
          </a:p>
          <a:p>
            <a:pPr marL="742950" lvl="1" indent="-285750">
              <a:buFont typeface="Wingdings" panose="05000000000000000000" pitchFamily="2" charset="2"/>
              <a:buChar char="§"/>
            </a:pPr>
            <a:r>
              <a:rPr lang="en-US" dirty="0"/>
              <a:t>Other: </a:t>
            </a:r>
            <a:r>
              <a:rPr lang="en-US" dirty="0" smtClean="0"/>
              <a:t>96</a:t>
            </a:r>
          </a:p>
          <a:p>
            <a:pPr marL="742950" lvl="1" indent="-285750">
              <a:buFont typeface="Wingdings" panose="05000000000000000000" pitchFamily="2" charset="2"/>
              <a:buChar char="§"/>
            </a:pPr>
            <a:r>
              <a:rPr lang="en-US" dirty="0"/>
              <a:t>Research: </a:t>
            </a:r>
            <a:r>
              <a:rPr lang="en-US" dirty="0" smtClean="0"/>
              <a:t>53</a:t>
            </a:r>
          </a:p>
          <a:p>
            <a:pPr marL="742950" lvl="1" indent="-285750">
              <a:buFont typeface="Wingdings" panose="05000000000000000000" pitchFamily="2" charset="2"/>
              <a:buChar char="§"/>
            </a:pPr>
            <a:r>
              <a:rPr lang="en-US" dirty="0"/>
              <a:t>Accessing </a:t>
            </a:r>
            <a:r>
              <a:rPr lang="en-US" dirty="0" err="1"/>
              <a:t>ScienceDirect</a:t>
            </a:r>
            <a:r>
              <a:rPr lang="en-US" dirty="0"/>
              <a:t>: </a:t>
            </a:r>
            <a:r>
              <a:rPr lang="en-US" dirty="0" smtClean="0"/>
              <a:t>43</a:t>
            </a:r>
            <a:endParaRPr lang="en-US" dirty="0"/>
          </a:p>
          <a:p>
            <a:pPr marL="742950" lvl="1" indent="-285750">
              <a:buFont typeface="Wingdings" panose="05000000000000000000" pitchFamily="2" charset="2"/>
              <a:buChar char="§"/>
            </a:pPr>
            <a:r>
              <a:rPr lang="en-US" dirty="0"/>
              <a:t>No response: </a:t>
            </a:r>
            <a:r>
              <a:rPr lang="en-US" dirty="0" smtClean="0"/>
              <a:t>31</a:t>
            </a:r>
            <a:endParaRPr lang="en-US" dirty="0"/>
          </a:p>
          <a:p>
            <a:pPr marL="742950" lvl="1" indent="-285750">
              <a:buFont typeface="Wingdings" panose="05000000000000000000" pitchFamily="2" charset="2"/>
              <a:buChar char="§"/>
            </a:pPr>
            <a:r>
              <a:rPr lang="en-US" dirty="0" smtClean="0"/>
              <a:t>Discovery/Catalog </a:t>
            </a:r>
            <a:r>
              <a:rPr lang="en-US" dirty="0"/>
              <a:t>Issues: </a:t>
            </a:r>
            <a:r>
              <a:rPr lang="en-US" dirty="0" smtClean="0"/>
              <a:t>19</a:t>
            </a:r>
          </a:p>
          <a:p>
            <a:pPr marL="742950" lvl="1" indent="-285750">
              <a:buFont typeface="Wingdings" panose="05000000000000000000" pitchFamily="2" charset="2"/>
              <a:buChar char="§"/>
            </a:pPr>
            <a:r>
              <a:rPr lang="en-US" dirty="0"/>
              <a:t>Overdue items/fines: </a:t>
            </a:r>
            <a:r>
              <a:rPr lang="en-US" dirty="0" smtClean="0"/>
              <a:t>18</a:t>
            </a:r>
            <a:endParaRPr lang="en-US" dirty="0"/>
          </a:p>
          <a:p>
            <a:pPr marL="742950" lvl="1" indent="-285750">
              <a:buFont typeface="Wingdings" panose="05000000000000000000" pitchFamily="2" charset="2"/>
              <a:buChar char="§"/>
            </a:pPr>
            <a:r>
              <a:rPr lang="en-US" dirty="0"/>
              <a:t>Interlibrary Loan: </a:t>
            </a:r>
            <a:r>
              <a:rPr lang="en-US" dirty="0" smtClean="0"/>
              <a:t>17</a:t>
            </a:r>
            <a:endParaRPr lang="en-US" dirty="0"/>
          </a:p>
          <a:p>
            <a:endParaRPr lang="en-US" dirty="0"/>
          </a:p>
        </p:txBody>
      </p:sp>
    </p:spTree>
    <p:extLst>
      <p:ext uri="{BB962C8B-B14F-4D97-AF65-F5344CB8AC3E}">
        <p14:creationId xmlns:p14="http://schemas.microsoft.com/office/powerpoint/2010/main" val="3683764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LibAnswers – Database/Full-text PDF Access</a:t>
            </a:r>
            <a:endParaRPr lang="en-US" dirty="0"/>
          </a:p>
        </p:txBody>
      </p:sp>
      <p:sp>
        <p:nvSpPr>
          <p:cNvPr id="3" name="Content Placeholder 2"/>
          <p:cNvSpPr>
            <a:spLocks noGrp="1"/>
          </p:cNvSpPr>
          <p:nvPr>
            <p:ph idx="1"/>
          </p:nvPr>
        </p:nvSpPr>
        <p:spPr>
          <a:xfrm>
            <a:off x="5935094" y="1952059"/>
            <a:ext cx="5537436" cy="4023360"/>
          </a:xfrm>
        </p:spPr>
        <p:txBody>
          <a:bodyPr/>
          <a:lstStyle/>
          <a:p>
            <a:r>
              <a:rPr lang="en-US" dirty="0" smtClean="0"/>
              <a:t>Most frequently asked questions received by troubleshooters</a:t>
            </a:r>
          </a:p>
          <a:p>
            <a:pPr marL="457200" indent="-457200">
              <a:buAutoNum type="arabicPeriod"/>
            </a:pPr>
            <a:r>
              <a:rPr lang="en-US" dirty="0" smtClean="0">
                <a:solidFill>
                  <a:schemeClr val="bg1">
                    <a:lumMod val="50000"/>
                  </a:schemeClr>
                </a:solidFill>
              </a:rPr>
              <a:t>Can I get access to this </a:t>
            </a:r>
            <a:r>
              <a:rPr lang="en-US" dirty="0" err="1" smtClean="0">
                <a:solidFill>
                  <a:schemeClr val="bg1">
                    <a:lumMod val="50000"/>
                  </a:schemeClr>
                </a:solidFill>
              </a:rPr>
              <a:t>ScienceDirect</a:t>
            </a:r>
            <a:r>
              <a:rPr lang="en-US" dirty="0" smtClean="0">
                <a:solidFill>
                  <a:schemeClr val="bg1">
                    <a:lumMod val="50000"/>
                  </a:schemeClr>
                </a:solidFill>
              </a:rPr>
              <a:t> article? (citation listed)</a:t>
            </a:r>
          </a:p>
          <a:p>
            <a:pPr marL="457200" indent="-457200">
              <a:buAutoNum type="arabicPeriod"/>
            </a:pPr>
            <a:r>
              <a:rPr lang="en-US" dirty="0" smtClean="0">
                <a:solidFill>
                  <a:schemeClr val="bg1">
                    <a:lumMod val="50000"/>
                  </a:schemeClr>
                </a:solidFill>
              </a:rPr>
              <a:t>Do we have access to this article/Can you get me access to this article? (specific citation listed)</a:t>
            </a:r>
          </a:p>
          <a:p>
            <a:pPr marL="457200" indent="-457200">
              <a:buAutoNum type="arabicPeriod"/>
            </a:pPr>
            <a:r>
              <a:rPr lang="en-US" dirty="0" smtClean="0">
                <a:solidFill>
                  <a:schemeClr val="bg1">
                    <a:lumMod val="50000"/>
                  </a:schemeClr>
                </a:solidFill>
              </a:rPr>
              <a:t>We should have to this content, but I’m unable to access it. Can you help?</a:t>
            </a:r>
            <a:endParaRPr lang="en-US" dirty="0">
              <a:solidFill>
                <a:schemeClr val="bg1">
                  <a:lumMod val="50000"/>
                </a:schemeClr>
              </a:solidFill>
            </a:endParaRPr>
          </a:p>
        </p:txBody>
      </p:sp>
      <p:pic>
        <p:nvPicPr>
          <p:cNvPr id="6" name="Picture 5"/>
          <p:cNvPicPr>
            <a:picLocks noChangeAspect="1"/>
          </p:cNvPicPr>
          <p:nvPr/>
        </p:nvPicPr>
        <p:blipFill>
          <a:blip r:embed="rId3"/>
          <a:stretch>
            <a:fillRect/>
          </a:stretch>
        </p:blipFill>
        <p:spPr>
          <a:xfrm>
            <a:off x="781402" y="2494280"/>
            <a:ext cx="4615685" cy="2938917"/>
          </a:xfrm>
          <a:prstGeom prst="rect">
            <a:avLst/>
          </a:prstGeom>
        </p:spPr>
      </p:pic>
      <p:sp>
        <p:nvSpPr>
          <p:cNvPr id="7" name="Rectangle 6"/>
          <p:cNvSpPr/>
          <p:nvPr/>
        </p:nvSpPr>
        <p:spPr>
          <a:xfrm>
            <a:off x="893136" y="2016235"/>
            <a:ext cx="3965944" cy="400110"/>
          </a:xfrm>
          <a:prstGeom prst="rect">
            <a:avLst/>
          </a:prstGeom>
        </p:spPr>
        <p:txBody>
          <a:bodyPr wrap="square">
            <a:spAutoFit/>
          </a:bodyPr>
          <a:lstStyle/>
          <a:p>
            <a:r>
              <a:rPr lang="en-US" sz="2000" dirty="0">
                <a:solidFill>
                  <a:schemeClr val="bg1">
                    <a:lumMod val="50000"/>
                  </a:schemeClr>
                </a:solidFill>
              </a:rPr>
              <a:t>225% increase from 2019 to 2020!</a:t>
            </a:r>
          </a:p>
        </p:txBody>
      </p:sp>
    </p:spTree>
    <p:extLst>
      <p:ext uri="{BB962C8B-B14F-4D97-AF65-F5344CB8AC3E}">
        <p14:creationId xmlns:p14="http://schemas.microsoft.com/office/powerpoint/2010/main" val="847301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LibChat</a:t>
            </a:r>
            <a:endParaRPr lang="en-US" dirty="0"/>
          </a:p>
        </p:txBody>
      </p:sp>
      <p:pic>
        <p:nvPicPr>
          <p:cNvPr id="4" name="Content Placeholder 3"/>
          <p:cNvPicPr>
            <a:picLocks noGrp="1" noChangeAspect="1"/>
          </p:cNvPicPr>
          <p:nvPr>
            <p:ph idx="1"/>
          </p:nvPr>
        </p:nvPicPr>
        <p:blipFill>
          <a:blip r:embed="rId3"/>
          <a:stretch>
            <a:fillRect/>
          </a:stretch>
        </p:blipFill>
        <p:spPr>
          <a:xfrm>
            <a:off x="5961051" y="1737364"/>
            <a:ext cx="4009088" cy="4022725"/>
          </a:xfrm>
          <a:prstGeom prst="rect">
            <a:avLst/>
          </a:prstGeom>
        </p:spPr>
      </p:pic>
      <p:sp>
        <p:nvSpPr>
          <p:cNvPr id="5" name="TextBox 4"/>
          <p:cNvSpPr txBox="1"/>
          <p:nvPr/>
        </p:nvSpPr>
        <p:spPr>
          <a:xfrm>
            <a:off x="1097280" y="2083982"/>
            <a:ext cx="4484813" cy="3693319"/>
          </a:xfrm>
          <a:prstGeom prst="rect">
            <a:avLst/>
          </a:prstGeom>
          <a:noFill/>
        </p:spPr>
        <p:txBody>
          <a:bodyPr wrap="square" rtlCol="0">
            <a:spAutoFit/>
          </a:bodyPr>
          <a:lstStyle/>
          <a:p>
            <a:r>
              <a:rPr lang="en-US" dirty="0" smtClean="0">
                <a:solidFill>
                  <a:schemeClr val="bg1">
                    <a:lumMod val="50000"/>
                  </a:schemeClr>
                </a:solidFill>
              </a:rPr>
              <a:t>Background</a:t>
            </a:r>
          </a:p>
          <a:p>
            <a:pPr marL="285750" indent="-285750">
              <a:buFont typeface="Wingdings" panose="05000000000000000000" pitchFamily="2" charset="2"/>
              <a:buChar char="§"/>
            </a:pPr>
            <a:r>
              <a:rPr lang="en-US" dirty="0" smtClean="0">
                <a:solidFill>
                  <a:schemeClr val="bg1">
                    <a:lumMod val="50000"/>
                  </a:schemeClr>
                </a:solidFill>
              </a:rPr>
              <a:t>Accessed using same AskUs! icon as LibAnswers</a:t>
            </a:r>
          </a:p>
          <a:p>
            <a:pPr marL="285750" indent="-285750">
              <a:buFont typeface="Wingdings" panose="05000000000000000000" pitchFamily="2" charset="2"/>
              <a:buChar char="§"/>
            </a:pPr>
            <a:r>
              <a:rPr lang="en-US" dirty="0" smtClean="0">
                <a:solidFill>
                  <a:schemeClr val="bg1">
                    <a:lumMod val="50000"/>
                  </a:schemeClr>
                </a:solidFill>
              </a:rPr>
              <a:t>Chat in use until mid-2019</a:t>
            </a:r>
          </a:p>
          <a:p>
            <a:pPr marL="285750" indent="-285750">
              <a:buFont typeface="Wingdings" panose="05000000000000000000" pitchFamily="2" charset="2"/>
              <a:buChar char="§"/>
            </a:pPr>
            <a:r>
              <a:rPr lang="en-US" dirty="0" smtClean="0">
                <a:solidFill>
                  <a:schemeClr val="bg1">
                    <a:lumMod val="50000"/>
                  </a:schemeClr>
                </a:solidFill>
              </a:rPr>
              <a:t>Staffed by research librarians only</a:t>
            </a:r>
          </a:p>
          <a:p>
            <a:pPr marL="285750" indent="-285750">
              <a:buFont typeface="Wingdings" panose="05000000000000000000" pitchFamily="2" charset="2"/>
              <a:buChar char="§"/>
            </a:pPr>
            <a:r>
              <a:rPr lang="en-US" dirty="0" smtClean="0">
                <a:solidFill>
                  <a:schemeClr val="bg1">
                    <a:lumMod val="50000"/>
                  </a:schemeClr>
                </a:solidFill>
              </a:rPr>
              <a:t>Low usage and other priorities put an end to its use</a:t>
            </a:r>
          </a:p>
          <a:p>
            <a:pPr marL="285750" indent="-285750">
              <a:buFont typeface="Wingdings" panose="05000000000000000000" pitchFamily="2" charset="2"/>
              <a:buChar char="§"/>
            </a:pPr>
            <a:r>
              <a:rPr lang="en-US" dirty="0" smtClean="0">
                <a:solidFill>
                  <a:schemeClr val="bg1">
                    <a:lumMod val="50000"/>
                  </a:schemeClr>
                </a:solidFill>
              </a:rPr>
              <a:t>In response to the pandemic closures, the chat service reopened</a:t>
            </a:r>
          </a:p>
          <a:p>
            <a:pPr marL="285750" indent="-285750">
              <a:buFont typeface="Wingdings" panose="05000000000000000000" pitchFamily="2" charset="2"/>
              <a:buChar char="§"/>
            </a:pPr>
            <a:r>
              <a:rPr lang="en-US" dirty="0" smtClean="0">
                <a:solidFill>
                  <a:schemeClr val="bg1">
                    <a:lumMod val="50000"/>
                  </a:schemeClr>
                </a:solidFill>
              </a:rPr>
              <a:t>Now staffed by research librarians as well as staff from Access Services and Technology Initiatives</a:t>
            </a: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3131638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LibChat</a:t>
            </a:r>
            <a:r>
              <a:rPr lang="en-US" dirty="0" smtClean="0"/>
              <a:t> – 2018 Snapshot</a:t>
            </a:r>
            <a:endParaRPr lang="en-US" dirty="0"/>
          </a:p>
        </p:txBody>
      </p:sp>
      <p:sp>
        <p:nvSpPr>
          <p:cNvPr id="3" name="Content Placeholder 2"/>
          <p:cNvSpPr>
            <a:spLocks noGrp="1"/>
          </p:cNvSpPr>
          <p:nvPr>
            <p:ph idx="1"/>
          </p:nvPr>
        </p:nvSpPr>
        <p:spPr>
          <a:xfrm>
            <a:off x="1097280" y="1845734"/>
            <a:ext cx="3995715" cy="4023360"/>
          </a:xfrm>
        </p:spPr>
        <p:txBody>
          <a:bodyPr/>
          <a:lstStyle/>
          <a:p>
            <a:r>
              <a:rPr lang="en-US" dirty="0"/>
              <a:t>Period examined:  </a:t>
            </a:r>
            <a:r>
              <a:rPr lang="en-US" dirty="0" smtClean="0"/>
              <a:t>6/1/18-9/18/18</a:t>
            </a:r>
            <a:endParaRPr lang="en-US" dirty="0"/>
          </a:p>
          <a:p>
            <a:pPr>
              <a:buFont typeface="Wingdings" panose="05000000000000000000" pitchFamily="2" charset="2"/>
              <a:buChar char="§"/>
            </a:pPr>
            <a:r>
              <a:rPr lang="en-US" dirty="0" smtClean="0"/>
              <a:t> 45 total chats in 2018</a:t>
            </a:r>
          </a:p>
          <a:p>
            <a:pPr>
              <a:buFont typeface="Wingdings" panose="05000000000000000000" pitchFamily="2" charset="2"/>
              <a:buChar char="§"/>
            </a:pPr>
            <a:r>
              <a:rPr lang="en-US" dirty="0" smtClean="0"/>
              <a:t>Highest number of questions answered pertained to general information requests </a:t>
            </a:r>
          </a:p>
          <a:p>
            <a:pPr lvl="1">
              <a:buFont typeface="Wingdings" panose="05000000000000000000" pitchFamily="2" charset="2"/>
              <a:buChar char="§"/>
            </a:pPr>
            <a:r>
              <a:rPr lang="en-US" dirty="0"/>
              <a:t>Gen info </a:t>
            </a:r>
            <a:r>
              <a:rPr lang="en-US" dirty="0" smtClean="0"/>
              <a:t>– </a:t>
            </a:r>
            <a:r>
              <a:rPr lang="en-US" dirty="0"/>
              <a:t>42</a:t>
            </a:r>
            <a:r>
              <a:rPr lang="en-US" dirty="0" smtClean="0"/>
              <a:t>%</a:t>
            </a:r>
          </a:p>
          <a:p>
            <a:pPr lvl="1">
              <a:buFont typeface="Wingdings" panose="05000000000000000000" pitchFamily="2" charset="2"/>
              <a:buChar char="§"/>
            </a:pPr>
            <a:r>
              <a:rPr lang="en-US" dirty="0" smtClean="0"/>
              <a:t>Research – 39%</a:t>
            </a:r>
          </a:p>
          <a:p>
            <a:pPr lvl="1">
              <a:buFont typeface="Wingdings" panose="05000000000000000000" pitchFamily="2" charset="2"/>
              <a:buChar char="§"/>
            </a:pPr>
            <a:r>
              <a:rPr lang="en-US" dirty="0" smtClean="0"/>
              <a:t>E-resource access – 20%</a:t>
            </a:r>
          </a:p>
          <a:p>
            <a:pPr>
              <a:buFont typeface="Wingdings" panose="05000000000000000000" pitchFamily="2" charset="2"/>
              <a:buChar char="§"/>
            </a:pPr>
            <a:endParaRPr lang="en-US" dirty="0" smtClean="0"/>
          </a:p>
          <a:p>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2995" y="1845734"/>
            <a:ext cx="6432698" cy="3598711"/>
          </a:xfrm>
          <a:prstGeom prst="rect">
            <a:avLst/>
          </a:prstGeom>
        </p:spPr>
      </p:pic>
    </p:spTree>
    <p:extLst>
      <p:ext uri="{BB962C8B-B14F-4D97-AF65-F5344CB8AC3E}">
        <p14:creationId xmlns:p14="http://schemas.microsoft.com/office/powerpoint/2010/main" val="1175139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220" y="297240"/>
            <a:ext cx="10058400" cy="1450757"/>
          </a:xfrm>
        </p:spPr>
        <p:txBody>
          <a:bodyPr/>
          <a:lstStyle/>
          <a:p>
            <a:r>
              <a:rPr lang="en-US" dirty="0" err="1" smtClean="0"/>
              <a:t>LibChat</a:t>
            </a:r>
            <a:r>
              <a:rPr lang="en-US" dirty="0" smtClean="0"/>
              <a:t> – 2020 Snapshot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44140" y="2058271"/>
            <a:ext cx="6211223" cy="3343070"/>
          </a:xfrm>
        </p:spPr>
      </p:pic>
      <p:sp>
        <p:nvSpPr>
          <p:cNvPr id="5" name="TextBox 4"/>
          <p:cNvSpPr txBox="1"/>
          <p:nvPr/>
        </p:nvSpPr>
        <p:spPr>
          <a:xfrm>
            <a:off x="1012220" y="2539019"/>
            <a:ext cx="3551274" cy="3416320"/>
          </a:xfrm>
          <a:prstGeom prst="rect">
            <a:avLst/>
          </a:prstGeom>
          <a:noFill/>
        </p:spPr>
        <p:txBody>
          <a:bodyPr wrap="square" rtlCol="0">
            <a:spAutoFit/>
          </a:bodyPr>
          <a:lstStyle/>
          <a:p>
            <a:r>
              <a:rPr lang="en-US" dirty="0" smtClean="0"/>
              <a:t>Period examined:  6/1/20-9/18/20</a:t>
            </a:r>
          </a:p>
          <a:p>
            <a:endParaRPr lang="en-US" dirty="0"/>
          </a:p>
          <a:p>
            <a:pPr marL="285750" indent="-285750">
              <a:buFont typeface="Wingdings" panose="05000000000000000000" pitchFamily="2" charset="2"/>
              <a:buChar char="§"/>
            </a:pPr>
            <a:r>
              <a:rPr lang="en-US" dirty="0" smtClean="0"/>
              <a:t>152 total chats since June 2020</a:t>
            </a:r>
          </a:p>
          <a:p>
            <a:pPr marL="285750" indent="-285750">
              <a:buFont typeface="Wingdings" panose="05000000000000000000" pitchFamily="2" charset="2"/>
              <a:buChar char="§"/>
            </a:pPr>
            <a:r>
              <a:rPr lang="en-US" dirty="0" smtClean="0"/>
              <a:t>Most questions pertain to e-resource access or general info</a:t>
            </a:r>
          </a:p>
          <a:p>
            <a:endParaRPr lang="en-US" dirty="0" smtClean="0"/>
          </a:p>
          <a:p>
            <a:pPr lvl="1">
              <a:buFont typeface="Wingdings" panose="05000000000000000000" pitchFamily="2" charset="2"/>
              <a:buChar char="§"/>
            </a:pPr>
            <a:r>
              <a:rPr lang="en-US" dirty="0"/>
              <a:t>E-resource access – 35</a:t>
            </a:r>
            <a:r>
              <a:rPr lang="en-US" dirty="0" smtClean="0"/>
              <a:t>%</a:t>
            </a:r>
          </a:p>
          <a:p>
            <a:pPr lvl="1">
              <a:buFont typeface="Wingdings" panose="05000000000000000000" pitchFamily="2" charset="2"/>
              <a:buChar char="§"/>
            </a:pPr>
            <a:r>
              <a:rPr lang="en-US" dirty="0" smtClean="0"/>
              <a:t>Gen </a:t>
            </a:r>
            <a:r>
              <a:rPr lang="en-US" dirty="0"/>
              <a:t>info – </a:t>
            </a:r>
            <a:r>
              <a:rPr lang="en-US" dirty="0" smtClean="0"/>
              <a:t>33%</a:t>
            </a:r>
            <a:endParaRPr lang="en-US" dirty="0"/>
          </a:p>
          <a:p>
            <a:pPr lvl="1">
              <a:buFont typeface="Wingdings" panose="05000000000000000000" pitchFamily="2" charset="2"/>
              <a:buChar char="§"/>
            </a:pPr>
            <a:r>
              <a:rPr lang="en-US" dirty="0"/>
              <a:t>Research – </a:t>
            </a:r>
            <a:r>
              <a:rPr lang="en-US" dirty="0" smtClean="0"/>
              <a:t>28%</a:t>
            </a:r>
            <a:endParaRPr lang="en-US" dirty="0"/>
          </a:p>
          <a:p>
            <a:pPr marL="742950" lvl="1" indent="-285750">
              <a:buFont typeface="Wingdings" panose="05000000000000000000" pitchFamily="2" charset="2"/>
              <a:buChar char="§"/>
            </a:pPr>
            <a:endParaRPr lang="en-US" dirty="0" smtClean="0"/>
          </a:p>
          <a:p>
            <a:pPr marL="742950" lvl="1"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8510903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Communication Takeaways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An increase in the use of both LibAnswers and </a:t>
            </a:r>
            <a:r>
              <a:rPr lang="en-US" dirty="0" err="1" smtClean="0"/>
              <a:t>LibChat</a:t>
            </a:r>
            <a:endParaRPr lang="en-US" dirty="0" smtClean="0"/>
          </a:p>
          <a:p>
            <a:pPr>
              <a:buFont typeface="Wingdings" panose="05000000000000000000" pitchFamily="2" charset="2"/>
              <a:buChar char="§"/>
            </a:pPr>
            <a:r>
              <a:rPr lang="en-US" dirty="0" smtClean="0"/>
              <a:t>E-resource access is the primary reason for seeking help through online channels</a:t>
            </a:r>
          </a:p>
          <a:p>
            <a:pPr>
              <a:buFont typeface="Wingdings" panose="05000000000000000000" pitchFamily="2" charset="2"/>
              <a:buChar char="§"/>
            </a:pPr>
            <a:r>
              <a:rPr lang="en-US" dirty="0" smtClean="0"/>
              <a:t>As online learning increases, e-resource access and the ability to troubleshoot in a timely and effective manner is imperative</a:t>
            </a:r>
          </a:p>
          <a:p>
            <a:pPr lvl="1">
              <a:buFont typeface="Wingdings" panose="05000000000000000000" pitchFamily="2" charset="2"/>
              <a:buChar char="§"/>
            </a:pPr>
            <a:r>
              <a:rPr lang="en-US" dirty="0" smtClean="0"/>
              <a:t>Staffing and training guidelines are a must</a:t>
            </a:r>
          </a:p>
          <a:p>
            <a:pPr>
              <a:buFont typeface="Wingdings" panose="05000000000000000000" pitchFamily="2" charset="2"/>
              <a:buChar char="§"/>
            </a:pPr>
            <a:r>
              <a:rPr lang="en-US" dirty="0" smtClean="0"/>
              <a:t>Further research should be conducted into how virtual correspondence with libraries can be leveraged to serve or facilitate distance/online learning</a:t>
            </a:r>
          </a:p>
          <a:p>
            <a:pPr>
              <a:buFont typeface="Wingdings" panose="05000000000000000000" pitchFamily="2" charset="2"/>
              <a:buChar char="§"/>
            </a:pPr>
            <a:endParaRPr lang="en-US" dirty="0" smtClean="0"/>
          </a:p>
          <a:p>
            <a:endParaRPr lang="en-US" dirty="0" smtClean="0"/>
          </a:p>
          <a:p>
            <a:endParaRPr lang="en-US" dirty="0"/>
          </a:p>
        </p:txBody>
      </p:sp>
    </p:spTree>
    <p:extLst>
      <p:ext uri="{BB962C8B-B14F-4D97-AF65-F5344CB8AC3E}">
        <p14:creationId xmlns:p14="http://schemas.microsoft.com/office/powerpoint/2010/main" val="3879137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F5B2-7780-4918-BAD3-7031DE7608C0}"/>
              </a:ext>
            </a:extLst>
          </p:cNvPr>
          <p:cNvSpPr>
            <a:spLocks noGrp="1"/>
          </p:cNvSpPr>
          <p:nvPr>
            <p:ph type="title"/>
          </p:nvPr>
        </p:nvSpPr>
        <p:spPr>
          <a:xfrm>
            <a:off x="602344" y="-246490"/>
            <a:ext cx="10058400" cy="1450757"/>
          </a:xfrm>
        </p:spPr>
        <p:txBody>
          <a:bodyPr/>
          <a:lstStyle/>
          <a:p>
            <a:r>
              <a:rPr lang="en-US" dirty="0"/>
              <a:t>Some Key ILL Terms</a:t>
            </a:r>
          </a:p>
        </p:txBody>
      </p:sp>
      <p:pic>
        <p:nvPicPr>
          <p:cNvPr id="4" name="Picture 3">
            <a:extLst>
              <a:ext uri="{FF2B5EF4-FFF2-40B4-BE49-F238E27FC236}">
                <a16:creationId xmlns:a16="http://schemas.microsoft.com/office/drawing/2014/main" id="{C5DF73F0-5284-4391-80A2-EDB26F1487AD}"/>
              </a:ext>
            </a:extLst>
          </p:cNvPr>
          <p:cNvPicPr>
            <a:picLocks noChangeAspect="1"/>
          </p:cNvPicPr>
          <p:nvPr/>
        </p:nvPicPr>
        <p:blipFill>
          <a:blip r:embed="rId3"/>
          <a:stretch>
            <a:fillRect/>
          </a:stretch>
        </p:blipFill>
        <p:spPr>
          <a:xfrm>
            <a:off x="8692566" y="0"/>
            <a:ext cx="3499434" cy="824428"/>
          </a:xfrm>
          <a:prstGeom prst="rect">
            <a:avLst/>
          </a:prstGeom>
        </p:spPr>
      </p:pic>
      <p:sp>
        <p:nvSpPr>
          <p:cNvPr id="6" name="Content Placeholder 2">
            <a:extLst>
              <a:ext uri="{FF2B5EF4-FFF2-40B4-BE49-F238E27FC236}">
                <a16:creationId xmlns:a16="http://schemas.microsoft.com/office/drawing/2014/main" id="{1B7B507C-A137-4328-8B55-AC1B5A2F30B5}"/>
              </a:ext>
            </a:extLst>
          </p:cNvPr>
          <p:cNvSpPr txBox="1">
            <a:spLocks/>
          </p:cNvSpPr>
          <p:nvPr/>
        </p:nvSpPr>
        <p:spPr>
          <a:xfrm>
            <a:off x="699862" y="1450757"/>
            <a:ext cx="9960882" cy="4783787"/>
          </a:xfrm>
          <a:prstGeom prst="rect">
            <a:avLst/>
          </a:prstGeom>
        </p:spPr>
        <p:txBody>
          <a:bodyPr vert="horz" lIns="0" tIns="45720" rIns="0" bIns="45720" rtlCol="0">
            <a:normAutofit fontScale="92500" lnSpcReduction="10000"/>
          </a:bodyPr>
          <a:lstStyle>
            <a:lvl1pPr marL="91436" indent="-91436" algn="l" defTabSz="914354"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9"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00"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71"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800" b="1" dirty="0"/>
              <a:t>Borrowing</a:t>
            </a:r>
            <a:endParaRPr lang="en-US" sz="2800" b="1" dirty="0">
              <a:solidFill>
                <a:srgbClr val="7030A0"/>
              </a:solidFill>
            </a:endParaRPr>
          </a:p>
          <a:p>
            <a:pPr marL="0" indent="0">
              <a:buFont typeface="Calibri" panose="020F0502020204030204" pitchFamily="34" charset="0"/>
              <a:buNone/>
            </a:pPr>
            <a:r>
              <a:rPr lang="en-US" sz="2800" dirty="0"/>
              <a:t>Local patron requests non-local material. ILL requests it from another library.</a:t>
            </a:r>
            <a:endParaRPr lang="en-US" sz="2800" b="1" dirty="0"/>
          </a:p>
          <a:p>
            <a:pPr marL="0" indent="0">
              <a:buNone/>
            </a:pPr>
            <a:endParaRPr lang="en-US" sz="2800" b="1" dirty="0"/>
          </a:p>
          <a:p>
            <a:pPr marL="0" indent="0">
              <a:buNone/>
            </a:pPr>
            <a:r>
              <a:rPr lang="en-US" sz="2800" b="1" dirty="0"/>
              <a:t>Document Delivery</a:t>
            </a:r>
          </a:p>
          <a:p>
            <a:pPr marL="0" indent="0">
              <a:buNone/>
            </a:pPr>
            <a:r>
              <a:rPr lang="en-US" sz="2800" dirty="0"/>
              <a:t>Local patron requests local material. ILL scans it or supplies from electronic holdings.</a:t>
            </a:r>
          </a:p>
          <a:p>
            <a:pPr marL="0" indent="0">
              <a:buFont typeface="Calibri" panose="020F0502020204030204" pitchFamily="34" charset="0"/>
              <a:buNone/>
            </a:pPr>
            <a:endParaRPr lang="en-US" sz="2800" b="1" dirty="0"/>
          </a:p>
          <a:p>
            <a:pPr marL="0" indent="0">
              <a:buFont typeface="Calibri" panose="020F0502020204030204" pitchFamily="34" charset="0"/>
              <a:buNone/>
            </a:pPr>
            <a:r>
              <a:rPr lang="en-US" sz="2800" b="1" dirty="0"/>
              <a:t>Lending </a:t>
            </a:r>
          </a:p>
          <a:p>
            <a:pPr marL="0" indent="0">
              <a:buFont typeface="Calibri" panose="020F0502020204030204" pitchFamily="34" charset="0"/>
              <a:buNone/>
            </a:pPr>
            <a:r>
              <a:rPr lang="en-US" sz="2800" dirty="0"/>
              <a:t>Other libraries request local material. We supply it from our collection. </a:t>
            </a:r>
            <a:endParaRPr lang="en-US" dirty="0"/>
          </a:p>
        </p:txBody>
      </p:sp>
    </p:spTree>
    <p:extLst>
      <p:ext uri="{BB962C8B-B14F-4D97-AF65-F5344CB8AC3E}">
        <p14:creationId xmlns:p14="http://schemas.microsoft.com/office/powerpoint/2010/main" val="3357926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3B900-CA24-4E8C-8540-E07AF0441AF2}"/>
              </a:ext>
            </a:extLst>
          </p:cNvPr>
          <p:cNvSpPr>
            <a:spLocks noGrp="1"/>
          </p:cNvSpPr>
          <p:nvPr>
            <p:ph type="title"/>
          </p:nvPr>
        </p:nvSpPr>
        <p:spPr>
          <a:xfrm>
            <a:off x="715263" y="286607"/>
            <a:ext cx="10540538" cy="1126557"/>
          </a:xfrm>
        </p:spPr>
        <p:txBody>
          <a:bodyPr>
            <a:normAutofit fontScale="90000"/>
          </a:bodyPr>
          <a:lstStyle/>
          <a:p>
            <a:r>
              <a:rPr lang="en-US" dirty="0"/>
              <a:t>Borrowing and Document Delivery – one patron portal - </a:t>
            </a:r>
            <a:r>
              <a:rPr lang="en-US" dirty="0" err="1"/>
              <a:t>ILLiad</a:t>
            </a:r>
            <a:endParaRPr lang="en-US" dirty="0"/>
          </a:p>
        </p:txBody>
      </p:sp>
      <p:pic>
        <p:nvPicPr>
          <p:cNvPr id="4" name="Content Placeholder 4">
            <a:extLst>
              <a:ext uri="{FF2B5EF4-FFF2-40B4-BE49-F238E27FC236}">
                <a16:creationId xmlns:a16="http://schemas.microsoft.com/office/drawing/2014/main" id="{53154292-D9E9-490B-B3BD-98D2430393CB}"/>
              </a:ext>
            </a:extLst>
          </p:cNvPr>
          <p:cNvPicPr>
            <a:picLocks noGrp="1" noChangeAspect="1"/>
          </p:cNvPicPr>
          <p:nvPr>
            <p:ph idx="1"/>
          </p:nvPr>
        </p:nvPicPr>
        <p:blipFill>
          <a:blip r:embed="rId3"/>
          <a:stretch>
            <a:fillRect/>
          </a:stretch>
        </p:blipFill>
        <p:spPr>
          <a:xfrm>
            <a:off x="6615928" y="1507240"/>
            <a:ext cx="4242572" cy="3843519"/>
          </a:xfrm>
          <a:prstGeom prst="rect">
            <a:avLst/>
          </a:prstGeom>
        </p:spPr>
      </p:pic>
      <p:sp>
        <p:nvSpPr>
          <p:cNvPr id="5" name="Content Placeholder 2">
            <a:extLst>
              <a:ext uri="{FF2B5EF4-FFF2-40B4-BE49-F238E27FC236}">
                <a16:creationId xmlns:a16="http://schemas.microsoft.com/office/drawing/2014/main" id="{2E1F7B53-08A2-4AF1-860C-6584D6E88B2A}"/>
              </a:ext>
            </a:extLst>
          </p:cNvPr>
          <p:cNvSpPr txBox="1">
            <a:spLocks/>
          </p:cNvSpPr>
          <p:nvPr/>
        </p:nvSpPr>
        <p:spPr>
          <a:xfrm>
            <a:off x="859155" y="1712384"/>
            <a:ext cx="4071861" cy="4657590"/>
          </a:xfrm>
          <a:prstGeom prst="rect">
            <a:avLst/>
          </a:prstGeom>
        </p:spPr>
        <p:txBody>
          <a:bodyPr vert="horz" lIns="0" tIns="45720" rIns="0" bIns="45720" rtlCol="0">
            <a:normAutofit/>
          </a:bodyPr>
          <a:lstStyle>
            <a:lvl1pPr marL="91436" indent="-91436" algn="l" defTabSz="914354"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9"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00"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71"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800" dirty="0"/>
              <a:t>Borrowing and Document Delivery have a </a:t>
            </a:r>
            <a:r>
              <a:rPr lang="en-US" sz="2800" b="1" dirty="0">
                <a:solidFill>
                  <a:schemeClr val="accent6"/>
                </a:solidFill>
              </a:rPr>
              <a:t>single</a:t>
            </a:r>
            <a:r>
              <a:rPr lang="en-US" sz="2800" dirty="0"/>
              <a:t> request portal, the patron’s ILL account.</a:t>
            </a:r>
          </a:p>
          <a:p>
            <a:pPr marL="0" indent="0">
              <a:buFont typeface="Calibri" panose="020F0502020204030204" pitchFamily="34" charset="0"/>
              <a:buNone/>
            </a:pPr>
            <a:endParaRPr lang="en-US" sz="2800" dirty="0"/>
          </a:p>
          <a:p>
            <a:pPr marL="0" indent="0">
              <a:buFont typeface="Calibri" panose="020F0502020204030204" pitchFamily="34" charset="0"/>
              <a:buNone/>
            </a:pPr>
            <a:r>
              <a:rPr lang="en-US" sz="2800" dirty="0"/>
              <a:t>To report all local patron ILL requests, combine Borrowing and Document Delivery.</a:t>
            </a:r>
          </a:p>
        </p:txBody>
      </p:sp>
    </p:spTree>
    <p:extLst>
      <p:ext uri="{BB962C8B-B14F-4D97-AF65-F5344CB8AC3E}">
        <p14:creationId xmlns:p14="http://schemas.microsoft.com/office/powerpoint/2010/main" val="2356206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F5B2-7780-4918-BAD3-7031DE7608C0}"/>
              </a:ext>
            </a:extLst>
          </p:cNvPr>
          <p:cNvSpPr>
            <a:spLocks noGrp="1"/>
          </p:cNvSpPr>
          <p:nvPr>
            <p:ph type="title"/>
          </p:nvPr>
        </p:nvSpPr>
        <p:spPr>
          <a:xfrm>
            <a:off x="703811" y="394977"/>
            <a:ext cx="10058400" cy="1450757"/>
          </a:xfrm>
        </p:spPr>
        <p:txBody>
          <a:bodyPr/>
          <a:lstStyle/>
          <a:p>
            <a:r>
              <a:rPr lang="en-US" dirty="0"/>
              <a:t>LSU ILL Reopening Timeline</a:t>
            </a:r>
          </a:p>
        </p:txBody>
      </p:sp>
      <p:sp>
        <p:nvSpPr>
          <p:cNvPr id="3" name="Content Placeholder 2">
            <a:extLst>
              <a:ext uri="{FF2B5EF4-FFF2-40B4-BE49-F238E27FC236}">
                <a16:creationId xmlns:a16="http://schemas.microsoft.com/office/drawing/2014/main" id="{ED98310C-E921-40D6-9FD8-2B0A8510B4B6}"/>
              </a:ext>
            </a:extLst>
          </p:cNvPr>
          <p:cNvSpPr>
            <a:spLocks noGrp="1"/>
          </p:cNvSpPr>
          <p:nvPr>
            <p:ph idx="1"/>
          </p:nvPr>
        </p:nvSpPr>
        <p:spPr>
          <a:xfrm>
            <a:off x="847899" y="1845734"/>
            <a:ext cx="11094720" cy="4431241"/>
          </a:xfrm>
        </p:spPr>
        <p:txBody>
          <a:bodyPr>
            <a:normAutofit lnSpcReduction="10000"/>
          </a:bodyPr>
          <a:lstStyle/>
          <a:p>
            <a:endParaRPr lang="en-US" sz="2400" dirty="0"/>
          </a:p>
          <a:p>
            <a:pPr marL="0" indent="0">
              <a:buNone/>
            </a:pPr>
            <a:r>
              <a:rPr lang="en-US" sz="2400" b="1" dirty="0"/>
              <a:t>March 17</a:t>
            </a:r>
            <a:r>
              <a:rPr lang="en-US" sz="2400" b="1" baseline="30000" dirty="0"/>
              <a:t>th </a:t>
            </a:r>
            <a:r>
              <a:rPr lang="en-US" sz="2400" dirty="0"/>
              <a:t>– Closure. </a:t>
            </a:r>
            <a:r>
              <a:rPr lang="en-US" sz="2400" b="1" dirty="0">
                <a:solidFill>
                  <a:srgbClr val="7030A0"/>
                </a:solidFill>
              </a:rPr>
              <a:t>Borrowing</a:t>
            </a:r>
            <a:r>
              <a:rPr lang="en-US" sz="2400" dirty="0"/>
              <a:t> articles &amp; chapters. </a:t>
            </a:r>
            <a:r>
              <a:rPr lang="en-US" sz="2400" b="1" dirty="0"/>
              <a:t>Lending</a:t>
            </a:r>
            <a:r>
              <a:rPr lang="en-US" sz="2400" dirty="0"/>
              <a:t> digital articles &amp;  chapters.</a:t>
            </a:r>
          </a:p>
          <a:p>
            <a:pPr marL="0" indent="0">
              <a:buNone/>
            </a:pPr>
            <a:endParaRPr lang="en-US" sz="2400" dirty="0"/>
          </a:p>
          <a:p>
            <a:pPr marL="0" indent="0">
              <a:buNone/>
            </a:pPr>
            <a:r>
              <a:rPr lang="en-US" sz="2400" b="1" dirty="0"/>
              <a:t>May 4</a:t>
            </a:r>
            <a:r>
              <a:rPr lang="en-US" sz="2400" b="1" baseline="30000" dirty="0"/>
              <a:t>th</a:t>
            </a:r>
            <a:r>
              <a:rPr lang="en-US" sz="2400" b="1" dirty="0"/>
              <a:t> </a:t>
            </a:r>
            <a:r>
              <a:rPr lang="en-US" sz="2400" dirty="0"/>
              <a:t>–      </a:t>
            </a:r>
            <a:r>
              <a:rPr lang="en-US" sz="2400" b="1" dirty="0">
                <a:solidFill>
                  <a:srgbClr val="7030A0"/>
                </a:solidFill>
              </a:rPr>
              <a:t>Document Delivery resumes</a:t>
            </a:r>
            <a:r>
              <a:rPr lang="en-US" sz="2400" dirty="0"/>
              <a:t>.</a:t>
            </a:r>
          </a:p>
          <a:p>
            <a:pPr marL="0" indent="0">
              <a:buNone/>
            </a:pPr>
            <a:r>
              <a:rPr lang="en-US" sz="2400" dirty="0"/>
              <a:t>	          </a:t>
            </a:r>
            <a:r>
              <a:rPr lang="en-US" sz="2400" b="1" dirty="0"/>
              <a:t>Lending article and book chapter scans resumes.</a:t>
            </a:r>
            <a:endParaRPr lang="en-US" sz="2400" b="1" dirty="0">
              <a:solidFill>
                <a:srgbClr val="7030A0"/>
              </a:solidFill>
            </a:endParaRPr>
          </a:p>
          <a:p>
            <a:endParaRPr lang="en-US" sz="2400" dirty="0"/>
          </a:p>
          <a:p>
            <a:pPr marL="0" indent="0">
              <a:buNone/>
            </a:pPr>
            <a:r>
              <a:rPr lang="en-US" sz="2400" b="1" dirty="0">
                <a:solidFill>
                  <a:srgbClr val="7030A0"/>
                </a:solidFill>
              </a:rPr>
              <a:t>June 10</a:t>
            </a:r>
            <a:r>
              <a:rPr lang="en-US" sz="2400" b="1" baseline="30000" dirty="0">
                <a:solidFill>
                  <a:srgbClr val="7030A0"/>
                </a:solidFill>
              </a:rPr>
              <a:t>th</a:t>
            </a:r>
            <a:r>
              <a:rPr lang="en-US" sz="2400" b="1" dirty="0">
                <a:solidFill>
                  <a:srgbClr val="7030A0"/>
                </a:solidFill>
              </a:rPr>
              <a:t> </a:t>
            </a:r>
            <a:r>
              <a:rPr lang="en-US" sz="2400" dirty="0">
                <a:solidFill>
                  <a:srgbClr val="7030A0"/>
                </a:solidFill>
              </a:rPr>
              <a:t>–    </a:t>
            </a:r>
            <a:r>
              <a:rPr lang="en-US" sz="2400" b="1" dirty="0">
                <a:solidFill>
                  <a:srgbClr val="7030A0"/>
                </a:solidFill>
              </a:rPr>
              <a:t>Borrowing of print resumes!  </a:t>
            </a:r>
            <a:r>
              <a:rPr lang="en-US" sz="2400" dirty="0"/>
              <a:t>Library is open for patron pickup.</a:t>
            </a:r>
          </a:p>
          <a:p>
            <a:pPr marL="0" indent="0">
              <a:buNone/>
            </a:pPr>
            <a:endParaRPr lang="en-US" sz="2400" b="1" dirty="0">
              <a:solidFill>
                <a:srgbClr val="7030A0"/>
              </a:solidFill>
            </a:endParaRPr>
          </a:p>
          <a:p>
            <a:pPr marL="0" indent="0">
              <a:buNone/>
            </a:pPr>
            <a:r>
              <a:rPr lang="en-US" sz="2400" b="1" dirty="0"/>
              <a:t>July 5</a:t>
            </a:r>
            <a:r>
              <a:rPr lang="en-US" sz="2400" b="1" baseline="30000" dirty="0"/>
              <a:t>th  -            </a:t>
            </a:r>
            <a:r>
              <a:rPr lang="en-US" sz="2400" b="1" dirty="0"/>
              <a:t>Lending print books resumes.</a:t>
            </a:r>
            <a:endParaRPr lang="en-US" dirty="0"/>
          </a:p>
        </p:txBody>
      </p:sp>
      <p:pic>
        <p:nvPicPr>
          <p:cNvPr id="4" name="Picture 3">
            <a:extLst>
              <a:ext uri="{FF2B5EF4-FFF2-40B4-BE49-F238E27FC236}">
                <a16:creationId xmlns:a16="http://schemas.microsoft.com/office/drawing/2014/main" id="{C5DF73F0-5284-4391-80A2-EDB26F1487AD}"/>
              </a:ext>
            </a:extLst>
          </p:cNvPr>
          <p:cNvPicPr>
            <a:picLocks noChangeAspect="1"/>
          </p:cNvPicPr>
          <p:nvPr/>
        </p:nvPicPr>
        <p:blipFill>
          <a:blip r:embed="rId3"/>
          <a:stretch>
            <a:fillRect/>
          </a:stretch>
        </p:blipFill>
        <p:spPr>
          <a:xfrm>
            <a:off x="8692566" y="0"/>
            <a:ext cx="3499434" cy="824428"/>
          </a:xfrm>
          <a:prstGeom prst="rect">
            <a:avLst/>
          </a:prstGeom>
        </p:spPr>
      </p:pic>
    </p:spTree>
    <p:extLst>
      <p:ext uri="{BB962C8B-B14F-4D97-AF65-F5344CB8AC3E}">
        <p14:creationId xmlns:p14="http://schemas.microsoft.com/office/powerpoint/2010/main" val="3360374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6313-7511-48A8-B6BD-694996A6F1B2}"/>
              </a:ext>
            </a:extLst>
          </p:cNvPr>
          <p:cNvSpPr>
            <a:spLocks noGrp="1"/>
          </p:cNvSpPr>
          <p:nvPr>
            <p:ph type="title"/>
          </p:nvPr>
        </p:nvSpPr>
        <p:spPr>
          <a:xfrm>
            <a:off x="1097280" y="286608"/>
            <a:ext cx="9837420" cy="1037368"/>
          </a:xfrm>
        </p:spPr>
        <p:txBody>
          <a:bodyPr>
            <a:normAutofit/>
          </a:bodyPr>
          <a:lstStyle/>
          <a:p>
            <a:r>
              <a:rPr lang="en-US" dirty="0"/>
              <a:t>Early </a:t>
            </a:r>
            <a:r>
              <a:rPr lang="en-US" dirty="0" err="1"/>
              <a:t>Covid</a:t>
            </a:r>
            <a:r>
              <a:rPr lang="en-US" dirty="0"/>
              <a:t>: Articles</a:t>
            </a:r>
          </a:p>
        </p:txBody>
      </p:sp>
      <p:sp>
        <p:nvSpPr>
          <p:cNvPr id="3" name="Content Placeholder 2">
            <a:extLst>
              <a:ext uri="{FF2B5EF4-FFF2-40B4-BE49-F238E27FC236}">
                <a16:creationId xmlns:a16="http://schemas.microsoft.com/office/drawing/2014/main" id="{0931D0CB-DF6F-4068-AB05-77B709144295}"/>
              </a:ext>
            </a:extLst>
          </p:cNvPr>
          <p:cNvSpPr>
            <a:spLocks noGrp="1"/>
          </p:cNvSpPr>
          <p:nvPr>
            <p:ph idx="1"/>
          </p:nvPr>
        </p:nvSpPr>
        <p:spPr>
          <a:xfrm>
            <a:off x="478155" y="1693334"/>
            <a:ext cx="10551795" cy="4478866"/>
          </a:xfrm>
        </p:spPr>
        <p:txBody>
          <a:bodyPr>
            <a:normAutofit/>
          </a:bodyPr>
          <a:lstStyle/>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A9984464-BFAC-4683-B192-D1C85D733407}"/>
              </a:ext>
            </a:extLst>
          </p:cNvPr>
          <p:cNvPicPr>
            <a:picLocks noChangeAspect="1"/>
          </p:cNvPicPr>
          <p:nvPr/>
        </p:nvPicPr>
        <p:blipFill>
          <a:blip r:embed="rId3"/>
          <a:stretch>
            <a:fillRect/>
          </a:stretch>
        </p:blipFill>
        <p:spPr>
          <a:xfrm>
            <a:off x="8692566" y="0"/>
            <a:ext cx="3499434" cy="824428"/>
          </a:xfrm>
          <a:prstGeom prst="rect">
            <a:avLst/>
          </a:prstGeom>
        </p:spPr>
      </p:pic>
      <p:pic>
        <p:nvPicPr>
          <p:cNvPr id="4" name="Picture 3">
            <a:extLst>
              <a:ext uri="{FF2B5EF4-FFF2-40B4-BE49-F238E27FC236}">
                <a16:creationId xmlns:a16="http://schemas.microsoft.com/office/drawing/2014/main" id="{53F93AD8-8EE4-4411-9D91-94C658A7FE9E}"/>
              </a:ext>
            </a:extLst>
          </p:cNvPr>
          <p:cNvPicPr>
            <a:picLocks noChangeAspect="1"/>
          </p:cNvPicPr>
          <p:nvPr/>
        </p:nvPicPr>
        <p:blipFill>
          <a:blip r:embed="rId4"/>
          <a:stretch>
            <a:fillRect/>
          </a:stretch>
        </p:blipFill>
        <p:spPr>
          <a:xfrm>
            <a:off x="1009651" y="1319600"/>
            <a:ext cx="8762556" cy="5027935"/>
          </a:xfrm>
          <a:prstGeom prst="rect">
            <a:avLst/>
          </a:prstGeom>
        </p:spPr>
      </p:pic>
      <p:sp>
        <p:nvSpPr>
          <p:cNvPr id="11" name="TextBox 2">
            <a:extLst>
              <a:ext uri="{FF2B5EF4-FFF2-40B4-BE49-F238E27FC236}">
                <a16:creationId xmlns:a16="http://schemas.microsoft.com/office/drawing/2014/main" id="{E01EB6EE-E6E9-447E-ADF8-C59C8A2BCD5A}"/>
              </a:ext>
            </a:extLst>
          </p:cNvPr>
          <p:cNvSpPr txBox="1"/>
          <p:nvPr/>
        </p:nvSpPr>
        <p:spPr>
          <a:xfrm>
            <a:off x="3076575" y="2547937"/>
            <a:ext cx="628650" cy="219075"/>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t>↑35%</a:t>
            </a:r>
          </a:p>
        </p:txBody>
      </p:sp>
    </p:spTree>
    <p:extLst>
      <p:ext uri="{BB962C8B-B14F-4D97-AF65-F5344CB8AC3E}">
        <p14:creationId xmlns:p14="http://schemas.microsoft.com/office/powerpoint/2010/main" val="153527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F5B2-7780-4918-BAD3-7031DE7608C0}"/>
              </a:ext>
            </a:extLst>
          </p:cNvPr>
          <p:cNvSpPr>
            <a:spLocks noGrp="1"/>
          </p:cNvSpPr>
          <p:nvPr>
            <p:ph type="title"/>
          </p:nvPr>
        </p:nvSpPr>
        <p:spPr>
          <a:xfrm>
            <a:off x="1097280" y="896197"/>
            <a:ext cx="10058400" cy="1450757"/>
          </a:xfrm>
        </p:spPr>
        <p:txBody>
          <a:bodyPr>
            <a:normAutofit/>
          </a:bodyPr>
          <a:lstStyle/>
          <a:p>
            <a:r>
              <a:rPr lang="en-US" dirty="0" smtClean="0"/>
              <a:t>Context </a:t>
            </a:r>
            <a:r>
              <a:rPr lang="en-US" dirty="0"/>
              <a:t/>
            </a:r>
            <a:br>
              <a:rPr lang="en-US" dirty="0"/>
            </a:br>
            <a:endParaRPr lang="en-US" dirty="0"/>
          </a:p>
        </p:txBody>
      </p:sp>
      <p:sp>
        <p:nvSpPr>
          <p:cNvPr id="3" name="Content Placeholder 2">
            <a:extLst>
              <a:ext uri="{FF2B5EF4-FFF2-40B4-BE49-F238E27FC236}">
                <a16:creationId xmlns:a16="http://schemas.microsoft.com/office/drawing/2014/main" id="{ED98310C-E921-40D6-9FD8-2B0A8510B4B6}"/>
              </a:ext>
            </a:extLst>
          </p:cNvPr>
          <p:cNvSpPr>
            <a:spLocks noGrp="1"/>
          </p:cNvSpPr>
          <p:nvPr>
            <p:ph idx="1"/>
          </p:nvPr>
        </p:nvSpPr>
        <p:spPr>
          <a:xfrm>
            <a:off x="1097280" y="2150531"/>
            <a:ext cx="10058400" cy="3174501"/>
          </a:xfrm>
        </p:spPr>
        <p:txBody>
          <a:bodyPr/>
          <a:lstStyle/>
          <a:p>
            <a:r>
              <a:rPr lang="en-US" dirty="0" smtClean="0"/>
              <a:t>That led to a research project that also included a librarian from Northeastern Illinois University.</a:t>
            </a:r>
          </a:p>
          <a:p>
            <a:r>
              <a:rPr lang="en-US" dirty="0" smtClean="0"/>
              <a:t>In addition to web and discovery statistics, we decided to include ILL data, which helps indicate demand for library resources, and patron-initiated contact with library staff. That led me to include Jacob and Megan in this project.</a:t>
            </a:r>
            <a:endParaRPr lang="en-US" dirty="0"/>
          </a:p>
          <a:p>
            <a:r>
              <a:rPr lang="en-US" dirty="0" smtClean="0"/>
              <a:t>I’ll focus mostly on LSU’s results, but will show a comparison of stats from all three universities.</a:t>
            </a:r>
          </a:p>
          <a:p>
            <a:endParaRPr lang="en-US" dirty="0"/>
          </a:p>
          <a:p>
            <a:endParaRPr lang="en-US" dirty="0"/>
          </a:p>
        </p:txBody>
      </p:sp>
    </p:spTree>
    <p:extLst>
      <p:ext uri="{BB962C8B-B14F-4D97-AF65-F5344CB8AC3E}">
        <p14:creationId xmlns:p14="http://schemas.microsoft.com/office/powerpoint/2010/main" val="805465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6313-7511-48A8-B6BD-694996A6F1B2}"/>
              </a:ext>
            </a:extLst>
          </p:cNvPr>
          <p:cNvSpPr>
            <a:spLocks noGrp="1"/>
          </p:cNvSpPr>
          <p:nvPr>
            <p:ph type="title"/>
          </p:nvPr>
        </p:nvSpPr>
        <p:spPr>
          <a:xfrm>
            <a:off x="1066079" y="992982"/>
            <a:ext cx="9837420" cy="1037368"/>
          </a:xfrm>
        </p:spPr>
        <p:txBody>
          <a:bodyPr>
            <a:normAutofit fontScale="90000"/>
          </a:bodyPr>
          <a:lstStyle/>
          <a:p>
            <a:r>
              <a:rPr lang="en-US" dirty="0"/>
              <a:t/>
            </a:r>
            <a:br>
              <a:rPr lang="en-US" dirty="0"/>
            </a:br>
            <a:r>
              <a:rPr lang="en-US" dirty="0"/>
              <a:t/>
            </a:r>
            <a:br>
              <a:rPr lang="en-US" dirty="0"/>
            </a:br>
            <a:r>
              <a:rPr lang="en-US" dirty="0"/>
              <a:t>Borrowing &amp; Doc Del:</a:t>
            </a:r>
            <a:br>
              <a:rPr lang="en-US" dirty="0"/>
            </a:br>
            <a:r>
              <a:rPr lang="en-US" dirty="0" err="1"/>
              <a:t>Covid</a:t>
            </a:r>
            <a:r>
              <a:rPr lang="en-US" dirty="0"/>
              <a:t> versus Control</a:t>
            </a:r>
            <a:br>
              <a:rPr lang="en-US" dirty="0"/>
            </a:br>
            <a:endParaRPr lang="en-US" dirty="0"/>
          </a:p>
        </p:txBody>
      </p:sp>
      <p:pic>
        <p:nvPicPr>
          <p:cNvPr id="7" name="Picture 6">
            <a:extLst>
              <a:ext uri="{FF2B5EF4-FFF2-40B4-BE49-F238E27FC236}">
                <a16:creationId xmlns:a16="http://schemas.microsoft.com/office/drawing/2014/main" id="{A9984464-BFAC-4683-B192-D1C85D733407}"/>
              </a:ext>
            </a:extLst>
          </p:cNvPr>
          <p:cNvPicPr>
            <a:picLocks noChangeAspect="1"/>
          </p:cNvPicPr>
          <p:nvPr/>
        </p:nvPicPr>
        <p:blipFill>
          <a:blip r:embed="rId3"/>
          <a:stretch>
            <a:fillRect/>
          </a:stretch>
        </p:blipFill>
        <p:spPr>
          <a:xfrm>
            <a:off x="8692566" y="0"/>
            <a:ext cx="3499434" cy="824428"/>
          </a:xfrm>
          <a:prstGeom prst="rect">
            <a:avLst/>
          </a:prstGeom>
        </p:spPr>
      </p:pic>
      <p:pic>
        <p:nvPicPr>
          <p:cNvPr id="10" name="Content Placeholder 9">
            <a:extLst>
              <a:ext uri="{FF2B5EF4-FFF2-40B4-BE49-F238E27FC236}">
                <a16:creationId xmlns:a16="http://schemas.microsoft.com/office/drawing/2014/main" id="{473A2FC4-309F-4F23-B6A6-11864CAB648F}"/>
              </a:ext>
            </a:extLst>
          </p:cNvPr>
          <p:cNvPicPr>
            <a:picLocks noGrp="1" noChangeAspect="1"/>
          </p:cNvPicPr>
          <p:nvPr>
            <p:ph idx="1"/>
          </p:nvPr>
        </p:nvPicPr>
        <p:blipFill>
          <a:blip r:embed="rId4"/>
          <a:stretch>
            <a:fillRect/>
          </a:stretch>
        </p:blipFill>
        <p:spPr>
          <a:xfrm>
            <a:off x="5277161" y="1417637"/>
            <a:ext cx="6155704" cy="4022725"/>
          </a:xfrm>
          <a:prstGeom prst="rect">
            <a:avLst/>
          </a:prstGeom>
        </p:spPr>
      </p:pic>
      <p:sp>
        <p:nvSpPr>
          <p:cNvPr id="11" name="Content Placeholder 2">
            <a:extLst>
              <a:ext uri="{FF2B5EF4-FFF2-40B4-BE49-F238E27FC236}">
                <a16:creationId xmlns:a16="http://schemas.microsoft.com/office/drawing/2014/main" id="{1015DCAA-26CC-4463-B5E5-FA51C4F44180}"/>
              </a:ext>
            </a:extLst>
          </p:cNvPr>
          <p:cNvSpPr txBox="1">
            <a:spLocks/>
          </p:cNvSpPr>
          <p:nvPr/>
        </p:nvSpPr>
        <p:spPr>
          <a:xfrm>
            <a:off x="285750" y="2198904"/>
            <a:ext cx="4791076" cy="4572000"/>
          </a:xfrm>
          <a:prstGeom prst="rect">
            <a:avLst/>
          </a:prstGeom>
        </p:spPr>
        <p:txBody>
          <a:bodyPr vert="horz" lIns="0" tIns="45720" rIns="0" bIns="45720" rtlCol="0">
            <a:normAutofit/>
          </a:bodyPr>
          <a:lstStyle>
            <a:lvl1pPr marL="91436" indent="-91436" algn="l" defTabSz="914354"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9"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00"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71"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dirty="0"/>
          </a:p>
          <a:p>
            <a:pPr marL="0" indent="0">
              <a:buFont typeface="Calibri" panose="020F0502020204030204" pitchFamily="34" charset="0"/>
              <a:buNone/>
            </a:pPr>
            <a:r>
              <a:rPr lang="en-US" dirty="0"/>
              <a:t>- </a:t>
            </a:r>
          </a:p>
          <a:p>
            <a:pPr marL="0" indent="0">
              <a:buFont typeface="Calibri" panose="020F0502020204030204" pitchFamily="34" charset="0"/>
              <a:buNone/>
            </a:pPr>
            <a:r>
              <a:rPr lang="en-US" dirty="0"/>
              <a:t>Received vs. Filled = Demand vs. Service Rendered</a:t>
            </a:r>
          </a:p>
        </p:txBody>
      </p:sp>
    </p:spTree>
    <p:extLst>
      <p:ext uri="{BB962C8B-B14F-4D97-AF65-F5344CB8AC3E}">
        <p14:creationId xmlns:p14="http://schemas.microsoft.com/office/powerpoint/2010/main" val="572447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6313-7511-48A8-B6BD-694996A6F1B2}"/>
              </a:ext>
            </a:extLst>
          </p:cNvPr>
          <p:cNvSpPr>
            <a:spLocks noGrp="1"/>
          </p:cNvSpPr>
          <p:nvPr>
            <p:ph type="title"/>
          </p:nvPr>
        </p:nvSpPr>
        <p:spPr>
          <a:xfrm>
            <a:off x="1162050" y="740197"/>
            <a:ext cx="9837420" cy="1037368"/>
          </a:xfrm>
        </p:spPr>
        <p:txBody>
          <a:bodyPr>
            <a:normAutofit fontScale="90000"/>
          </a:bodyPr>
          <a:lstStyle/>
          <a:p>
            <a:r>
              <a:rPr lang="en-US" dirty="0"/>
              <a:t>LSU and other schools</a:t>
            </a:r>
            <a:br>
              <a:rPr lang="en-US" dirty="0"/>
            </a:br>
            <a:endParaRPr lang="en-US" dirty="0"/>
          </a:p>
        </p:txBody>
      </p:sp>
      <p:sp>
        <p:nvSpPr>
          <p:cNvPr id="3" name="Content Placeholder 2">
            <a:extLst>
              <a:ext uri="{FF2B5EF4-FFF2-40B4-BE49-F238E27FC236}">
                <a16:creationId xmlns:a16="http://schemas.microsoft.com/office/drawing/2014/main" id="{0931D0CB-DF6F-4068-AB05-77B709144295}"/>
              </a:ext>
            </a:extLst>
          </p:cNvPr>
          <p:cNvSpPr>
            <a:spLocks noGrp="1"/>
          </p:cNvSpPr>
          <p:nvPr>
            <p:ph idx="1"/>
          </p:nvPr>
        </p:nvSpPr>
        <p:spPr>
          <a:xfrm>
            <a:off x="478155" y="1693334"/>
            <a:ext cx="10551795" cy="4478866"/>
          </a:xfrm>
        </p:spPr>
        <p:txBody>
          <a:bodyPr>
            <a:normAutofit/>
          </a:bodyPr>
          <a:lstStyle/>
          <a:p>
            <a:pPr marL="0" indent="0">
              <a:buNone/>
            </a:pPr>
            <a:endParaRPr lang="en-US" dirty="0"/>
          </a:p>
        </p:txBody>
      </p:sp>
      <p:pic>
        <p:nvPicPr>
          <p:cNvPr id="7" name="Picture 6">
            <a:extLst>
              <a:ext uri="{FF2B5EF4-FFF2-40B4-BE49-F238E27FC236}">
                <a16:creationId xmlns:a16="http://schemas.microsoft.com/office/drawing/2014/main" id="{A9984464-BFAC-4683-B192-D1C85D733407}"/>
              </a:ext>
            </a:extLst>
          </p:cNvPr>
          <p:cNvPicPr>
            <a:picLocks noChangeAspect="1"/>
          </p:cNvPicPr>
          <p:nvPr/>
        </p:nvPicPr>
        <p:blipFill>
          <a:blip r:embed="rId3"/>
          <a:stretch>
            <a:fillRect/>
          </a:stretch>
        </p:blipFill>
        <p:spPr>
          <a:xfrm>
            <a:off x="8692566" y="0"/>
            <a:ext cx="3499434" cy="824428"/>
          </a:xfrm>
          <a:prstGeom prst="rect">
            <a:avLst/>
          </a:prstGeom>
        </p:spPr>
      </p:pic>
    </p:spTree>
    <p:extLst>
      <p:ext uri="{BB962C8B-B14F-4D97-AF65-F5344CB8AC3E}">
        <p14:creationId xmlns:p14="http://schemas.microsoft.com/office/powerpoint/2010/main" val="16618401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6313-7511-48A8-B6BD-694996A6F1B2}"/>
              </a:ext>
            </a:extLst>
          </p:cNvPr>
          <p:cNvSpPr>
            <a:spLocks noGrp="1"/>
          </p:cNvSpPr>
          <p:nvPr>
            <p:ph type="title"/>
          </p:nvPr>
        </p:nvSpPr>
        <p:spPr>
          <a:xfrm>
            <a:off x="1097280" y="286608"/>
            <a:ext cx="9837420" cy="1037368"/>
          </a:xfrm>
        </p:spPr>
        <p:txBody>
          <a:bodyPr>
            <a:normAutofit/>
          </a:bodyPr>
          <a:lstStyle/>
          <a:p>
            <a:r>
              <a:rPr lang="en-US" dirty="0"/>
              <a:t>Early </a:t>
            </a:r>
            <a:r>
              <a:rPr lang="en-US" dirty="0" err="1"/>
              <a:t>Covid</a:t>
            </a:r>
            <a:r>
              <a:rPr lang="en-US" dirty="0"/>
              <a:t>: Loans</a:t>
            </a:r>
          </a:p>
        </p:txBody>
      </p:sp>
      <p:sp>
        <p:nvSpPr>
          <p:cNvPr id="3" name="Content Placeholder 2">
            <a:extLst>
              <a:ext uri="{FF2B5EF4-FFF2-40B4-BE49-F238E27FC236}">
                <a16:creationId xmlns:a16="http://schemas.microsoft.com/office/drawing/2014/main" id="{0931D0CB-DF6F-4068-AB05-77B709144295}"/>
              </a:ext>
            </a:extLst>
          </p:cNvPr>
          <p:cNvSpPr>
            <a:spLocks noGrp="1"/>
          </p:cNvSpPr>
          <p:nvPr>
            <p:ph idx="1"/>
          </p:nvPr>
        </p:nvSpPr>
        <p:spPr>
          <a:xfrm>
            <a:off x="478155" y="1693334"/>
            <a:ext cx="10551795" cy="4478866"/>
          </a:xfrm>
        </p:spPr>
        <p:txBody>
          <a:bodyPr>
            <a:normAutofit/>
          </a:bodyPr>
          <a:lstStyle/>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A9984464-BFAC-4683-B192-D1C85D733407}"/>
              </a:ext>
            </a:extLst>
          </p:cNvPr>
          <p:cNvPicPr>
            <a:picLocks noChangeAspect="1"/>
          </p:cNvPicPr>
          <p:nvPr/>
        </p:nvPicPr>
        <p:blipFill>
          <a:blip r:embed="rId3"/>
          <a:stretch>
            <a:fillRect/>
          </a:stretch>
        </p:blipFill>
        <p:spPr>
          <a:xfrm>
            <a:off x="8692566" y="0"/>
            <a:ext cx="3499434" cy="824428"/>
          </a:xfrm>
          <a:prstGeom prst="rect">
            <a:avLst/>
          </a:prstGeom>
        </p:spPr>
      </p:pic>
      <p:pic>
        <p:nvPicPr>
          <p:cNvPr id="5" name="Picture 4">
            <a:extLst>
              <a:ext uri="{FF2B5EF4-FFF2-40B4-BE49-F238E27FC236}">
                <a16:creationId xmlns:a16="http://schemas.microsoft.com/office/drawing/2014/main" id="{EF29E379-732E-4374-9B7B-EC61B6E71FAE}"/>
              </a:ext>
            </a:extLst>
          </p:cNvPr>
          <p:cNvPicPr>
            <a:picLocks noChangeAspect="1"/>
          </p:cNvPicPr>
          <p:nvPr/>
        </p:nvPicPr>
        <p:blipFill>
          <a:blip r:embed="rId4"/>
          <a:stretch>
            <a:fillRect/>
          </a:stretch>
        </p:blipFill>
        <p:spPr>
          <a:xfrm>
            <a:off x="1097280" y="1323976"/>
            <a:ext cx="8334071" cy="4778109"/>
          </a:xfrm>
          <a:prstGeom prst="rect">
            <a:avLst/>
          </a:prstGeom>
        </p:spPr>
      </p:pic>
    </p:spTree>
    <p:extLst>
      <p:ext uri="{BB962C8B-B14F-4D97-AF65-F5344CB8AC3E}">
        <p14:creationId xmlns:p14="http://schemas.microsoft.com/office/powerpoint/2010/main" val="1832608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6313-7511-48A8-B6BD-694996A6F1B2}"/>
              </a:ext>
            </a:extLst>
          </p:cNvPr>
          <p:cNvSpPr>
            <a:spLocks noGrp="1"/>
          </p:cNvSpPr>
          <p:nvPr>
            <p:ph type="title"/>
          </p:nvPr>
        </p:nvSpPr>
        <p:spPr>
          <a:xfrm>
            <a:off x="1097280" y="286608"/>
            <a:ext cx="9837420" cy="1037368"/>
          </a:xfrm>
        </p:spPr>
        <p:txBody>
          <a:bodyPr>
            <a:normAutofit fontScale="90000"/>
          </a:bodyPr>
          <a:lstStyle/>
          <a:p>
            <a:r>
              <a:rPr lang="en-US" dirty="0"/>
              <a:t>Control Period</a:t>
            </a:r>
            <a:br>
              <a:rPr lang="en-US" dirty="0"/>
            </a:br>
            <a:endParaRPr lang="en-US" dirty="0"/>
          </a:p>
        </p:txBody>
      </p:sp>
      <p:sp>
        <p:nvSpPr>
          <p:cNvPr id="3" name="Content Placeholder 2">
            <a:extLst>
              <a:ext uri="{FF2B5EF4-FFF2-40B4-BE49-F238E27FC236}">
                <a16:creationId xmlns:a16="http://schemas.microsoft.com/office/drawing/2014/main" id="{0931D0CB-DF6F-4068-AB05-77B709144295}"/>
              </a:ext>
            </a:extLst>
          </p:cNvPr>
          <p:cNvSpPr>
            <a:spLocks noGrp="1"/>
          </p:cNvSpPr>
          <p:nvPr>
            <p:ph idx="1"/>
          </p:nvPr>
        </p:nvSpPr>
        <p:spPr>
          <a:xfrm>
            <a:off x="611505" y="1115667"/>
            <a:ext cx="3750945" cy="4478866"/>
          </a:xfrm>
        </p:spPr>
        <p:txBody>
          <a:bodyPr>
            <a:normAutofit/>
          </a:bodyPr>
          <a:lstStyle/>
          <a:p>
            <a:pPr marL="0" indent="0">
              <a:buNone/>
            </a:pPr>
            <a:r>
              <a:rPr lang="en-US" dirty="0"/>
              <a:t>Article Requests Received: Borrowing and Lending</a:t>
            </a:r>
          </a:p>
          <a:p>
            <a:pPr marL="0" indent="0">
              <a:buNone/>
            </a:pPr>
            <a:endParaRPr lang="en-US" dirty="0"/>
          </a:p>
          <a:p>
            <a:pPr marL="0" indent="0">
              <a:buNone/>
            </a:pPr>
            <a:r>
              <a:rPr lang="en-US" dirty="0"/>
              <a:t>- Received vs. Filled = Demand vs. Service Rendered</a:t>
            </a:r>
          </a:p>
        </p:txBody>
      </p:sp>
      <p:pic>
        <p:nvPicPr>
          <p:cNvPr id="7" name="Picture 6">
            <a:extLst>
              <a:ext uri="{FF2B5EF4-FFF2-40B4-BE49-F238E27FC236}">
                <a16:creationId xmlns:a16="http://schemas.microsoft.com/office/drawing/2014/main" id="{A9984464-BFAC-4683-B192-D1C85D733407}"/>
              </a:ext>
            </a:extLst>
          </p:cNvPr>
          <p:cNvPicPr>
            <a:picLocks noChangeAspect="1"/>
          </p:cNvPicPr>
          <p:nvPr/>
        </p:nvPicPr>
        <p:blipFill>
          <a:blip r:embed="rId2"/>
          <a:stretch>
            <a:fillRect/>
          </a:stretch>
        </p:blipFill>
        <p:spPr>
          <a:xfrm>
            <a:off x="8692566" y="0"/>
            <a:ext cx="3499434" cy="824428"/>
          </a:xfrm>
          <a:prstGeom prst="rect">
            <a:avLst/>
          </a:prstGeom>
        </p:spPr>
      </p:pic>
      <p:pic>
        <p:nvPicPr>
          <p:cNvPr id="4" name="Picture 3">
            <a:extLst>
              <a:ext uri="{FF2B5EF4-FFF2-40B4-BE49-F238E27FC236}">
                <a16:creationId xmlns:a16="http://schemas.microsoft.com/office/drawing/2014/main" id="{03D9B937-A946-466B-A025-6AE73BC39E0B}"/>
              </a:ext>
            </a:extLst>
          </p:cNvPr>
          <p:cNvPicPr>
            <a:picLocks noChangeAspect="1"/>
          </p:cNvPicPr>
          <p:nvPr/>
        </p:nvPicPr>
        <p:blipFill>
          <a:blip r:embed="rId3"/>
          <a:stretch>
            <a:fillRect/>
          </a:stretch>
        </p:blipFill>
        <p:spPr>
          <a:xfrm>
            <a:off x="4467699" y="748037"/>
            <a:ext cx="7724301" cy="4700423"/>
          </a:xfrm>
          <a:prstGeom prst="rect">
            <a:avLst/>
          </a:prstGeom>
        </p:spPr>
      </p:pic>
    </p:spTree>
    <p:extLst>
      <p:ext uri="{BB962C8B-B14F-4D97-AF65-F5344CB8AC3E}">
        <p14:creationId xmlns:p14="http://schemas.microsoft.com/office/powerpoint/2010/main" val="34366815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6313-7511-48A8-B6BD-694996A6F1B2}"/>
              </a:ext>
            </a:extLst>
          </p:cNvPr>
          <p:cNvSpPr>
            <a:spLocks noGrp="1"/>
          </p:cNvSpPr>
          <p:nvPr>
            <p:ph type="title"/>
          </p:nvPr>
        </p:nvSpPr>
        <p:spPr>
          <a:xfrm>
            <a:off x="478155" y="412214"/>
            <a:ext cx="9837420" cy="1037368"/>
          </a:xfrm>
        </p:spPr>
        <p:txBody>
          <a:bodyPr>
            <a:normAutofit/>
          </a:bodyPr>
          <a:lstStyle/>
          <a:p>
            <a:r>
              <a:rPr lang="en-US" dirty="0"/>
              <a:t>Pent up Demand: </a:t>
            </a:r>
            <a:r>
              <a:rPr lang="en-US" dirty="0" err="1"/>
              <a:t>RapidILL</a:t>
            </a:r>
            <a:endParaRPr lang="en-US" dirty="0"/>
          </a:p>
        </p:txBody>
      </p:sp>
      <p:sp>
        <p:nvSpPr>
          <p:cNvPr id="3" name="Content Placeholder 2">
            <a:extLst>
              <a:ext uri="{FF2B5EF4-FFF2-40B4-BE49-F238E27FC236}">
                <a16:creationId xmlns:a16="http://schemas.microsoft.com/office/drawing/2014/main" id="{0931D0CB-DF6F-4068-AB05-77B709144295}"/>
              </a:ext>
            </a:extLst>
          </p:cNvPr>
          <p:cNvSpPr>
            <a:spLocks noGrp="1"/>
          </p:cNvSpPr>
          <p:nvPr>
            <p:ph idx="1"/>
          </p:nvPr>
        </p:nvSpPr>
        <p:spPr>
          <a:xfrm>
            <a:off x="478155" y="1693334"/>
            <a:ext cx="10551795" cy="4478866"/>
          </a:xfrm>
        </p:spPr>
        <p:txBody>
          <a:bodyPr>
            <a:normAutofit/>
          </a:bodyPr>
          <a:lstStyle/>
          <a:p>
            <a:pPr marL="0" indent="0">
              <a:buNone/>
            </a:pPr>
            <a:r>
              <a:rPr lang="en-US" b="1" dirty="0" err="1"/>
              <a:t>RapidILL</a:t>
            </a:r>
            <a:endParaRPr lang="en-US" b="1" dirty="0"/>
          </a:p>
          <a:p>
            <a:pPr marL="0" indent="0">
              <a:buNone/>
            </a:pPr>
            <a:r>
              <a:rPr lang="en-US" dirty="0"/>
              <a:t>A network of libraries that agree to 24 around turnaround for ILL requests. Faster than OCLC.</a:t>
            </a:r>
          </a:p>
          <a:p>
            <a:pPr marL="0" indent="0">
              <a:buNone/>
            </a:pPr>
            <a:r>
              <a:rPr lang="en-US" dirty="0"/>
              <a:t>Each library is a member of one or more “pods” of </a:t>
            </a:r>
            <a:r>
              <a:rPr lang="en-US" dirty="0" err="1"/>
              <a:t>RapidILL</a:t>
            </a:r>
            <a:r>
              <a:rPr lang="en-US" dirty="0"/>
              <a:t> libraries</a:t>
            </a:r>
          </a:p>
          <a:p>
            <a:pPr marL="0" indent="0">
              <a:buNone/>
            </a:pPr>
            <a:r>
              <a:rPr lang="en-US" dirty="0"/>
              <a:t>Load Balancing – Distributes requests across available lenders</a:t>
            </a:r>
          </a:p>
          <a:p>
            <a:pPr marL="0" indent="0">
              <a:buNone/>
            </a:pPr>
            <a:endParaRPr lang="en-US" dirty="0"/>
          </a:p>
          <a:p>
            <a:pPr marL="0" indent="0">
              <a:buNone/>
            </a:pPr>
            <a:r>
              <a:rPr lang="en-US" dirty="0"/>
              <a:t>LSU’s experience:</a:t>
            </a:r>
          </a:p>
          <a:p>
            <a:pPr marL="0" indent="0">
              <a:buNone/>
            </a:pPr>
            <a:r>
              <a:rPr lang="en-US" dirty="0"/>
              <a:t>Turned on Lending to </a:t>
            </a:r>
            <a:r>
              <a:rPr lang="en-US" dirty="0" err="1"/>
              <a:t>RapidILL</a:t>
            </a:r>
            <a:r>
              <a:rPr lang="en-US" dirty="0"/>
              <a:t> libraries from our Print collection</a:t>
            </a:r>
          </a:p>
          <a:p>
            <a:pPr marL="0" indent="0">
              <a:buNone/>
            </a:pPr>
            <a:r>
              <a:rPr lang="en-US" dirty="0"/>
              <a:t> All Rapid Member libraries that LSU shared a relationship with were able to request through the </a:t>
            </a:r>
            <a:r>
              <a:rPr lang="en-US" dirty="0" err="1"/>
              <a:t>RapidILL</a:t>
            </a:r>
            <a:r>
              <a:rPr lang="en-US" dirty="0"/>
              <a:t> system. Those who turned Rapid Lending off would not receive requests</a:t>
            </a:r>
          </a:p>
          <a:p>
            <a:pPr marL="0" indent="0">
              <a:buNone/>
            </a:pPr>
            <a:endParaRPr lang="en-US" dirty="0"/>
          </a:p>
        </p:txBody>
      </p:sp>
      <p:pic>
        <p:nvPicPr>
          <p:cNvPr id="7" name="Picture 6">
            <a:extLst>
              <a:ext uri="{FF2B5EF4-FFF2-40B4-BE49-F238E27FC236}">
                <a16:creationId xmlns:a16="http://schemas.microsoft.com/office/drawing/2014/main" id="{A9984464-BFAC-4683-B192-D1C85D733407}"/>
              </a:ext>
            </a:extLst>
          </p:cNvPr>
          <p:cNvPicPr>
            <a:picLocks noChangeAspect="1"/>
          </p:cNvPicPr>
          <p:nvPr/>
        </p:nvPicPr>
        <p:blipFill>
          <a:blip r:embed="rId3"/>
          <a:stretch>
            <a:fillRect/>
          </a:stretch>
        </p:blipFill>
        <p:spPr>
          <a:xfrm>
            <a:off x="8692566" y="0"/>
            <a:ext cx="3499434" cy="824428"/>
          </a:xfrm>
          <a:prstGeom prst="rect">
            <a:avLst/>
          </a:prstGeom>
        </p:spPr>
      </p:pic>
    </p:spTree>
    <p:extLst>
      <p:ext uri="{BB962C8B-B14F-4D97-AF65-F5344CB8AC3E}">
        <p14:creationId xmlns:p14="http://schemas.microsoft.com/office/powerpoint/2010/main" val="41708442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6313-7511-48A8-B6BD-694996A6F1B2}"/>
              </a:ext>
            </a:extLst>
          </p:cNvPr>
          <p:cNvSpPr>
            <a:spLocks noGrp="1"/>
          </p:cNvSpPr>
          <p:nvPr>
            <p:ph type="title"/>
          </p:nvPr>
        </p:nvSpPr>
        <p:spPr>
          <a:xfrm>
            <a:off x="1177290" y="412214"/>
            <a:ext cx="9837420" cy="1037368"/>
          </a:xfrm>
        </p:spPr>
        <p:txBody>
          <a:bodyPr>
            <a:normAutofit fontScale="90000"/>
          </a:bodyPr>
          <a:lstStyle/>
          <a:p>
            <a:r>
              <a:rPr lang="en-US" dirty="0"/>
              <a:t>Demand for ILL Services:</a:t>
            </a:r>
            <a:br>
              <a:rPr lang="en-US" dirty="0"/>
            </a:br>
            <a:r>
              <a:rPr lang="en-US" dirty="0"/>
              <a:t>A </a:t>
            </a:r>
            <a:r>
              <a:rPr lang="en-US" dirty="0" err="1"/>
              <a:t>RapidILL</a:t>
            </a:r>
            <a:r>
              <a:rPr lang="en-US" dirty="0"/>
              <a:t> Example</a:t>
            </a:r>
          </a:p>
        </p:txBody>
      </p:sp>
      <p:sp>
        <p:nvSpPr>
          <p:cNvPr id="3" name="Content Placeholder 2">
            <a:extLst>
              <a:ext uri="{FF2B5EF4-FFF2-40B4-BE49-F238E27FC236}">
                <a16:creationId xmlns:a16="http://schemas.microsoft.com/office/drawing/2014/main" id="{0931D0CB-DF6F-4068-AB05-77B709144295}"/>
              </a:ext>
            </a:extLst>
          </p:cNvPr>
          <p:cNvSpPr>
            <a:spLocks noGrp="1"/>
          </p:cNvSpPr>
          <p:nvPr>
            <p:ph idx="1"/>
          </p:nvPr>
        </p:nvSpPr>
        <p:spPr>
          <a:xfrm>
            <a:off x="478155" y="1693334"/>
            <a:ext cx="10551795" cy="4478866"/>
          </a:xfrm>
        </p:spPr>
        <p:txBody>
          <a:bodyPr>
            <a:normAutofit/>
          </a:bodyPr>
          <a:lstStyle/>
          <a:p>
            <a:r>
              <a:rPr lang="en-US" dirty="0"/>
              <a:t>“Interlibrary Loan requests (borrowing/document delivery and lending) rose considerably during the closure. One factor in the borrowing/document delivery increase was that document delivery was opened up to undergraduates during the COVID 2020 timeframe; this service was not available to that patron group during the control timeframes and the COVID 2019 timeframe.”</a:t>
            </a:r>
          </a:p>
          <a:p>
            <a:r>
              <a:rPr lang="en-US" dirty="0"/>
              <a:t>“Downloads through EBSCO, typically LSU’s busiest platform, increased in both the control timeframe (37%) and COVID timeframe (30%), resulting in a baseline-factored decrease of 6%. ProQuest use was less straightforward to interpret. There was a stunning decrease in use (52%) between the 2019 and 2020 COVID timeframes. However, the 2019 numbers were dramatically impacted by unusually high usage of the </a:t>
            </a:r>
            <a:r>
              <a:rPr lang="en-US" i="1" dirty="0"/>
              <a:t>New York Times </a:t>
            </a:r>
            <a:r>
              <a:rPr lang="en-US" dirty="0"/>
              <a:t>and</a:t>
            </a:r>
            <a:r>
              <a:rPr lang="en-US" i="1" dirty="0"/>
              <a:t> Wall Street Journal </a:t>
            </a:r>
            <a:r>
              <a:rPr lang="en-US" dirty="0"/>
              <a:t>in April. Those two resources accounted for 4,120 downloads out of 5,330 that month, skewing the 2019 COVID timeframe numbers significantly upward. In April 2020, those resources accounted for only 306 downloads. “</a:t>
            </a:r>
          </a:p>
          <a:p>
            <a:pPr marL="0" indent="0">
              <a:buNone/>
            </a:pPr>
            <a:endParaRPr lang="en-US" dirty="0"/>
          </a:p>
        </p:txBody>
      </p:sp>
      <p:pic>
        <p:nvPicPr>
          <p:cNvPr id="7" name="Picture 6">
            <a:extLst>
              <a:ext uri="{FF2B5EF4-FFF2-40B4-BE49-F238E27FC236}">
                <a16:creationId xmlns:a16="http://schemas.microsoft.com/office/drawing/2014/main" id="{A9984464-BFAC-4683-B192-D1C85D733407}"/>
              </a:ext>
            </a:extLst>
          </p:cNvPr>
          <p:cNvPicPr>
            <a:picLocks noChangeAspect="1"/>
          </p:cNvPicPr>
          <p:nvPr/>
        </p:nvPicPr>
        <p:blipFill>
          <a:blip r:embed="rId2"/>
          <a:stretch>
            <a:fillRect/>
          </a:stretch>
        </p:blipFill>
        <p:spPr>
          <a:xfrm>
            <a:off x="8692566" y="0"/>
            <a:ext cx="3499434" cy="824428"/>
          </a:xfrm>
          <a:prstGeom prst="rect">
            <a:avLst/>
          </a:prstGeom>
        </p:spPr>
      </p:pic>
    </p:spTree>
    <p:extLst>
      <p:ext uri="{BB962C8B-B14F-4D97-AF65-F5344CB8AC3E}">
        <p14:creationId xmlns:p14="http://schemas.microsoft.com/office/powerpoint/2010/main" val="14935047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David </a:t>
            </a:r>
            <a:r>
              <a:rPr lang="en-US" dirty="0"/>
              <a:t>Comeaux, </a:t>
            </a:r>
            <a:r>
              <a:rPr lang="en-US" dirty="0" smtClean="0">
                <a:hlinkClick r:id="rId2"/>
              </a:rPr>
              <a:t>davidcomeaux@lsu.edu</a:t>
            </a:r>
            <a:endParaRPr lang="en-US" dirty="0" smtClean="0"/>
          </a:p>
          <a:p>
            <a:r>
              <a:rPr lang="en-US" dirty="0" smtClean="0"/>
              <a:t>Megan </a:t>
            </a:r>
            <a:r>
              <a:rPr lang="en-US" dirty="0"/>
              <a:t>Lounsberry, </a:t>
            </a:r>
            <a:r>
              <a:rPr lang="en-US" dirty="0" smtClean="0">
                <a:hlinkClick r:id="rId3"/>
              </a:rPr>
              <a:t>mlouns1@lsu.edu</a:t>
            </a:r>
            <a:r>
              <a:rPr lang="en-US" dirty="0" smtClean="0"/>
              <a:t/>
            </a:r>
            <a:br>
              <a:rPr lang="en-US" dirty="0" smtClean="0"/>
            </a:br>
            <a:r>
              <a:rPr lang="en-US" dirty="0"/>
              <a:t/>
            </a:r>
            <a:br>
              <a:rPr lang="en-US" dirty="0"/>
            </a:br>
            <a:r>
              <a:rPr lang="en-US" dirty="0"/>
              <a:t>Jacob Fontenot, </a:t>
            </a:r>
            <a:r>
              <a:rPr lang="en-US" dirty="0" smtClean="0">
                <a:hlinkClick r:id="rId4"/>
              </a:rPr>
              <a:t>jacobfontenot@lsu.edu</a:t>
            </a:r>
            <a:endParaRPr lang="en-US" dirty="0" smtClean="0"/>
          </a:p>
          <a:p>
            <a:endParaRPr lang="en-US" dirty="0"/>
          </a:p>
          <a:p>
            <a:endParaRPr lang="en-US" dirty="0"/>
          </a:p>
        </p:txBody>
      </p:sp>
    </p:spTree>
    <p:extLst>
      <p:ext uri="{BB962C8B-B14F-4D97-AF65-F5344CB8AC3E}">
        <p14:creationId xmlns:p14="http://schemas.microsoft.com/office/powerpoint/2010/main" val="2837613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331F-D698-4DD5-BA37-0DC4A6BC4AEC}"/>
              </a:ext>
            </a:extLst>
          </p:cNvPr>
          <p:cNvSpPr>
            <a:spLocks noGrp="1"/>
          </p:cNvSpPr>
          <p:nvPr>
            <p:ph type="title"/>
          </p:nvPr>
        </p:nvSpPr>
        <p:spPr/>
        <p:txBody>
          <a:bodyPr/>
          <a:lstStyle/>
          <a:p>
            <a:r>
              <a:rPr lang="en-US" dirty="0" smtClean="0"/>
              <a:t>Outline</a:t>
            </a:r>
            <a:endParaRPr lang="en-US" dirty="0"/>
          </a:p>
        </p:txBody>
      </p:sp>
      <p:sp>
        <p:nvSpPr>
          <p:cNvPr id="3" name="Content Placeholder 2">
            <a:extLst>
              <a:ext uri="{FF2B5EF4-FFF2-40B4-BE49-F238E27FC236}">
                <a16:creationId xmlns:a16="http://schemas.microsoft.com/office/drawing/2014/main" id="{3FBB112B-D3DD-4496-BCCE-1718CD63C423}"/>
              </a:ext>
            </a:extLst>
          </p:cNvPr>
          <p:cNvSpPr>
            <a:spLocks noGrp="1"/>
          </p:cNvSpPr>
          <p:nvPr>
            <p:ph idx="1"/>
          </p:nvPr>
        </p:nvSpPr>
        <p:spPr/>
        <p:txBody>
          <a:bodyPr/>
          <a:lstStyle/>
          <a:p>
            <a:pPr marL="0" indent="0">
              <a:buNone/>
            </a:pPr>
            <a:r>
              <a:rPr lang="en-US" dirty="0" smtClean="0"/>
              <a:t>Research </a:t>
            </a:r>
            <a:r>
              <a:rPr lang="en-US" dirty="0"/>
              <a:t>Methods</a:t>
            </a:r>
          </a:p>
          <a:p>
            <a:pPr marL="0" indent="0">
              <a:buNone/>
            </a:pPr>
            <a:r>
              <a:rPr lang="en-US" dirty="0" smtClean="0"/>
              <a:t>Website </a:t>
            </a:r>
            <a:r>
              <a:rPr lang="en-US" dirty="0" smtClean="0"/>
              <a:t>and </a:t>
            </a:r>
            <a:r>
              <a:rPr lang="en-US" dirty="0" smtClean="0"/>
              <a:t>EBSCO stats</a:t>
            </a:r>
            <a:endParaRPr lang="en-US" dirty="0"/>
          </a:p>
          <a:p>
            <a:pPr marL="0" indent="0">
              <a:buNone/>
            </a:pPr>
            <a:r>
              <a:rPr lang="en-US" dirty="0" smtClean="0"/>
              <a:t>LibAnswers</a:t>
            </a:r>
            <a:r>
              <a:rPr lang="en-US" dirty="0"/>
              <a:t>, LibChat</a:t>
            </a:r>
          </a:p>
          <a:p>
            <a:pPr marL="0" indent="0">
              <a:buNone/>
            </a:pPr>
            <a:r>
              <a:rPr lang="en-US" dirty="0"/>
              <a:t>Re-introduction of LibChat </a:t>
            </a:r>
          </a:p>
          <a:p>
            <a:pPr marL="0" indent="0">
              <a:buNone/>
            </a:pPr>
            <a:r>
              <a:rPr lang="en-US" dirty="0"/>
              <a:t>Impact of </a:t>
            </a:r>
            <a:r>
              <a:rPr lang="en-US" dirty="0" smtClean="0"/>
              <a:t>LibChat</a:t>
            </a:r>
          </a:p>
          <a:p>
            <a:pPr marL="0" indent="0">
              <a:buNone/>
            </a:pPr>
            <a:r>
              <a:rPr lang="en-US" dirty="0" smtClean="0"/>
              <a:t>ILL</a:t>
            </a:r>
            <a:endParaRPr lang="en-US" dirty="0"/>
          </a:p>
          <a:p>
            <a:endParaRPr lang="en-US" dirty="0"/>
          </a:p>
        </p:txBody>
      </p:sp>
    </p:spTree>
    <p:extLst>
      <p:ext uri="{BB962C8B-B14F-4D97-AF65-F5344CB8AC3E}">
        <p14:creationId xmlns:p14="http://schemas.microsoft.com/office/powerpoint/2010/main" val="2289057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6313-7511-48A8-B6BD-694996A6F1B2}"/>
              </a:ext>
            </a:extLst>
          </p:cNvPr>
          <p:cNvSpPr>
            <a:spLocks noGrp="1"/>
          </p:cNvSpPr>
          <p:nvPr>
            <p:ph type="title"/>
          </p:nvPr>
        </p:nvSpPr>
        <p:spPr/>
        <p:txBody>
          <a:bodyPr/>
          <a:lstStyle/>
          <a:p>
            <a:r>
              <a:rPr lang="en-US" dirty="0" smtClean="0"/>
              <a:t>Methods</a:t>
            </a:r>
            <a:endParaRPr lang="en-US" dirty="0"/>
          </a:p>
        </p:txBody>
      </p:sp>
      <p:sp>
        <p:nvSpPr>
          <p:cNvPr id="3" name="Content Placeholder 2">
            <a:extLst>
              <a:ext uri="{FF2B5EF4-FFF2-40B4-BE49-F238E27FC236}">
                <a16:creationId xmlns:a16="http://schemas.microsoft.com/office/drawing/2014/main" id="{0931D0CB-DF6F-4068-AB05-77B709144295}"/>
              </a:ext>
            </a:extLst>
          </p:cNvPr>
          <p:cNvSpPr>
            <a:spLocks noGrp="1"/>
          </p:cNvSpPr>
          <p:nvPr>
            <p:ph idx="1"/>
          </p:nvPr>
        </p:nvSpPr>
        <p:spPr/>
        <p:txBody>
          <a:bodyPr/>
          <a:lstStyle/>
          <a:p>
            <a:r>
              <a:rPr lang="en-US" dirty="0" smtClean="0"/>
              <a:t>To determine the impact of the COVID-19 closure, we </a:t>
            </a:r>
            <a:r>
              <a:rPr lang="en-US" dirty="0"/>
              <a:t>compared usage statistics from a COVID-affected timeframe in 2020 to the same time frame in 2019.  </a:t>
            </a:r>
            <a:endParaRPr lang="en-US" dirty="0" smtClean="0"/>
          </a:p>
          <a:p>
            <a:r>
              <a:rPr lang="en-US" dirty="0" smtClean="0"/>
              <a:t>These </a:t>
            </a:r>
            <a:r>
              <a:rPr lang="en-US" dirty="0"/>
              <a:t>will be called the COVID 2019 and COVID 2020 </a:t>
            </a:r>
            <a:r>
              <a:rPr lang="en-US" dirty="0" smtClean="0"/>
              <a:t>timeframes.</a:t>
            </a:r>
          </a:p>
          <a:p>
            <a:r>
              <a:rPr lang="en-US" dirty="0"/>
              <a:t>Because there could be other factors influencing </a:t>
            </a:r>
            <a:r>
              <a:rPr lang="en-US" dirty="0" smtClean="0"/>
              <a:t>use, we also </a:t>
            </a:r>
            <a:r>
              <a:rPr lang="en-US" dirty="0"/>
              <a:t>pulled data from control timeframes to compare earlier in the spring semesters. </a:t>
            </a:r>
            <a:endParaRPr lang="en-US" dirty="0" smtClean="0"/>
          </a:p>
          <a:p>
            <a:r>
              <a:rPr lang="en-US" dirty="0" smtClean="0"/>
              <a:t>These </a:t>
            </a:r>
            <a:r>
              <a:rPr lang="en-US" dirty="0"/>
              <a:t>will be called the Control 2019 and Control 2020 </a:t>
            </a:r>
            <a:r>
              <a:rPr lang="en-US" dirty="0" smtClean="0"/>
              <a:t>timeframes.</a:t>
            </a:r>
          </a:p>
          <a:p>
            <a:endParaRPr lang="en-US" dirty="0" smtClean="0"/>
          </a:p>
          <a:p>
            <a:endParaRPr lang="en-US" dirty="0"/>
          </a:p>
        </p:txBody>
      </p:sp>
    </p:spTree>
    <p:extLst>
      <p:ext uri="{BB962C8B-B14F-4D97-AF65-F5344CB8AC3E}">
        <p14:creationId xmlns:p14="http://schemas.microsoft.com/office/powerpoint/2010/main" val="681003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6313-7511-48A8-B6BD-694996A6F1B2}"/>
              </a:ext>
            </a:extLst>
          </p:cNvPr>
          <p:cNvSpPr>
            <a:spLocks noGrp="1"/>
          </p:cNvSpPr>
          <p:nvPr>
            <p:ph type="title"/>
          </p:nvPr>
        </p:nvSpPr>
        <p:spPr/>
        <p:txBody>
          <a:bodyPr/>
          <a:lstStyle/>
          <a:p>
            <a:r>
              <a:rPr lang="en-US" dirty="0" smtClean="0"/>
              <a:t>Methods</a:t>
            </a:r>
            <a:endParaRPr lang="en-US" dirty="0"/>
          </a:p>
        </p:txBody>
      </p:sp>
      <p:sp>
        <p:nvSpPr>
          <p:cNvPr id="3" name="Content Placeholder 2">
            <a:extLst>
              <a:ext uri="{FF2B5EF4-FFF2-40B4-BE49-F238E27FC236}">
                <a16:creationId xmlns:a16="http://schemas.microsoft.com/office/drawing/2014/main" id="{0931D0CB-DF6F-4068-AB05-77B709144295}"/>
              </a:ext>
            </a:extLst>
          </p:cNvPr>
          <p:cNvSpPr>
            <a:spLocks noGrp="1"/>
          </p:cNvSpPr>
          <p:nvPr>
            <p:ph idx="1"/>
          </p:nvPr>
        </p:nvSpPr>
        <p:spPr/>
        <p:txBody>
          <a:bodyPr/>
          <a:lstStyle/>
          <a:p>
            <a:pPr lvl="0"/>
            <a:r>
              <a:rPr lang="en-US" dirty="0" smtClean="0"/>
              <a:t>We wanted the same number of days in the two COVID timeframes and the two control timeframes, and account for holidays and breaks (so that both periods were comparable)  I ended up with these dates:</a:t>
            </a:r>
          </a:p>
          <a:p>
            <a:pPr lvl="0"/>
            <a:r>
              <a:rPr lang="en-US" dirty="0" smtClean="0"/>
              <a:t>2019 </a:t>
            </a:r>
            <a:r>
              <a:rPr lang="en-US" dirty="0"/>
              <a:t>Control Period: 2019-01-14 to 2019-03-08 (8 weeks M-F)</a:t>
            </a:r>
          </a:p>
          <a:p>
            <a:pPr lvl="0"/>
            <a:r>
              <a:rPr lang="en-US" dirty="0"/>
              <a:t>2020 Control Period: 2020-01-13 to 2020-03-06 (8 weeks M-F)  </a:t>
            </a:r>
          </a:p>
          <a:p>
            <a:pPr lvl="0"/>
            <a:r>
              <a:rPr lang="en-US" dirty="0"/>
              <a:t>2019 COVID Period: 2019-03-18 to 2019-04-27 (6 weeks M-F)</a:t>
            </a:r>
          </a:p>
          <a:p>
            <a:pPr lvl="0"/>
            <a:r>
              <a:rPr lang="en-US" dirty="0"/>
              <a:t>2020 COVID Period: 2020-03-23 to 2020-05-02(6 weeks </a:t>
            </a:r>
            <a:r>
              <a:rPr lang="en-US" dirty="0" smtClean="0"/>
              <a:t>M-F)</a:t>
            </a:r>
          </a:p>
          <a:p>
            <a:endParaRPr lang="en-US" dirty="0"/>
          </a:p>
        </p:txBody>
      </p:sp>
    </p:spTree>
    <p:extLst>
      <p:ext uri="{BB962C8B-B14F-4D97-AF65-F5344CB8AC3E}">
        <p14:creationId xmlns:p14="http://schemas.microsoft.com/office/powerpoint/2010/main" val="3425959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6313-7511-48A8-B6BD-694996A6F1B2}"/>
              </a:ext>
            </a:extLst>
          </p:cNvPr>
          <p:cNvSpPr>
            <a:spLocks noGrp="1"/>
          </p:cNvSpPr>
          <p:nvPr>
            <p:ph type="title"/>
          </p:nvPr>
        </p:nvSpPr>
        <p:spPr/>
        <p:txBody>
          <a:bodyPr/>
          <a:lstStyle/>
          <a:p>
            <a:r>
              <a:rPr lang="en-US" dirty="0" smtClean="0"/>
              <a:t>Website Statistics</a:t>
            </a:r>
            <a:endParaRPr lang="en-US" dirty="0"/>
          </a:p>
        </p:txBody>
      </p:sp>
      <p:sp>
        <p:nvSpPr>
          <p:cNvPr id="3" name="Content Placeholder 2">
            <a:extLst>
              <a:ext uri="{FF2B5EF4-FFF2-40B4-BE49-F238E27FC236}">
                <a16:creationId xmlns:a16="http://schemas.microsoft.com/office/drawing/2014/main" id="{0931D0CB-DF6F-4068-AB05-77B709144295}"/>
              </a:ext>
            </a:extLst>
          </p:cNvPr>
          <p:cNvSpPr>
            <a:spLocks noGrp="1"/>
          </p:cNvSpPr>
          <p:nvPr>
            <p:ph idx="1"/>
          </p:nvPr>
        </p:nvSpPr>
        <p:spPr>
          <a:xfrm>
            <a:off x="1097280" y="1845734"/>
            <a:ext cx="4056611" cy="4023360"/>
          </a:xfrm>
        </p:spPr>
        <p:txBody>
          <a:bodyPr/>
          <a:lstStyle/>
          <a:p>
            <a:r>
              <a:rPr lang="en-US" dirty="0"/>
              <a:t>Web site usage hit its peak in 2012, and has declined since</a:t>
            </a:r>
            <a:r>
              <a:rPr lang="en-US" dirty="0" smtClean="0"/>
              <a:t>.</a:t>
            </a:r>
          </a:p>
          <a:p>
            <a:r>
              <a:rPr lang="en-US" dirty="0" smtClean="0"/>
              <a:t>The largest drop, from 2015 to 2016, was mostly due to a redesign. Prior to that redesign, the library’s subject guides were all hosted on the library site. Those accounted for a lot of page views.</a:t>
            </a:r>
          </a:p>
          <a:p>
            <a:r>
              <a:rPr lang="en-US" dirty="0" smtClean="0"/>
              <a:t>Aside from that event, the decline has been fairly steady.</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85586794"/>
              </p:ext>
            </p:extLst>
          </p:nvPr>
        </p:nvGraphicFramePr>
        <p:xfrm>
          <a:off x="6126480" y="1999577"/>
          <a:ext cx="4106487" cy="3569970"/>
        </p:xfrm>
        <a:graphic>
          <a:graphicData uri="http://schemas.openxmlformats.org/drawingml/2006/table">
            <a:tbl>
              <a:tblPr>
                <a:tableStyleId>{5C22544A-7EE6-4342-B048-85BDC9FD1C3A}</a:tableStyleId>
              </a:tblPr>
              <a:tblGrid>
                <a:gridCol w="868680">
                  <a:extLst>
                    <a:ext uri="{9D8B030D-6E8A-4147-A177-3AD203B41FA5}">
                      <a16:colId xmlns:a16="http://schemas.microsoft.com/office/drawing/2014/main" val="513254143"/>
                    </a:ext>
                  </a:extLst>
                </a:gridCol>
                <a:gridCol w="1572239">
                  <a:extLst>
                    <a:ext uri="{9D8B030D-6E8A-4147-A177-3AD203B41FA5}">
                      <a16:colId xmlns:a16="http://schemas.microsoft.com/office/drawing/2014/main" val="3378381563"/>
                    </a:ext>
                  </a:extLst>
                </a:gridCol>
                <a:gridCol w="1665568">
                  <a:extLst>
                    <a:ext uri="{9D8B030D-6E8A-4147-A177-3AD203B41FA5}">
                      <a16:colId xmlns:a16="http://schemas.microsoft.com/office/drawing/2014/main" val="3494945913"/>
                    </a:ext>
                  </a:extLst>
                </a:gridCol>
              </a:tblGrid>
              <a:tr h="273195">
                <a:tc>
                  <a:txBody>
                    <a:bodyPr/>
                    <a:lstStyle/>
                    <a:p>
                      <a:pPr algn="l" fontAlgn="b"/>
                      <a:r>
                        <a:rPr lang="en-US" sz="2400" u="none" strike="noStrike" dirty="0">
                          <a:solidFill>
                            <a:schemeClr val="bg2"/>
                          </a:solidFill>
                          <a:effectLst/>
                        </a:rPr>
                        <a:t>Year</a:t>
                      </a:r>
                      <a:endParaRPr lang="en-US" sz="2400" b="0" i="0" u="none" strike="noStrike" dirty="0">
                        <a:solidFill>
                          <a:schemeClr val="bg2"/>
                        </a:solidFill>
                        <a:effectLst/>
                        <a:latin typeface="Calibri" panose="020F0502020204030204" pitchFamily="34" charset="0"/>
                      </a:endParaRPr>
                    </a:p>
                  </a:txBody>
                  <a:tcPr marL="9525" marR="9525" marT="9525" marB="0" anchor="b">
                    <a:solidFill>
                      <a:schemeClr val="bg1">
                        <a:lumMod val="50000"/>
                      </a:schemeClr>
                    </a:solidFill>
                  </a:tcPr>
                </a:tc>
                <a:tc>
                  <a:txBody>
                    <a:bodyPr/>
                    <a:lstStyle/>
                    <a:p>
                      <a:pPr algn="l" fontAlgn="b"/>
                      <a:r>
                        <a:rPr lang="en-US" sz="2400" u="none" strike="noStrike" dirty="0" smtClean="0">
                          <a:solidFill>
                            <a:schemeClr val="bg2"/>
                          </a:solidFill>
                          <a:effectLst/>
                        </a:rPr>
                        <a:t>Total Site Pageviews</a:t>
                      </a:r>
                      <a:endParaRPr lang="en-US" sz="2400" b="0" i="0" u="none" strike="noStrike" dirty="0">
                        <a:solidFill>
                          <a:schemeClr val="bg2"/>
                        </a:solidFill>
                        <a:effectLst/>
                        <a:latin typeface="Calibri" panose="020F0502020204030204" pitchFamily="34" charset="0"/>
                      </a:endParaRPr>
                    </a:p>
                  </a:txBody>
                  <a:tcPr marL="9525" marR="9525" marT="9525" marB="0" anchor="b">
                    <a:solidFill>
                      <a:schemeClr val="bg1">
                        <a:lumMod val="50000"/>
                      </a:schemeClr>
                    </a:solidFill>
                  </a:tcPr>
                </a:tc>
                <a:tc>
                  <a:txBody>
                    <a:bodyPr/>
                    <a:lstStyle/>
                    <a:p>
                      <a:pPr algn="l" fontAlgn="b"/>
                      <a:r>
                        <a:rPr lang="en-US" sz="2400" u="none" strike="noStrike" dirty="0">
                          <a:solidFill>
                            <a:schemeClr val="bg2"/>
                          </a:solidFill>
                          <a:effectLst/>
                        </a:rPr>
                        <a:t>Home Page </a:t>
                      </a:r>
                      <a:r>
                        <a:rPr lang="en-US" sz="2400" u="none" strike="noStrike" dirty="0" smtClean="0">
                          <a:solidFill>
                            <a:schemeClr val="bg2"/>
                          </a:solidFill>
                          <a:effectLst/>
                        </a:rPr>
                        <a:t>Page</a:t>
                      </a:r>
                      <a:r>
                        <a:rPr lang="en-US" sz="2400" u="none" strike="noStrike" dirty="0">
                          <a:solidFill>
                            <a:schemeClr val="bg2"/>
                          </a:solidFill>
                          <a:effectLst/>
                        </a:rPr>
                        <a:t>v</a:t>
                      </a:r>
                      <a:r>
                        <a:rPr lang="en-US" sz="2400" u="none" strike="noStrike" dirty="0" smtClean="0">
                          <a:solidFill>
                            <a:schemeClr val="bg2"/>
                          </a:solidFill>
                          <a:effectLst/>
                        </a:rPr>
                        <a:t>iews</a:t>
                      </a:r>
                      <a:endParaRPr lang="en-US" sz="2400" b="0" i="0" u="none" strike="noStrike" dirty="0">
                        <a:solidFill>
                          <a:schemeClr val="bg2"/>
                        </a:solidFill>
                        <a:effectLst/>
                        <a:latin typeface="Calibri" panose="020F0502020204030204" pitchFamily="34" charset="0"/>
                      </a:endParaRPr>
                    </a:p>
                  </a:txBody>
                  <a:tcPr marL="9525" marR="9525" marT="9525" marB="0" anchor="b">
                    <a:solidFill>
                      <a:schemeClr val="bg1">
                        <a:lumMod val="50000"/>
                      </a:schemeClr>
                    </a:solidFill>
                  </a:tcPr>
                </a:tc>
                <a:extLst>
                  <a:ext uri="{0D108BD9-81ED-4DB2-BD59-A6C34878D82A}">
                    <a16:rowId xmlns:a16="http://schemas.microsoft.com/office/drawing/2014/main" val="46699746"/>
                  </a:ext>
                </a:extLst>
              </a:tr>
              <a:tr h="156640">
                <a:tc>
                  <a:txBody>
                    <a:bodyPr/>
                    <a:lstStyle/>
                    <a:p>
                      <a:pPr algn="r" fontAlgn="b"/>
                      <a:r>
                        <a:rPr lang="en-US" sz="2000" u="none" strike="noStrike">
                          <a:effectLst/>
                        </a:rPr>
                        <a:t>2011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1,994,624</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621,870</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5972729"/>
                  </a:ext>
                </a:extLst>
              </a:tr>
              <a:tr h="156640">
                <a:tc>
                  <a:txBody>
                    <a:bodyPr/>
                    <a:lstStyle/>
                    <a:p>
                      <a:pPr algn="r" fontAlgn="b"/>
                      <a:r>
                        <a:rPr lang="en-US" sz="2000" u="none" strike="noStrike">
                          <a:effectLst/>
                        </a:rPr>
                        <a:t>2012</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2,541,309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892,244</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39668209"/>
                  </a:ext>
                </a:extLst>
              </a:tr>
              <a:tr h="156640">
                <a:tc>
                  <a:txBody>
                    <a:bodyPr/>
                    <a:lstStyle/>
                    <a:p>
                      <a:pPr algn="r" fontAlgn="b"/>
                      <a:r>
                        <a:rPr lang="en-US" sz="2000" u="none" strike="noStrike">
                          <a:effectLst/>
                        </a:rPr>
                        <a:t>2013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2,292,290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768,613</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6678854"/>
                  </a:ext>
                </a:extLst>
              </a:tr>
              <a:tr h="156640">
                <a:tc>
                  <a:txBody>
                    <a:bodyPr/>
                    <a:lstStyle/>
                    <a:p>
                      <a:pPr algn="r" fontAlgn="b"/>
                      <a:r>
                        <a:rPr lang="en-US" sz="2000" u="none" strike="noStrike">
                          <a:effectLst/>
                        </a:rPr>
                        <a:t>2014</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2,182,798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629,731</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622008"/>
                  </a:ext>
                </a:extLst>
              </a:tr>
              <a:tr h="156640">
                <a:tc>
                  <a:txBody>
                    <a:bodyPr/>
                    <a:lstStyle/>
                    <a:p>
                      <a:pPr algn="r" fontAlgn="b"/>
                      <a:r>
                        <a:rPr lang="en-US" sz="2000" u="none" strike="noStrike">
                          <a:effectLst/>
                        </a:rPr>
                        <a:t>2015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1,387,719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555,386</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68362969"/>
                  </a:ext>
                </a:extLst>
              </a:tr>
              <a:tr h="156640">
                <a:tc>
                  <a:txBody>
                    <a:bodyPr/>
                    <a:lstStyle/>
                    <a:p>
                      <a:pPr algn="r" fontAlgn="b"/>
                      <a:r>
                        <a:rPr lang="en-US" sz="2000" u="none" strike="noStrike">
                          <a:effectLst/>
                        </a:rPr>
                        <a:t>2016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964,425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568,940</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8551138"/>
                  </a:ext>
                </a:extLst>
              </a:tr>
              <a:tr h="156640">
                <a:tc>
                  <a:txBody>
                    <a:bodyPr/>
                    <a:lstStyle/>
                    <a:p>
                      <a:pPr algn="r" fontAlgn="b"/>
                      <a:r>
                        <a:rPr lang="en-US" sz="2000" u="none" strike="noStrike">
                          <a:effectLst/>
                        </a:rPr>
                        <a:t>2017</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917,950</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537,320</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3123219"/>
                  </a:ext>
                </a:extLst>
              </a:tr>
              <a:tr h="156640">
                <a:tc>
                  <a:txBody>
                    <a:bodyPr/>
                    <a:lstStyle/>
                    <a:p>
                      <a:pPr algn="r" fontAlgn="b"/>
                      <a:r>
                        <a:rPr lang="en-US" sz="2000" u="none" strike="noStrike">
                          <a:effectLst/>
                        </a:rPr>
                        <a:t>2018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867,969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499,938</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04636230"/>
                  </a:ext>
                </a:extLst>
              </a:tr>
              <a:tr h="156640">
                <a:tc>
                  <a:txBody>
                    <a:bodyPr/>
                    <a:lstStyle/>
                    <a:p>
                      <a:pPr algn="r" fontAlgn="b"/>
                      <a:r>
                        <a:rPr lang="en-US" sz="2000" u="none" strike="noStrike">
                          <a:effectLst/>
                        </a:rPr>
                        <a:t>2019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844,767</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453,903</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79396"/>
                  </a:ext>
                </a:extLst>
              </a:tr>
            </a:tbl>
          </a:graphicData>
        </a:graphic>
      </p:graphicFrame>
    </p:spTree>
    <p:extLst>
      <p:ext uri="{BB962C8B-B14F-4D97-AF65-F5344CB8AC3E}">
        <p14:creationId xmlns:p14="http://schemas.microsoft.com/office/powerpoint/2010/main" val="3744508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6313-7511-48A8-B6BD-694996A6F1B2}"/>
              </a:ext>
            </a:extLst>
          </p:cNvPr>
          <p:cNvSpPr>
            <a:spLocks noGrp="1"/>
          </p:cNvSpPr>
          <p:nvPr>
            <p:ph type="title"/>
          </p:nvPr>
        </p:nvSpPr>
        <p:spPr/>
        <p:txBody>
          <a:bodyPr/>
          <a:lstStyle/>
          <a:p>
            <a:r>
              <a:rPr lang="en-US" dirty="0" smtClean="0"/>
              <a:t>Website Statistics</a:t>
            </a:r>
            <a:endParaRPr lang="en-US" dirty="0"/>
          </a:p>
        </p:txBody>
      </p:sp>
      <p:sp>
        <p:nvSpPr>
          <p:cNvPr id="3" name="Content Placeholder 2">
            <a:extLst>
              <a:ext uri="{FF2B5EF4-FFF2-40B4-BE49-F238E27FC236}">
                <a16:creationId xmlns:a16="http://schemas.microsoft.com/office/drawing/2014/main" id="{0931D0CB-DF6F-4068-AB05-77B709144295}"/>
              </a:ext>
            </a:extLst>
          </p:cNvPr>
          <p:cNvSpPr>
            <a:spLocks noGrp="1"/>
          </p:cNvSpPr>
          <p:nvPr>
            <p:ph idx="1"/>
          </p:nvPr>
        </p:nvSpPr>
        <p:spPr>
          <a:xfrm>
            <a:off x="1097280" y="1845734"/>
            <a:ext cx="10058400" cy="739610"/>
          </a:xfrm>
        </p:spPr>
        <p:txBody>
          <a:bodyPr>
            <a:normAutofit/>
          </a:bodyPr>
          <a:lstStyle/>
          <a:p>
            <a:r>
              <a:rPr lang="en-US" sz="2400" dirty="0" smtClean="0"/>
              <a:t>Control Timeframe</a:t>
            </a:r>
          </a:p>
          <a:p>
            <a:endParaRPr lang="en-US" dirty="0"/>
          </a:p>
        </p:txBody>
      </p:sp>
      <p:pic>
        <p:nvPicPr>
          <p:cNvPr id="4" name="Picture 3"/>
          <p:cNvPicPr>
            <a:picLocks noChangeAspect="1"/>
          </p:cNvPicPr>
          <p:nvPr/>
        </p:nvPicPr>
        <p:blipFill>
          <a:blip r:embed="rId2"/>
          <a:stretch>
            <a:fillRect/>
          </a:stretch>
        </p:blipFill>
        <p:spPr>
          <a:xfrm>
            <a:off x="1213658" y="2433551"/>
            <a:ext cx="5796655" cy="3321160"/>
          </a:xfrm>
          <a:prstGeom prst="rect">
            <a:avLst/>
          </a:prstGeom>
        </p:spPr>
      </p:pic>
      <p:sp>
        <p:nvSpPr>
          <p:cNvPr id="5" name="Oval 4"/>
          <p:cNvSpPr/>
          <p:nvPr/>
        </p:nvSpPr>
        <p:spPr>
          <a:xfrm>
            <a:off x="5320145" y="3060133"/>
            <a:ext cx="1612669" cy="5238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118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6313-7511-48A8-B6BD-694996A6F1B2}"/>
              </a:ext>
            </a:extLst>
          </p:cNvPr>
          <p:cNvSpPr>
            <a:spLocks noGrp="1"/>
          </p:cNvSpPr>
          <p:nvPr>
            <p:ph type="title"/>
          </p:nvPr>
        </p:nvSpPr>
        <p:spPr/>
        <p:txBody>
          <a:bodyPr/>
          <a:lstStyle/>
          <a:p>
            <a:r>
              <a:rPr lang="en-US" dirty="0" smtClean="0"/>
              <a:t>Website Statistics</a:t>
            </a:r>
            <a:endParaRPr lang="en-US" dirty="0"/>
          </a:p>
        </p:txBody>
      </p:sp>
      <p:sp>
        <p:nvSpPr>
          <p:cNvPr id="3" name="Content Placeholder 2">
            <a:extLst>
              <a:ext uri="{FF2B5EF4-FFF2-40B4-BE49-F238E27FC236}">
                <a16:creationId xmlns:a16="http://schemas.microsoft.com/office/drawing/2014/main" id="{0931D0CB-DF6F-4068-AB05-77B709144295}"/>
              </a:ext>
            </a:extLst>
          </p:cNvPr>
          <p:cNvSpPr>
            <a:spLocks noGrp="1"/>
          </p:cNvSpPr>
          <p:nvPr>
            <p:ph idx="1"/>
          </p:nvPr>
        </p:nvSpPr>
        <p:spPr>
          <a:xfrm>
            <a:off x="1097280" y="1845734"/>
            <a:ext cx="10058400" cy="576554"/>
          </a:xfrm>
        </p:spPr>
        <p:txBody>
          <a:bodyPr>
            <a:normAutofit/>
          </a:bodyPr>
          <a:lstStyle/>
          <a:p>
            <a:r>
              <a:rPr lang="en-US" sz="2400" dirty="0" smtClean="0"/>
              <a:t>Covid Timeframe</a:t>
            </a:r>
          </a:p>
          <a:p>
            <a:endParaRPr lang="en-US" dirty="0"/>
          </a:p>
        </p:txBody>
      </p:sp>
      <p:pic>
        <p:nvPicPr>
          <p:cNvPr id="4" name="Picture 3"/>
          <p:cNvPicPr>
            <a:picLocks noChangeAspect="1"/>
          </p:cNvPicPr>
          <p:nvPr/>
        </p:nvPicPr>
        <p:blipFill>
          <a:blip r:embed="rId2"/>
          <a:stretch>
            <a:fillRect/>
          </a:stretch>
        </p:blipFill>
        <p:spPr>
          <a:xfrm>
            <a:off x="1180404" y="2422288"/>
            <a:ext cx="5744081" cy="3397037"/>
          </a:xfrm>
          <a:prstGeom prst="rect">
            <a:avLst/>
          </a:prstGeom>
        </p:spPr>
      </p:pic>
      <p:sp>
        <p:nvSpPr>
          <p:cNvPr id="5" name="Oval 4"/>
          <p:cNvSpPr/>
          <p:nvPr/>
        </p:nvSpPr>
        <p:spPr>
          <a:xfrm>
            <a:off x="5320145" y="2998842"/>
            <a:ext cx="1612669" cy="5238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7141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LUC 2016">
      <a:dk1>
        <a:srgbClr val="253B5B"/>
      </a:dk1>
      <a:lt1>
        <a:srgbClr val="EDF1F8"/>
      </a:lt1>
      <a:dk2>
        <a:srgbClr val="253B5B"/>
      </a:dk2>
      <a:lt2>
        <a:srgbClr val="FFFFFF"/>
      </a:lt2>
      <a:accent1>
        <a:srgbClr val="535357"/>
      </a:accent1>
      <a:accent2>
        <a:srgbClr val="A7B789"/>
      </a:accent2>
      <a:accent3>
        <a:srgbClr val="BEAE98"/>
      </a:accent3>
      <a:accent4>
        <a:srgbClr val="92A9B9"/>
      </a:accent4>
      <a:accent5>
        <a:srgbClr val="9C8265"/>
      </a:accent5>
      <a:accent6>
        <a:srgbClr val="8D6974"/>
      </a:accent6>
      <a:hlink>
        <a:srgbClr val="6E90C4"/>
      </a:hlink>
      <a:folHlink>
        <a:srgbClr val="A5A5A5"/>
      </a:folHlink>
    </a:clrScheme>
    <a:fontScheme name="Custom 1">
      <a:majorFont>
        <a:latin typeface="Verdana"/>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luc_2016" id="{D8DB6C53-7F31-424B-BE19-9CBE2BB3FCE5}" vid="{CC69EB26-9BFC-4B2D-ACE0-FBB1E776E0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23795</TotalTime>
  <Words>3760</Words>
  <Application>Microsoft Office PowerPoint</Application>
  <PresentationFormat>Widescreen</PresentationFormat>
  <Paragraphs>355</Paragraphs>
  <Slides>36</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Calibri</vt:lpstr>
      <vt:lpstr>Verdana</vt:lpstr>
      <vt:lpstr>Wingdings</vt:lpstr>
      <vt:lpstr>Retrospect</vt:lpstr>
      <vt:lpstr>How did COVID-19 impact use of library resources? </vt:lpstr>
      <vt:lpstr>Overview</vt:lpstr>
      <vt:lpstr>Context  </vt:lpstr>
      <vt:lpstr>Outline</vt:lpstr>
      <vt:lpstr>Methods</vt:lpstr>
      <vt:lpstr>Methods</vt:lpstr>
      <vt:lpstr>Website Statistics</vt:lpstr>
      <vt:lpstr>Website Statistics</vt:lpstr>
      <vt:lpstr>Website Statistics</vt:lpstr>
      <vt:lpstr>Discovery Statistics</vt:lpstr>
      <vt:lpstr>Discovery Statistics</vt:lpstr>
      <vt:lpstr>Discovery Statistics</vt:lpstr>
      <vt:lpstr>EBSCO Statistics</vt:lpstr>
      <vt:lpstr>LibGuides Statistics</vt:lpstr>
      <vt:lpstr>Three Institutions: Net Pandemic Change in Resource Use</vt:lpstr>
      <vt:lpstr>Online Communication </vt:lpstr>
      <vt:lpstr>LibAnswers</vt:lpstr>
      <vt:lpstr>LibAnswers</vt:lpstr>
      <vt:lpstr>LibAnswers 2019 Snapshot</vt:lpstr>
      <vt:lpstr>LibAnswers 2020 Snapshot</vt:lpstr>
      <vt:lpstr>LibAnswers – Database/Full-text PDF Access</vt:lpstr>
      <vt:lpstr>LibChat</vt:lpstr>
      <vt:lpstr>LibChat – 2018 Snapshot</vt:lpstr>
      <vt:lpstr>LibChat – 2020 Snapshot</vt:lpstr>
      <vt:lpstr>Online Communication Takeaways</vt:lpstr>
      <vt:lpstr>Some Key ILL Terms</vt:lpstr>
      <vt:lpstr>Borrowing and Document Delivery – one patron portal - ILLiad</vt:lpstr>
      <vt:lpstr>LSU ILL Reopening Timeline</vt:lpstr>
      <vt:lpstr>Early Covid: Articles</vt:lpstr>
      <vt:lpstr>  Borrowing &amp; Doc Del: Covid versus Control </vt:lpstr>
      <vt:lpstr>LSU and other schools </vt:lpstr>
      <vt:lpstr>Early Covid: Loans</vt:lpstr>
      <vt:lpstr>Control Period </vt:lpstr>
      <vt:lpstr>Pent up Demand: RapidILL</vt:lpstr>
      <vt:lpstr>Demand for ILL Services: A RapidILL Example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Barrilleaux</dc:creator>
  <cp:lastModifiedBy>Dave J Comeaux</cp:lastModifiedBy>
  <cp:revision>195</cp:revision>
  <dcterms:created xsi:type="dcterms:W3CDTF">2016-06-30T12:29:04Z</dcterms:created>
  <dcterms:modified xsi:type="dcterms:W3CDTF">2020-10-08T17:29:20Z</dcterms:modified>
</cp:coreProperties>
</file>