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34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1a9e49ac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1a9e49ac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1a9e49ac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1a9e49ac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1a9e49acb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1a9e49ac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8fd3dccd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8fd3dccd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8fd3dccd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8fd3dccd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1a9e49ac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1a9e49ac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8fd3dccd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8fd3dccd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8fd3dccd5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8fd3dccd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8fd3dccd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8fd3dccd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8fd3dccd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8fd3dcc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comment about FRBR - “</a:t>
            </a:r>
            <a:r>
              <a:rPr lang="en" sz="1200">
                <a:solidFill>
                  <a:schemeClr val="dk1"/>
                </a:solidFill>
                <a:latin typeface="Cambria"/>
                <a:ea typeface="Cambria"/>
                <a:cs typeface="Cambria"/>
                <a:sym typeface="Cambria"/>
              </a:rPr>
              <a:t>FRBRish Result Grouping is available for Enterprise 5.0.1. The best they can do is “ish?”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d3da75a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d3da75a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Housekeeping. Meeting will be recorded. We’ll make an article in the TASK portal that will have the recording and relevant links and slide decks, and sent out on the listserv. We will take a break shortly before 2 pm - we won’t be serving food.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8fd3dccd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8fd3dcc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8fd3dccd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8fd3dccd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1a9e49a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1a9e49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1a9e49ac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1a9e49ac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1a9e49ac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1a9e49a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1a9e49ac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1a9e49ac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1a9e49ac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1a9e49ac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1a9e49ac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1a9e49ac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1a9e49ac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1a9e49ac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1a9e49ac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1a9e49ac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668e6157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668e6157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1a9e49acb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1a9e49ac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out into small groups. We’ll share this jamboard. Then report back and discuss.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6806e7db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6806e7d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668e61573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668e6157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d9dbee3f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d9dbee3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d9dbee3f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0d9dbee3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668e6157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e668e6157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668e6157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668e615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 even a whole open access textbook published on the LOUIS Pressbooks platform &lt;grin&gt;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d9dbee3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d9dbee3f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Impatiens and Aster</a:t>
            </a:r>
            <a:r>
              <a:rPr lang="en-US"/>
              <a:t>, looking goofy.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1a9e49acb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1a9e49ac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1a9e49ac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1a9e49ac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d9dbee3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d9dbee3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1a9e49ac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1a9e49ac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1a9e49ac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1a9e49ac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1a9e49ac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1a9e49ac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jamboard.google.com/d/1tyrYu8mrlm6p1vfrjYY26J6EnolRX6icXM0BYyO8yjc/viewer?f=0"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LOUIS System Administrator Meeting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January 13,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Integration with Institutional Business Systems</a:t>
            </a:r>
            <a:endParaRPr/>
          </a:p>
        </p:txBody>
      </p:sp>
      <p:sp>
        <p:nvSpPr>
          <p:cNvPr id="110" name="Google Shape;110;p22"/>
          <p:cNvSpPr txBox="1">
            <a:spLocks noGrp="1"/>
          </p:cNvSpPr>
          <p:nvPr>
            <p:ph type="body" idx="1"/>
          </p:nvPr>
        </p:nvSpPr>
        <p:spPr>
          <a:xfrm>
            <a:off x="311700" y="15521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Integration with campus systems, bills and user records</a:t>
            </a:r>
            <a:endParaRPr/>
          </a:p>
          <a:p>
            <a:pPr marL="914400" lvl="1" indent="-317500" algn="l" rtl="0">
              <a:spcBef>
                <a:spcPts val="0"/>
              </a:spcBef>
              <a:spcAft>
                <a:spcPts val="0"/>
              </a:spcAft>
              <a:buSzPts val="1400"/>
              <a:buChar char="○"/>
            </a:pPr>
            <a:r>
              <a:rPr lang="en"/>
              <a:t>It would be helpful to have a method of transferring bills to our campus business office without having to “zero-out” patron accounts in WF; and to see when those bills have been paid.</a:t>
            </a:r>
            <a:endParaRPr/>
          </a:p>
          <a:p>
            <a:pPr marL="914400" lvl="1" indent="-317500" algn="l" rtl="0">
              <a:spcBef>
                <a:spcPts val="0"/>
              </a:spcBef>
              <a:spcAft>
                <a:spcPts val="0"/>
              </a:spcAft>
              <a:buSzPts val="1400"/>
              <a:buChar char="○"/>
            </a:pPr>
            <a:r>
              <a:rPr lang="en"/>
              <a:t>I have looked at the documentation on Sirsi-Dynix website for how to integrate WF with Banner or any other accounting system and there…simply isn’t any. Which is disturbing because I know we run a fines report to the Bursar’s office but I don’t know how it works, and apparently nobody else does either.</a:t>
            </a:r>
            <a:endParaRPr/>
          </a:p>
          <a:p>
            <a:pPr marL="457200" lvl="0" indent="-342900" algn="l" rtl="0">
              <a:spcBef>
                <a:spcPts val="0"/>
              </a:spcBef>
              <a:spcAft>
                <a:spcPts val="0"/>
              </a:spcAft>
              <a:buSzPts val="1800"/>
              <a:buChar char="●"/>
            </a:pPr>
            <a:r>
              <a:rPr lang="en"/>
              <a:t>Integration with campus financial system</a:t>
            </a:r>
            <a:endParaRPr/>
          </a:p>
          <a:p>
            <a:pPr marL="914400" lvl="1" indent="-317500" algn="l" rtl="0">
              <a:spcBef>
                <a:spcPts val="0"/>
              </a:spcBef>
              <a:spcAft>
                <a:spcPts val="0"/>
              </a:spcAft>
              <a:buSzPts val="1400"/>
              <a:buChar char="○"/>
            </a:pPr>
            <a:r>
              <a:rPr lang="en"/>
              <a:t>We must keep track of our expenditures in Banner, but that doesn’t transfer back and forth with WF which has its own tracking. It would be helpful if the two systems communicated at least for the sake of verification.</a:t>
            </a:r>
            <a:endParaRPr/>
          </a:p>
          <a:p>
            <a:pPr marL="914400" lvl="1" indent="-317500" algn="l" rtl="0">
              <a:spcBef>
                <a:spcPts val="0"/>
              </a:spcBef>
              <a:spcAft>
                <a:spcPts val="0"/>
              </a:spcAft>
              <a:buSzPts val="1400"/>
              <a:buChar char="○"/>
            </a:pPr>
            <a:r>
              <a:rPr lang="en"/>
              <a:t>As far as I know there is no integration with campus funds; it all has to be put in manually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3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Discovery</a:t>
            </a:r>
            <a:endParaRPr/>
          </a:p>
        </p:txBody>
      </p:sp>
      <p:sp>
        <p:nvSpPr>
          <p:cNvPr id="116" name="Google Shape;11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Enterprise customization</a:t>
            </a:r>
            <a:endParaRPr/>
          </a:p>
          <a:p>
            <a:pPr marL="914400" lvl="1" indent="-317500" algn="l" rtl="0">
              <a:spcBef>
                <a:spcPts val="0"/>
              </a:spcBef>
              <a:spcAft>
                <a:spcPts val="0"/>
              </a:spcAft>
              <a:buSzPts val="1400"/>
              <a:buChar char="○"/>
            </a:pPr>
            <a:r>
              <a:rPr lang="en"/>
              <a:t>Customization is labor intensive. Other features are barely adequate. We are always finding bugs. Sorry to not be specific enough, but this application needs to be replaced.</a:t>
            </a:r>
            <a:endParaRPr/>
          </a:p>
          <a:p>
            <a:pPr marL="914400" lvl="1" indent="-317500" algn="l" rtl="0">
              <a:spcBef>
                <a:spcPts val="0"/>
              </a:spcBef>
              <a:spcAft>
                <a:spcPts val="0"/>
              </a:spcAft>
              <a:buSzPts val="1400"/>
              <a:buChar char="○"/>
            </a:pPr>
            <a:r>
              <a:rPr lang="en"/>
              <a:t>I would like to see more Enterprise customization done without relying on widgets, javascript, and css. When will SD ever fix the issue with EDS filters being lost?</a:t>
            </a:r>
            <a:endParaRPr/>
          </a:p>
          <a:p>
            <a:pPr marL="914400" lvl="1" indent="-317500" algn="l" rtl="0">
              <a:spcBef>
                <a:spcPts val="0"/>
              </a:spcBef>
              <a:spcAft>
                <a:spcPts val="0"/>
              </a:spcAft>
              <a:buSzPts val="1400"/>
              <a:buChar char="○"/>
            </a:pPr>
            <a:r>
              <a:rPr lang="en"/>
              <a:t>We use the tabbed display for our Enterprise/EDS instance. It is a truly hideous way of organizing information. We have looked into getting the Bento Box display but haven’t had enough time to commit to it. When we had EDS only the elements for the catalog locations would not display correctly. 90% of the time I wish we could go back to EDS-only and abandon Enterprise completely.</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Discovery</a:t>
            </a:r>
            <a:endParaRPr/>
          </a:p>
        </p:txBody>
      </p:sp>
      <p:sp>
        <p:nvSpPr>
          <p:cNvPr id="122" name="Google Shape;12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Enterprise is missing advanced search features (browse search, Boolean)</a:t>
            </a:r>
            <a:endParaRPr/>
          </a:p>
          <a:p>
            <a:pPr marL="914400" lvl="1" indent="-317500" algn="l" rtl="0">
              <a:spcBef>
                <a:spcPts val="0"/>
              </a:spcBef>
              <a:spcAft>
                <a:spcPts val="0"/>
              </a:spcAft>
              <a:buSzPts val="1400"/>
              <a:buChar char="○"/>
            </a:pPr>
            <a:r>
              <a:rPr lang="en"/>
              <a:t>Standard “Advanced Search” for library catalog needs to include ability to search more than one field simultaneously (for example, both author and title). Browse Search also should be a standard component. Ability to qualify keyword searches in catalog by MARC field tags works sensibly in WorkFlows but should also be available in “standard” OPAC.</a:t>
            </a:r>
            <a:endParaRPr/>
          </a:p>
          <a:p>
            <a:pPr marL="914400" lvl="1" indent="-317500" algn="l" rtl="0">
              <a:spcBef>
                <a:spcPts val="0"/>
              </a:spcBef>
              <a:spcAft>
                <a:spcPts val="0"/>
              </a:spcAft>
              <a:buSzPts val="1400"/>
              <a:buChar char="○"/>
            </a:pPr>
            <a:r>
              <a:rPr lang="en"/>
              <a:t>Enterprise doesn’t allow for Boolean Operators, doesn’t use controlled vocabulary accurately, and doesn’t filter by date accurately.</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28" name="Google Shape;12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Course Reserves</a:t>
            </a:r>
            <a:endParaRPr/>
          </a:p>
          <a:p>
            <a:pPr marL="914400" lvl="1" indent="-317500" algn="l" rtl="0">
              <a:spcBef>
                <a:spcPts val="0"/>
              </a:spcBef>
              <a:spcAft>
                <a:spcPts val="0"/>
              </a:spcAft>
              <a:buSzPts val="1400"/>
              <a:buChar char="○"/>
            </a:pPr>
            <a:r>
              <a:rPr lang="en"/>
              <a:t>LOUIS libraries have a concern about Enterprise lacking functionality to displays URLs that may be added to Course Reserves records properly. SirsiDynix hopes to provide updates to support these URLs in Enterprise 5.2.1 in the first half of 2022. The tracking number for this update is DSC-7922.</a:t>
            </a:r>
            <a:endParaRPr/>
          </a:p>
          <a:p>
            <a:pPr marL="914400" lvl="1" indent="-317500" algn="l" rtl="0">
              <a:spcBef>
                <a:spcPts val="0"/>
              </a:spcBef>
              <a:spcAft>
                <a:spcPts val="0"/>
              </a:spcAft>
              <a:buSzPts val="1400"/>
              <a:buChar char="○"/>
            </a:pPr>
            <a:r>
              <a:rPr lang="en"/>
              <a:t>SirsiDynix recommends that LOUIS libraries review one of our newer products, BLUEcloud Course Lists, to handle portions of electronic reserves needs. BC Course Lists also allows direct integration with Course Management systems such as Canvas or Moodle, which several libraries mentioned as a concern. LOUIS has access to BC Course Lists as part of your subscription to CloudSource OA.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34" name="Google Shape;13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Some libraries mentioned wanting improved (or new) ways to manage bookings and calendars. SirsiDynix does have a new product called Community Engagement Platform (CEP) that LOUIS may wish to consider. We can set up a presentation as desired. CEP also handles sophisticated, yet easy to manage, marketing automation that some member libraries may wish to consider to enhance communication with students, faculty, alumni, and other end users..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40" name="Google Shape;14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Discovery</a:t>
            </a:r>
            <a:endParaRPr/>
          </a:p>
          <a:p>
            <a:pPr marL="914400" lvl="1" indent="-317500" algn="l" rtl="0">
              <a:spcBef>
                <a:spcPts val="0"/>
              </a:spcBef>
              <a:spcAft>
                <a:spcPts val="0"/>
              </a:spcAft>
              <a:buSzPts val="1400"/>
              <a:buChar char="○"/>
            </a:pPr>
            <a:r>
              <a:rPr lang="en"/>
              <a:t>Numerous updates to search result relevancy in Enterprise version 5.1.</a:t>
            </a:r>
            <a:endParaRPr/>
          </a:p>
          <a:p>
            <a:pPr marL="1371600" lvl="2" indent="-317500" algn="l" rtl="0">
              <a:spcBef>
                <a:spcPts val="0"/>
              </a:spcBef>
              <a:spcAft>
                <a:spcPts val="0"/>
              </a:spcAft>
              <a:buSzPts val="1400"/>
              <a:buChar char="■"/>
            </a:pPr>
            <a:r>
              <a:rPr lang="en"/>
              <a:t>Search relevancy for exact titles improved: single word searches will yield single word titles at top of the list</a:t>
            </a:r>
            <a:endParaRPr/>
          </a:p>
          <a:p>
            <a:pPr marL="1371600" lvl="2" indent="-317500" algn="l" rtl="0">
              <a:spcBef>
                <a:spcPts val="0"/>
              </a:spcBef>
              <a:spcAft>
                <a:spcPts val="0"/>
              </a:spcAft>
              <a:buSzPts val="1400"/>
              <a:buChar char="■"/>
            </a:pPr>
            <a:r>
              <a:rPr lang="en"/>
              <a:t>Improved parent child searching (e.g., library + item type, material type, etc.)</a:t>
            </a:r>
            <a:endParaRPr/>
          </a:p>
          <a:p>
            <a:pPr marL="1371600" lvl="2" indent="-317500" algn="l" rtl="0">
              <a:spcBef>
                <a:spcPts val="0"/>
              </a:spcBef>
              <a:spcAft>
                <a:spcPts val="0"/>
              </a:spcAft>
              <a:buSzPts val="1400"/>
              <a:buChar char="■"/>
            </a:pPr>
            <a:r>
              <a:rPr lang="en"/>
              <a:t>Thesaurus and stop word support</a:t>
            </a:r>
            <a:endParaRPr/>
          </a:p>
          <a:p>
            <a:pPr marL="914400" lvl="1" indent="-317500" algn="l" rtl="0">
              <a:spcBef>
                <a:spcPts val="0"/>
              </a:spcBef>
              <a:spcAft>
                <a:spcPts val="0"/>
              </a:spcAft>
              <a:buSzPts val="1400"/>
              <a:buChar char="○"/>
            </a:pPr>
            <a:r>
              <a:rPr lang="en"/>
              <a:t>Additional search relevancy and result ordering in first half of 2022</a:t>
            </a:r>
            <a:endParaRPr/>
          </a:p>
          <a:p>
            <a:pPr marL="1371600" lvl="2" indent="-317500" algn="l" rtl="0">
              <a:spcBef>
                <a:spcPts val="0"/>
              </a:spcBef>
              <a:spcAft>
                <a:spcPts val="0"/>
              </a:spcAft>
              <a:buSzPts val="1400"/>
              <a:buChar char="■"/>
            </a:pPr>
            <a:r>
              <a:rPr lang="en"/>
              <a:t>Consideration of publication date in display order</a:t>
            </a:r>
            <a:endParaRPr/>
          </a:p>
          <a:p>
            <a:pPr marL="914400" lvl="1" indent="-317500" algn="l" rtl="0">
              <a:spcBef>
                <a:spcPts val="0"/>
              </a:spcBef>
              <a:spcAft>
                <a:spcPts val="0"/>
              </a:spcAft>
              <a:buSzPts val="1400"/>
              <a:buChar char="○"/>
            </a:pPr>
            <a:r>
              <a:rPr lang="en"/>
              <a:t>As per LOUIS contract, SD Consulting will delivery new options to support brows and Boolean searching in early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46" name="Google Shape;14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Reporting</a:t>
            </a:r>
            <a:endParaRPr/>
          </a:p>
          <a:p>
            <a:pPr marL="914400" lvl="1" indent="-317500" algn="l" rtl="0">
              <a:spcBef>
                <a:spcPts val="0"/>
              </a:spcBef>
              <a:spcAft>
                <a:spcPts val="0"/>
              </a:spcAft>
              <a:buSzPts val="1400"/>
              <a:buChar char="○"/>
            </a:pPr>
            <a:r>
              <a:rPr lang="en"/>
              <a:t>LOUIS may wish to consider Data Control as a basic reporting tool for more sites. Templates can be established to ease use of Data Control for basic reporting. There are also many additional control structures available in Symphony 3.7.1.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52" name="Google Shape;15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Several libraries would like additional automation for student/faculty patron loads as well as for bill transfers. This is another area in which the LOUIS consulting hours could be put to good use.</a:t>
            </a:r>
            <a:endParaRPr/>
          </a:p>
          <a:p>
            <a:pPr marL="457200" lvl="0" indent="-342900" algn="l" rtl="0">
              <a:spcBef>
                <a:spcPts val="0"/>
              </a:spcBef>
              <a:spcAft>
                <a:spcPts val="0"/>
              </a:spcAft>
              <a:buSzPts val="1800"/>
              <a:buChar char="●"/>
            </a:pPr>
            <a:r>
              <a:rPr lang="en"/>
              <a:t>LOUIS/SirsiDynix consulting could review the different file transfer needs and develop a plan for automating them or improving existing automation. In some cases, there may be opportunity to use Symphony Web Services, for example to automate a workflow between a student being added via Consideration: this is an area where LOUIS team, Library Team, and Libraries’ IT teams often need to collaborate.</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58" name="Google Shape;15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SirsiDynix could provide customized training to the LOUIS team or to LOUIS member library staff who create reports. This training could focus on creation of reports and dossiers that are designed to meet LOUIS library needs out of the box, with a goal of reducing the need for LOUIS member library staff to have to use basic Analytics tools extensively.</a:t>
            </a:r>
            <a:endParaRPr/>
          </a:p>
          <a:p>
            <a:pPr marL="457200" lvl="0" indent="-334327" algn="l" rtl="0">
              <a:spcBef>
                <a:spcPts val="0"/>
              </a:spcBef>
              <a:spcAft>
                <a:spcPts val="0"/>
              </a:spcAft>
              <a:buSzPct val="100000"/>
              <a:buChar char="●"/>
            </a:pPr>
            <a:r>
              <a:rPr lang="en"/>
              <a:t>SirsiDynix could create base reports and dossiers more directly for the LOUIS team and libraries.</a:t>
            </a:r>
            <a:endParaRPr/>
          </a:p>
          <a:p>
            <a:pPr marL="457200" lvl="0" indent="-334327" algn="l" rtl="0">
              <a:spcBef>
                <a:spcPts val="0"/>
              </a:spcBef>
              <a:spcAft>
                <a:spcPts val="0"/>
              </a:spcAft>
              <a:buSzPct val="100000"/>
              <a:buChar char="●"/>
            </a:pPr>
            <a:r>
              <a:rPr lang="en"/>
              <a:t>SirsiDynix and LOUIS could review existing reports to simplify them or to provide basis choices such as type of material or patron that report consumers could make.</a:t>
            </a:r>
            <a:endParaRPr/>
          </a:p>
          <a:p>
            <a:pPr marL="457200" lvl="0" indent="-334327" algn="l" rtl="0">
              <a:spcBef>
                <a:spcPts val="0"/>
              </a:spcBef>
              <a:spcAft>
                <a:spcPts val="0"/>
              </a:spcAft>
              <a:buSzPct val="100000"/>
              <a:buChar char="●"/>
            </a:pPr>
            <a:r>
              <a:rPr lang="en"/>
              <a:t>We could also collaborate on means to load non-Symphony data into BC Analytics if LOUIS member libraries would like to have a more holistic reporting platform. Examples might include electronic database Counter statistics, other information from campus departments,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64" name="Google Shape;164;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“FRBR-ish”</a:t>
            </a:r>
            <a:endParaRPr/>
          </a:p>
          <a:p>
            <a:pPr marL="457200" lvl="0" indent="-342900" algn="l" rtl="0">
              <a:spcBef>
                <a:spcPts val="0"/>
              </a:spcBef>
              <a:spcAft>
                <a:spcPts val="0"/>
              </a:spcAft>
              <a:buSzPts val="1800"/>
              <a:buChar char="●"/>
            </a:pPr>
            <a:r>
              <a:rPr lang="en"/>
              <a:t>There were concerns about presentation of “grouped” materials (for example, different editions of the same title, or potentially different formats of the same title) being referred to as “FRBR-ish”. This naming convention reflects that SirsiDynix is not currently making major changes to bibliographic structures.</a:t>
            </a:r>
            <a:endParaRPr/>
          </a:p>
          <a:p>
            <a:pPr marL="914400" lvl="1" indent="-317500" algn="l" rtl="0">
              <a:spcBef>
                <a:spcPts val="0"/>
              </a:spcBef>
              <a:spcAft>
                <a:spcPts val="0"/>
              </a:spcAft>
              <a:buSzPts val="1400"/>
              <a:buChar char="○"/>
            </a:pPr>
            <a:r>
              <a:rPr lang="en"/>
              <a:t>Our Dataload team can provide a service that will process LOUIS titles to create index keys that denote “matching” titles. LOUIS and individual libraries would work with out team to refine the criteria for matching.</a:t>
            </a:r>
            <a:endParaRPr/>
          </a:p>
          <a:p>
            <a:pPr marL="914400" lvl="1" indent="-317500" algn="l" rtl="0">
              <a:spcBef>
                <a:spcPts val="0"/>
              </a:spcBef>
              <a:spcAft>
                <a:spcPts val="0"/>
              </a:spcAft>
              <a:buSzPts val="1400"/>
              <a:buChar char="○"/>
            </a:pPr>
            <a:r>
              <a:rPr lang="en"/>
              <a:t>• Our consulting team can implement grouped displays in Enterprise that will take advantage of the index key, but that can also create “super” matching if metadata other than that of the LOUIS member’s library ILS has been loaded into Enterprise.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ADADAD"/>
                </a:solidFill>
              </a:rPr>
              <a:t>12:30 pm - 12:40 pm. Welcome</a:t>
            </a:r>
            <a:endParaRPr sz="1700">
              <a:solidFill>
                <a:srgbClr val="ADADAD"/>
              </a:solidFill>
            </a:endParaRPr>
          </a:p>
          <a:p>
            <a:pPr marL="914400" lvl="0" indent="-336550" algn="l" rtl="0">
              <a:spcBef>
                <a:spcPts val="0"/>
              </a:spcBef>
              <a:spcAft>
                <a:spcPts val="0"/>
              </a:spcAft>
              <a:buClr>
                <a:srgbClr val="ADADAD"/>
              </a:buClr>
              <a:buSzPts val="1700"/>
              <a:buChar char="●"/>
            </a:pPr>
            <a:r>
              <a:rPr lang="en" sz="1700">
                <a:solidFill>
                  <a:srgbClr val="ADADAD"/>
                </a:solidFill>
              </a:rPr>
              <a:t>Housekeeping, new sys admins, announcements</a:t>
            </a:r>
            <a:endParaRPr sz="1700">
              <a:solidFill>
                <a:srgbClr val="ADADAD"/>
              </a:solidFill>
            </a:endParaRPr>
          </a:p>
          <a:p>
            <a:pPr marL="0" lvl="0" indent="0" algn="l" rtl="0">
              <a:spcBef>
                <a:spcPts val="0"/>
              </a:spcBef>
              <a:spcAft>
                <a:spcPts val="0"/>
              </a:spcAft>
              <a:buNone/>
            </a:pPr>
            <a:r>
              <a:rPr lang="en" sz="1700">
                <a:solidFill>
                  <a:srgbClr val="ADADAD"/>
                </a:solidFill>
              </a:rPr>
              <a:t>12:40 - 1:50 pm: LSP Assessment results</a:t>
            </a:r>
            <a:endParaRPr sz="1700">
              <a:solidFill>
                <a:srgbClr val="ADADAD"/>
              </a:solidFill>
            </a:endParaRPr>
          </a:p>
          <a:p>
            <a:pPr marL="914400" lvl="1" indent="-336550" algn="l" rtl="0">
              <a:spcBef>
                <a:spcPts val="0"/>
              </a:spcBef>
              <a:spcAft>
                <a:spcPts val="0"/>
              </a:spcAft>
              <a:buClr>
                <a:srgbClr val="ADADAD"/>
              </a:buClr>
              <a:buSzPts val="1700"/>
              <a:buChar char="○"/>
            </a:pPr>
            <a:r>
              <a:rPr lang="en" sz="1700">
                <a:solidFill>
                  <a:srgbClr val="ADADAD"/>
                </a:solidFill>
              </a:rPr>
              <a:t>Overview</a:t>
            </a:r>
            <a:endParaRPr sz="1700">
              <a:solidFill>
                <a:srgbClr val="ADADAD"/>
              </a:solidFill>
            </a:endParaRPr>
          </a:p>
          <a:p>
            <a:pPr marL="914400" lvl="1" indent="-336550" algn="l" rtl="0">
              <a:spcBef>
                <a:spcPts val="0"/>
              </a:spcBef>
              <a:spcAft>
                <a:spcPts val="0"/>
              </a:spcAft>
              <a:buClr>
                <a:srgbClr val="ADADAD"/>
              </a:buClr>
              <a:buSzPts val="1700"/>
              <a:buChar char="○"/>
            </a:pPr>
            <a:r>
              <a:rPr lang="en" sz="1700">
                <a:solidFill>
                  <a:srgbClr val="ADADAD"/>
                </a:solidFill>
              </a:rPr>
              <a:t>Next actions</a:t>
            </a:r>
            <a:endParaRPr sz="1700">
              <a:solidFill>
                <a:srgbClr val="ADADAD"/>
              </a:solidFill>
            </a:endParaRPr>
          </a:p>
          <a:p>
            <a:pPr marL="914400" lvl="1" indent="-336550" algn="l" rtl="0">
              <a:spcBef>
                <a:spcPts val="0"/>
              </a:spcBef>
              <a:spcAft>
                <a:spcPts val="0"/>
              </a:spcAft>
              <a:buClr>
                <a:srgbClr val="ADADAD"/>
              </a:buClr>
              <a:buSzPts val="1700"/>
              <a:buChar char="○"/>
            </a:pPr>
            <a:r>
              <a:rPr lang="en" sz="1700">
                <a:solidFill>
                  <a:srgbClr val="ADADAD"/>
                </a:solidFill>
              </a:rPr>
              <a:t>Discussion/Breakout groups</a:t>
            </a:r>
            <a:endParaRPr sz="1700">
              <a:solidFill>
                <a:srgbClr val="ADADAD"/>
              </a:solidFill>
            </a:endParaRPr>
          </a:p>
          <a:p>
            <a:pPr marL="0" lvl="0" indent="0" algn="l" rtl="0">
              <a:spcBef>
                <a:spcPts val="0"/>
              </a:spcBef>
              <a:spcAft>
                <a:spcPts val="0"/>
              </a:spcAft>
              <a:buNone/>
            </a:pPr>
            <a:r>
              <a:rPr lang="en" sz="1700">
                <a:solidFill>
                  <a:srgbClr val="ADADAD"/>
                </a:solidFill>
              </a:rPr>
              <a:t>1:50 pm - 2:00 pm. Break.</a:t>
            </a:r>
            <a:endParaRPr sz="1700">
              <a:solidFill>
                <a:srgbClr val="ADADAD"/>
              </a:solidFill>
            </a:endParaRPr>
          </a:p>
          <a:p>
            <a:pPr marL="0" lvl="0" indent="0" algn="l" rtl="0">
              <a:spcBef>
                <a:spcPts val="0"/>
              </a:spcBef>
              <a:spcAft>
                <a:spcPts val="0"/>
              </a:spcAft>
              <a:buNone/>
            </a:pPr>
            <a:r>
              <a:rPr lang="en" sz="1700">
                <a:solidFill>
                  <a:srgbClr val="ADADAD"/>
                </a:solidFill>
              </a:rPr>
              <a:t>2:00 pm - 2:20 pm Search box options - accessible and responsive (Elizabeth)</a:t>
            </a:r>
            <a:endParaRPr sz="1700">
              <a:solidFill>
                <a:srgbClr val="ADADAD"/>
              </a:solidFill>
            </a:endParaRPr>
          </a:p>
          <a:p>
            <a:pPr marL="0" lvl="0" indent="0" algn="l" rtl="0">
              <a:spcBef>
                <a:spcPts val="0"/>
              </a:spcBef>
              <a:spcAft>
                <a:spcPts val="0"/>
              </a:spcAft>
              <a:buNone/>
            </a:pPr>
            <a:r>
              <a:rPr lang="en" sz="1700">
                <a:solidFill>
                  <a:srgbClr val="ADADAD"/>
                </a:solidFill>
              </a:rPr>
              <a:t>2:20 pm - 2:30 pm - Upgrades and updates - (Marcy)</a:t>
            </a:r>
            <a:endParaRPr sz="1700">
              <a:solidFill>
                <a:srgbClr val="ADADAD"/>
              </a:solidFill>
            </a:endParaRPr>
          </a:p>
          <a:p>
            <a:pPr marL="0" lvl="0" indent="0" algn="l" rtl="0">
              <a:spcBef>
                <a:spcPts val="0"/>
              </a:spcBef>
              <a:spcAft>
                <a:spcPts val="0"/>
              </a:spcAft>
              <a:buNone/>
            </a:pPr>
            <a:r>
              <a:rPr lang="en" sz="1700">
                <a:solidFill>
                  <a:srgbClr val="ADADAD"/>
                </a:solidFill>
              </a:rPr>
              <a:t>2:30 - 3:00 pm - Sys Admin Advanced training certification course (Mike)</a:t>
            </a:r>
            <a:endParaRPr sz="1700">
              <a:solidFill>
                <a:srgbClr val="ADADAD"/>
              </a:solidFill>
            </a:endParaRPr>
          </a:p>
          <a:p>
            <a:pPr marL="0" lvl="0" indent="0" algn="l" rtl="0">
              <a:spcBef>
                <a:spcPts val="0"/>
              </a:spcBef>
              <a:spcAft>
                <a:spcPts val="0"/>
              </a:spcAft>
              <a:buNone/>
            </a:pPr>
            <a:r>
              <a:rPr lang="en" sz="1700">
                <a:solidFill>
                  <a:srgbClr val="ADADAD"/>
                </a:solidFill>
              </a:rPr>
              <a:t>3:00 pm to 3:30 pm - Open discussion</a:t>
            </a:r>
            <a:endParaRPr sz="2400">
              <a:solidFill>
                <a:srgbClr val="ADADA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70" name="Google Shape;17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new discovery platform beyond Enterprise</a:t>
            </a:r>
            <a:endParaRPr/>
          </a:p>
          <a:p>
            <a:pPr marL="914400" lvl="1" indent="-317500" algn="l" rtl="0">
              <a:spcBef>
                <a:spcPts val="0"/>
              </a:spcBef>
              <a:spcAft>
                <a:spcPts val="0"/>
              </a:spcAft>
              <a:buSzPts val="1400"/>
              <a:buChar char="○"/>
            </a:pPr>
            <a:r>
              <a:rPr lang="en"/>
              <a:t>Multi-tenant architecture</a:t>
            </a:r>
            <a:endParaRPr/>
          </a:p>
          <a:p>
            <a:pPr marL="914400" lvl="1" indent="-317500" algn="l" rtl="0">
              <a:spcBef>
                <a:spcPts val="0"/>
              </a:spcBef>
              <a:spcAft>
                <a:spcPts val="0"/>
              </a:spcAft>
              <a:buSzPts val="1400"/>
              <a:buChar char="○"/>
            </a:pPr>
            <a:r>
              <a:rPr lang="en"/>
              <a:t>We will capitalize on our work on CloudSource OA (native support for Boolean, improved search relevancy, etc.)</a:t>
            </a:r>
            <a:endParaRPr/>
          </a:p>
          <a:p>
            <a:pPr marL="914400" lvl="1" indent="-317500" algn="l" rtl="0">
              <a:spcBef>
                <a:spcPts val="0"/>
              </a:spcBef>
              <a:spcAft>
                <a:spcPts val="0"/>
              </a:spcAft>
              <a:buSzPts val="1400"/>
              <a:buChar char="○"/>
            </a:pPr>
            <a:r>
              <a:rPr lang="en"/>
              <a:t>We will explore additional metadata options</a:t>
            </a:r>
            <a:endParaRPr/>
          </a:p>
          <a:p>
            <a:pPr marL="914400" lvl="1" indent="-317500" algn="l" rtl="0">
              <a:spcBef>
                <a:spcPts val="0"/>
              </a:spcBef>
              <a:spcAft>
                <a:spcPts val="0"/>
              </a:spcAft>
              <a:buSzPts val="1400"/>
              <a:buChar char="○"/>
            </a:pPr>
            <a:r>
              <a:rPr lang="en"/>
              <a:t>We may be able to provide additional options for centralizing and improving common metadata sets</a:t>
            </a:r>
            <a:endParaRPr/>
          </a:p>
          <a:p>
            <a:pPr marL="914400" lvl="1" indent="-317500" algn="l" rtl="0">
              <a:spcBef>
                <a:spcPts val="0"/>
              </a:spcBef>
              <a:spcAft>
                <a:spcPts val="0"/>
              </a:spcAft>
              <a:buSzPts val="1400"/>
              <a:buChar char="○"/>
            </a:pPr>
            <a:r>
              <a:rPr lang="en"/>
              <a:t>Customization will continue to be supported</a:t>
            </a:r>
            <a:endParaRPr/>
          </a:p>
          <a:p>
            <a:pPr marL="914400" lvl="1" indent="-317500" algn="l" rtl="0">
              <a:spcBef>
                <a:spcPts val="0"/>
              </a:spcBef>
              <a:spcAft>
                <a:spcPts val="0"/>
              </a:spcAft>
              <a:buSzPts val="1400"/>
              <a:buChar char="○"/>
            </a:pPr>
            <a:r>
              <a:rPr lang="en"/>
              <a:t>SirsiDynix will also look for means to reduce need for common types of customization by providing more out of the box config options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SirsiDynix Response</a:t>
            </a:r>
            <a:endParaRPr/>
          </a:p>
        </p:txBody>
      </p:sp>
      <p:sp>
        <p:nvSpPr>
          <p:cNvPr id="176" name="Google Shape;17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Electronic Resource Management (ERM) Tools</a:t>
            </a:r>
            <a:endParaRPr/>
          </a:p>
          <a:p>
            <a:pPr marL="914400" lvl="1" indent="-317500" algn="l" rtl="0">
              <a:spcBef>
                <a:spcPts val="0"/>
              </a:spcBef>
              <a:spcAft>
                <a:spcPts val="0"/>
              </a:spcAft>
              <a:buSzPts val="1400"/>
              <a:buChar char="○"/>
            </a:pPr>
            <a:r>
              <a:rPr lang="en"/>
              <a:t>How many LOUIS sites currently use an ERM?</a:t>
            </a:r>
            <a:endParaRPr/>
          </a:p>
          <a:p>
            <a:pPr marL="914400" lvl="1" indent="-317500" algn="l" rtl="0">
              <a:spcBef>
                <a:spcPts val="0"/>
              </a:spcBef>
              <a:spcAft>
                <a:spcPts val="0"/>
              </a:spcAft>
              <a:buSzPts val="1400"/>
              <a:buChar char="○"/>
            </a:pPr>
            <a:r>
              <a:rPr lang="en"/>
              <a:t>Are sites using SirsiDynix BLUEcloud ERM (Coral-based) or Standalone Coral with EBSCO Holdings IQ integration?</a:t>
            </a:r>
            <a:endParaRPr/>
          </a:p>
          <a:p>
            <a:pPr marL="914400" lvl="1" indent="-317500" algn="l" rtl="0">
              <a:spcBef>
                <a:spcPts val="0"/>
              </a:spcBef>
              <a:spcAft>
                <a:spcPts val="0"/>
              </a:spcAft>
              <a:buSzPts val="1400"/>
              <a:buChar char="○"/>
            </a:pPr>
            <a:r>
              <a:rPr lang="en"/>
              <a:t>Are sites using the SirsiDynix ERM/EBSCO/Acquisition’s integrations provided by SirsiDynix Consulting?</a:t>
            </a:r>
            <a:endParaRPr/>
          </a:p>
          <a:p>
            <a:pPr marL="914400" lvl="1" indent="-317500" algn="l" rtl="0">
              <a:spcBef>
                <a:spcPts val="0"/>
              </a:spcBef>
              <a:spcAft>
                <a:spcPts val="0"/>
              </a:spcAft>
              <a:buSzPts val="1400"/>
              <a:buChar char="○"/>
            </a:pPr>
            <a:r>
              <a:rPr lang="en"/>
              <a:t>Are sites taking advantage of COUNTER stats via an ERM or directly from vendors? Could these be loaded into BC Analytics for ease of access?</a:t>
            </a:r>
            <a:endParaRPr/>
          </a:p>
          <a:p>
            <a:pPr marL="914400" lvl="1" indent="-317500" algn="l" rtl="0">
              <a:spcBef>
                <a:spcPts val="0"/>
              </a:spcBef>
              <a:spcAft>
                <a:spcPts val="0"/>
              </a:spcAft>
              <a:buSzPts val="1400"/>
              <a:buChar char="○"/>
            </a:pPr>
            <a:r>
              <a:rPr lang="en"/>
              <a:t>Would sites be interested in SirsiDynix reviewing Folio ERM for potential support?</a:t>
            </a: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 LOUIS will provide training as well as templates for creating and customizing search boxes.</a:t>
            </a:r>
            <a:endParaRPr/>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188" name="Google Shape;18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 LOUIS will provide training as well as templates for creating and customizing search boxes.</a:t>
            </a:r>
            <a:endParaRPr/>
          </a:p>
          <a:p>
            <a:pPr marL="0" lvl="0" indent="0" algn="l" rtl="0">
              <a:spcBef>
                <a:spcPts val="1200"/>
              </a:spcBef>
              <a:spcAft>
                <a:spcPts val="0"/>
              </a:spcAft>
              <a:buNone/>
            </a:pPr>
            <a:r>
              <a:rPr lang="en"/>
              <a:t>2. LOUIS will develop ongoing training focused on reporting using the new Data Control application and BC Analytics. Some features identified as areas of concern are not widely used by LOUIS members, and satisfaction could be improved via training.</a:t>
            </a:r>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194" name="Google Shape;19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1. LOUIS will provide training as well as templates for creating and customizing search boxes.</a:t>
            </a:r>
            <a:endParaRPr/>
          </a:p>
          <a:p>
            <a:pPr marL="0" lvl="0" indent="0" algn="l" rtl="0">
              <a:spcBef>
                <a:spcPts val="1200"/>
              </a:spcBef>
              <a:spcAft>
                <a:spcPts val="0"/>
              </a:spcAft>
              <a:buNone/>
            </a:pPr>
            <a:r>
              <a:rPr lang="en"/>
              <a:t>2. LOUIS will develop ongoing training focused on reporting using the new Data Control application and BC Analytics. Some features identified as areas of concern are not widely used by LOUIS members, and satisfaction could be improved via training.</a:t>
            </a:r>
            <a:endParaRPr/>
          </a:p>
          <a:p>
            <a:pPr marL="0" lvl="0" indent="0" algn="l" rtl="0">
              <a:spcBef>
                <a:spcPts val="1200"/>
              </a:spcBef>
              <a:spcAft>
                <a:spcPts val="1200"/>
              </a:spcAft>
              <a:buNone/>
            </a:pPr>
            <a:r>
              <a:rPr lang="en"/>
              <a:t>3. LOUIS can provide training for batch editing bibliographic data through Symphony reports, Item Group editor, Data Control, BLUEcloud Cataloging, and MarcEdit. Some of this training can be provided through the Advanced System Administrator certification program.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200" name="Google Shape;20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4. LOUIS will implement the improved search and browse functionality within SirsiDynix Enterprise by early 2022 and continue to assess its effectiveness.</a:t>
            </a: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206" name="Google Shape;20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4. LOUIS will implement the improved search and browse functionality within SirsiDynix Enterprise by early 2022 and continue to assess its effectiveness.</a:t>
            </a:r>
            <a:endParaRPr/>
          </a:p>
          <a:p>
            <a:pPr marL="0" lvl="0" indent="0" algn="l" rtl="0">
              <a:spcBef>
                <a:spcPts val="1200"/>
              </a:spcBef>
              <a:spcAft>
                <a:spcPts val="0"/>
              </a:spcAft>
              <a:buNone/>
            </a:pPr>
            <a:r>
              <a:rPr lang="en"/>
              <a:t>5. LOUIS will help sites assess their business processes with regards to billing and user record management and install integrations to transfer and sync user and bill records with institutional business systems where possible.</a:t>
            </a:r>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212" name="Google Shape;21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4. LOUIS will implement the improved search and browse functionality within SirsiDynix Enterprise by early 2022 and continue to assess its effectiveness.</a:t>
            </a:r>
            <a:endParaRPr/>
          </a:p>
          <a:p>
            <a:pPr marL="0" lvl="0" indent="0" algn="l" rtl="0">
              <a:spcBef>
                <a:spcPts val="1200"/>
              </a:spcBef>
              <a:spcAft>
                <a:spcPts val="0"/>
              </a:spcAft>
              <a:buNone/>
            </a:pPr>
            <a:r>
              <a:rPr lang="en"/>
              <a:t>5. LOUIS will help sites assess their business processes with regards to billing and user record management and install integrations to transfer and sync user and bill records with institutional business systems where possible.</a:t>
            </a:r>
            <a:endParaRPr/>
          </a:p>
          <a:p>
            <a:pPr marL="0" lvl="0" indent="0" algn="l" rtl="0">
              <a:spcBef>
                <a:spcPts val="1200"/>
              </a:spcBef>
              <a:spcAft>
                <a:spcPts val="1200"/>
              </a:spcAft>
              <a:buNone/>
            </a:pPr>
            <a:r>
              <a:rPr lang="en"/>
              <a:t>6. LOUIS will pilot BLUEcloud Course Lists and assess its ability to provide course reserve functionality and provide integration with campus learning management systems.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218" name="Google Shape;21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7. LOUIS will arrange EBSCO training to address concerns with customization and Full Text Finder.</a:t>
            </a:r>
            <a:endParaRPr/>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LSP Assessment Recommendations</a:t>
            </a:r>
            <a:endParaRPr/>
          </a:p>
        </p:txBody>
      </p:sp>
      <p:sp>
        <p:nvSpPr>
          <p:cNvPr id="224" name="Google Shape;22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7. LOUIS will arrange EBSCO training to address concerns with customization and Full Text Finder.</a:t>
            </a:r>
            <a:endParaRPr/>
          </a:p>
          <a:p>
            <a:pPr marL="0" lvl="0" indent="0" algn="l" rtl="0">
              <a:spcBef>
                <a:spcPts val="1200"/>
              </a:spcBef>
              <a:spcAft>
                <a:spcPts val="0"/>
              </a:spcAft>
              <a:buNone/>
            </a:pPr>
            <a:r>
              <a:rPr lang="en"/>
              <a:t>8. LOUIS will explore the ability to add additional Symphony patron functions to EDS beyond the current integration that allows users to place holds, pay fines, and reset their pin.</a:t>
            </a: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Quick Updates</a:t>
            </a:r>
            <a:endParaRPr/>
          </a:p>
        </p:txBody>
      </p:sp>
      <p:sp>
        <p:nvSpPr>
          <p:cNvPr id="67" name="Google Shape;67;p15"/>
          <p:cNvSpPr txBox="1">
            <a:spLocks noGrp="1"/>
          </p:cNvSpPr>
          <p:nvPr>
            <p:ph type="body" idx="1"/>
          </p:nvPr>
        </p:nvSpPr>
        <p:spPr>
          <a:xfrm>
            <a:off x="311700" y="445025"/>
            <a:ext cx="8520600" cy="44373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lt1"/>
              </a:buClr>
              <a:buSzPts val="1900"/>
              <a:buChar char="●"/>
            </a:pPr>
            <a:r>
              <a:rPr lang="en" sz="1900">
                <a:solidFill>
                  <a:schemeClr val="lt1"/>
                </a:solidFill>
              </a:rPr>
              <a:t>COSUGI 2022 to be virtual</a:t>
            </a:r>
            <a:endParaRPr sz="1900">
              <a:solidFill>
                <a:schemeClr val="lt1"/>
              </a:solidFill>
            </a:endParaRPr>
          </a:p>
          <a:p>
            <a:pPr marL="457200" lvl="0" indent="-349250" algn="l" rtl="0">
              <a:spcBef>
                <a:spcPts val="0"/>
              </a:spcBef>
              <a:spcAft>
                <a:spcPts val="0"/>
              </a:spcAft>
              <a:buClr>
                <a:schemeClr val="lt1"/>
              </a:buClr>
              <a:buSzPts val="1900"/>
              <a:buChar char="●"/>
            </a:pPr>
            <a:r>
              <a:rPr lang="en" sz="1900">
                <a:solidFill>
                  <a:schemeClr val="lt1"/>
                </a:solidFill>
              </a:rPr>
              <a:t>Conference proposals due January 14, 2022 (Tomorrow!)</a:t>
            </a:r>
            <a:endParaRPr sz="1900">
              <a:solidFill>
                <a:schemeClr val="lt1"/>
              </a:solidFill>
            </a:endParaRPr>
          </a:p>
          <a:p>
            <a:pPr marL="457200" lvl="0" indent="-349250" algn="l" rtl="0">
              <a:spcBef>
                <a:spcPts val="0"/>
              </a:spcBef>
              <a:spcAft>
                <a:spcPts val="0"/>
              </a:spcAft>
              <a:buClr>
                <a:schemeClr val="lt1"/>
              </a:buClr>
              <a:buSzPts val="1900"/>
              <a:buChar char="●"/>
            </a:pPr>
            <a:r>
              <a:rPr lang="en" sz="1900">
                <a:solidFill>
                  <a:schemeClr val="lt1"/>
                </a:solidFill>
              </a:rPr>
              <a:t>LOUIS might pay for 2 attendees (Sys Admin and backup) from each institution</a:t>
            </a:r>
            <a:endParaRPr sz="19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LOUIS will register as a group; don’t register yourself</a:t>
            </a:r>
            <a:endParaRPr sz="16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Look for announcement</a:t>
            </a:r>
            <a:endParaRPr sz="1600">
              <a:solidFill>
                <a:schemeClr val="lt1"/>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68" name="Google Shape;68;p15"/>
          <p:cNvPicPr preferRelativeResize="0"/>
          <p:nvPr/>
        </p:nvPicPr>
        <p:blipFill>
          <a:blip r:embed="rId3">
            <a:alphaModFix/>
          </a:blip>
          <a:stretch>
            <a:fillRect/>
          </a:stretch>
        </p:blipFill>
        <p:spPr>
          <a:xfrm>
            <a:off x="2000250" y="2571748"/>
            <a:ext cx="5143500" cy="2177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group discussion</a:t>
            </a:r>
            <a:endParaRPr/>
          </a:p>
        </p:txBody>
      </p:sp>
      <p:sp>
        <p:nvSpPr>
          <p:cNvPr id="230" name="Google Shape;23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085"/>
              <a:t>Discussion questions:</a:t>
            </a:r>
            <a:endParaRPr sz="2085"/>
          </a:p>
          <a:p>
            <a:pPr marL="457200" lvl="0" indent="-341176" algn="l" rtl="0">
              <a:spcBef>
                <a:spcPts val="1200"/>
              </a:spcBef>
              <a:spcAft>
                <a:spcPts val="0"/>
              </a:spcAft>
              <a:buSzPct val="100000"/>
              <a:buAutoNum type="arabicPeriod"/>
            </a:pPr>
            <a:r>
              <a:rPr lang="en" sz="2085"/>
              <a:t>What do you think of the recommendations?</a:t>
            </a:r>
            <a:endParaRPr sz="2085"/>
          </a:p>
          <a:p>
            <a:pPr marL="914400" lvl="1" indent="-341176" algn="l" rtl="0">
              <a:spcBef>
                <a:spcPts val="0"/>
              </a:spcBef>
              <a:spcAft>
                <a:spcPts val="0"/>
              </a:spcAft>
              <a:buSzPct val="100000"/>
              <a:buAutoNum type="alphaLcPeriod"/>
            </a:pPr>
            <a:r>
              <a:rPr lang="en" sz="2085"/>
              <a:t>Are any of the proposed actions more important than the others? Are you excited about any of them?</a:t>
            </a:r>
            <a:endParaRPr sz="2085"/>
          </a:p>
          <a:p>
            <a:pPr marL="914400" lvl="1" indent="-341176" algn="l" rtl="0">
              <a:spcBef>
                <a:spcPts val="0"/>
              </a:spcBef>
              <a:spcAft>
                <a:spcPts val="0"/>
              </a:spcAft>
              <a:buSzPct val="100000"/>
              <a:buAutoNum type="alphaLcPeriod"/>
            </a:pPr>
            <a:r>
              <a:rPr lang="en" sz="2085"/>
              <a:t>Are there any responses that have been left out? Is there something that LOUIS could do that was not listed?</a:t>
            </a:r>
            <a:endParaRPr sz="2085"/>
          </a:p>
          <a:p>
            <a:pPr marL="457200" lvl="0" indent="-341176" algn="l" rtl="0">
              <a:spcBef>
                <a:spcPts val="0"/>
              </a:spcBef>
              <a:spcAft>
                <a:spcPts val="0"/>
              </a:spcAft>
              <a:buSzPct val="100000"/>
              <a:buAutoNum type="arabicPeriod"/>
            </a:pPr>
            <a:r>
              <a:rPr lang="en" sz="2085"/>
              <a:t>Are there additional things we could ask from SirsiDynix?</a:t>
            </a:r>
            <a:endParaRPr sz="2085"/>
          </a:p>
          <a:p>
            <a:pPr marL="914400" lvl="1" indent="-341176" algn="l" rtl="0">
              <a:spcBef>
                <a:spcPts val="0"/>
              </a:spcBef>
              <a:spcAft>
                <a:spcPts val="0"/>
              </a:spcAft>
              <a:buSzPct val="100000"/>
              <a:buAutoNum type="alphaLcPeriod"/>
            </a:pPr>
            <a:r>
              <a:rPr lang="en" sz="2085"/>
              <a:t>Or EBSCO?</a:t>
            </a:r>
            <a:endParaRPr sz="2085"/>
          </a:p>
          <a:p>
            <a:pPr marL="0" lvl="0" indent="0" algn="l" rtl="0">
              <a:spcBef>
                <a:spcPts val="1200"/>
              </a:spcBef>
              <a:spcAft>
                <a:spcPts val="0"/>
              </a:spcAft>
              <a:buNone/>
            </a:pPr>
            <a:r>
              <a:rPr lang="en"/>
              <a:t>Google jamboard: </a:t>
            </a:r>
            <a:r>
              <a:rPr lang="en" u="sng">
                <a:solidFill>
                  <a:schemeClr val="accent5"/>
                </a:solidFill>
                <a:hlinkClick r:id="rId3">
                  <a:extLst>
                    <a:ext uri="{A12FA001-AC4F-418D-AE19-62706E023703}">
                      <ahyp:hlinkClr xmlns:ahyp="http://schemas.microsoft.com/office/drawing/2018/hyperlinkcolor" val="tx"/>
                    </a:ext>
                  </a:extLst>
                </a:hlinkClick>
              </a:rPr>
              <a:t>https://jamboard.google.com/d/1tyrYu8mrlm6p1vfrjYY26J6EnolRX6icXM0BYyO8yjc/viewer?f=0</a:t>
            </a:r>
            <a:endParaRPr/>
          </a:p>
          <a:p>
            <a:pPr marL="0" lvl="0" indent="0" algn="l" rtl="0">
              <a:spcBef>
                <a:spcPts val="120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401600" y="1054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Break!</a:t>
            </a:r>
            <a:endParaRPr/>
          </a:p>
        </p:txBody>
      </p:sp>
      <p:pic>
        <p:nvPicPr>
          <p:cNvPr id="236" name="Google Shape;236;p43"/>
          <p:cNvPicPr preferRelativeResize="0"/>
          <p:nvPr/>
        </p:nvPicPr>
        <p:blipFill>
          <a:blip r:embed="rId3">
            <a:alphaModFix/>
          </a:blip>
          <a:stretch>
            <a:fillRect/>
          </a:stretch>
        </p:blipFill>
        <p:spPr>
          <a:xfrm>
            <a:off x="1807713" y="757513"/>
            <a:ext cx="5528576" cy="41464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Administrator Certification - Advanced</a:t>
            </a:r>
            <a:endParaRPr/>
          </a:p>
        </p:txBody>
      </p:sp>
      <p:sp>
        <p:nvSpPr>
          <p:cNvPr id="242" name="Google Shape;242;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36 Certified System Administrators - Level 1 - Basic</a:t>
            </a:r>
            <a:endParaRPr/>
          </a:p>
          <a:p>
            <a:pPr marL="914400" lvl="1" indent="-317500" algn="l" rtl="0">
              <a:spcBef>
                <a:spcPts val="0"/>
              </a:spcBef>
              <a:spcAft>
                <a:spcPts val="0"/>
              </a:spcAft>
              <a:buSzPts val="1400"/>
              <a:buChar char="○"/>
            </a:pPr>
            <a:r>
              <a:rPr lang="en"/>
              <a:t>Level 1 Basic is open to all users of Symphony</a:t>
            </a:r>
            <a:endParaRPr/>
          </a:p>
          <a:p>
            <a:pPr marL="457200" lvl="0" indent="-342900" algn="l" rtl="0">
              <a:spcBef>
                <a:spcPts val="0"/>
              </a:spcBef>
              <a:spcAft>
                <a:spcPts val="0"/>
              </a:spcAft>
              <a:buSzPts val="1800"/>
              <a:buChar char="●"/>
            </a:pPr>
            <a:r>
              <a:rPr lang="en"/>
              <a:t>10 Level 2 - Intermediate</a:t>
            </a:r>
            <a:endParaRPr/>
          </a:p>
          <a:p>
            <a:pPr marL="914400" lvl="1" indent="-317500" algn="l" rtl="0">
              <a:spcBef>
                <a:spcPts val="0"/>
              </a:spcBef>
              <a:spcAft>
                <a:spcPts val="0"/>
              </a:spcAft>
              <a:buSzPts val="1400"/>
              <a:buChar char="○"/>
            </a:pPr>
            <a:r>
              <a:rPr lang="en"/>
              <a:t>Level 2 Intermediate is open to all System Administrators and Backup System Administrators</a:t>
            </a:r>
            <a:endParaRPr/>
          </a:p>
          <a:p>
            <a:pPr marL="457200" lvl="0" indent="-342900" algn="l" rtl="0">
              <a:spcBef>
                <a:spcPts val="0"/>
              </a:spcBef>
              <a:spcAft>
                <a:spcPts val="0"/>
              </a:spcAft>
              <a:buSzPts val="1800"/>
              <a:buChar char="●"/>
            </a:pPr>
            <a:r>
              <a:rPr lang="en"/>
              <a:t>Advanced - ready by end of January 2022</a:t>
            </a:r>
            <a:endParaRPr/>
          </a:p>
          <a:p>
            <a:pPr marL="914400" lvl="1" indent="-317500" algn="l" rtl="0">
              <a:spcBef>
                <a:spcPts val="0"/>
              </a:spcBef>
              <a:spcAft>
                <a:spcPts val="0"/>
              </a:spcAft>
              <a:buSzPts val="1400"/>
              <a:buChar char="○"/>
            </a:pPr>
            <a:r>
              <a:rPr lang="en"/>
              <a:t>Level 3 Advanced will be open to all System Administrators and Backup System Administrators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Administrator Certification - Advanced</a:t>
            </a:r>
            <a:endParaRPr/>
          </a:p>
        </p:txBody>
      </p:sp>
      <p:sp>
        <p:nvSpPr>
          <p:cNvPr id="248" name="Google Shape;248;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Similar to Basic and Intermediate</a:t>
            </a:r>
            <a:endParaRPr/>
          </a:p>
          <a:p>
            <a:pPr marL="914400" lvl="1" indent="-317500" algn="l" rtl="0">
              <a:spcBef>
                <a:spcPts val="0"/>
              </a:spcBef>
              <a:spcAft>
                <a:spcPts val="0"/>
              </a:spcAft>
              <a:buSzPts val="1400"/>
              <a:buChar char="○"/>
            </a:pPr>
            <a:r>
              <a:rPr lang="en"/>
              <a:t>Mentor classes</a:t>
            </a:r>
            <a:endParaRPr/>
          </a:p>
          <a:p>
            <a:pPr marL="914400" lvl="1" indent="-317500" algn="l" rtl="0">
              <a:spcBef>
                <a:spcPts val="0"/>
              </a:spcBef>
              <a:spcAft>
                <a:spcPts val="0"/>
              </a:spcAft>
              <a:buSzPts val="1400"/>
              <a:buChar char="○"/>
            </a:pPr>
            <a:r>
              <a:rPr lang="en"/>
              <a:t>Quizzes</a:t>
            </a:r>
            <a:endParaRPr/>
          </a:p>
          <a:p>
            <a:pPr marL="914400" lvl="1" indent="-317500" algn="l" rtl="0">
              <a:spcBef>
                <a:spcPts val="0"/>
              </a:spcBef>
              <a:spcAft>
                <a:spcPts val="0"/>
              </a:spcAft>
              <a:buSzPts val="1400"/>
              <a:buChar char="○"/>
            </a:pPr>
            <a:r>
              <a:rPr lang="en"/>
              <a:t>Some modules personalized for LOUIS</a:t>
            </a:r>
            <a:endParaRPr/>
          </a:p>
          <a:p>
            <a:pPr marL="457200" lvl="0" indent="-342900" algn="l" rtl="0">
              <a:spcBef>
                <a:spcPts val="0"/>
              </a:spcBef>
              <a:spcAft>
                <a:spcPts val="0"/>
              </a:spcAft>
              <a:buSzPts val="1800"/>
              <a:buChar char="●"/>
            </a:pPr>
            <a:r>
              <a:rPr lang="en"/>
              <a:t>Self evaluation</a:t>
            </a:r>
            <a:endParaRPr/>
          </a:p>
          <a:p>
            <a:pPr marL="914400" lvl="1" indent="-317500" algn="l" rtl="0">
              <a:spcBef>
                <a:spcPts val="0"/>
              </a:spcBef>
              <a:spcAft>
                <a:spcPts val="0"/>
              </a:spcAft>
              <a:buSzPts val="1400"/>
              <a:buChar char="○"/>
            </a:pPr>
            <a:r>
              <a:rPr lang="en"/>
              <a:t>Rate yourself 1-100 on each competency</a:t>
            </a:r>
            <a:endParaRPr/>
          </a:p>
          <a:p>
            <a:pPr marL="1371600" lvl="2" indent="-317500" algn="l" rtl="0">
              <a:spcBef>
                <a:spcPts val="0"/>
              </a:spcBef>
              <a:spcAft>
                <a:spcPts val="0"/>
              </a:spcAft>
              <a:buSzPts val="1400"/>
              <a:buChar char="■"/>
            </a:pPr>
            <a:r>
              <a:rPr lang="en"/>
              <a:t>Example: I can schedule a BLUEcloud Analytics report to run monthly and email me or other staff the results.</a:t>
            </a:r>
            <a:endParaRPr/>
          </a:p>
          <a:p>
            <a:pPr marL="914400" lvl="1" indent="-317500" algn="l" rtl="0">
              <a:spcBef>
                <a:spcPts val="0"/>
              </a:spcBef>
              <a:spcAft>
                <a:spcPts val="0"/>
              </a:spcAft>
              <a:buSzPts val="1400"/>
              <a:buChar char="○"/>
            </a:pPr>
            <a:r>
              <a:rPr lang="en"/>
              <a:t>Follow up with personalized training</a:t>
            </a:r>
            <a:endParaRPr/>
          </a:p>
          <a:p>
            <a:pPr marL="457200" lvl="0" indent="-342900" algn="l" rtl="0">
              <a:spcBef>
                <a:spcPts val="0"/>
              </a:spcBef>
              <a:spcAft>
                <a:spcPts val="0"/>
              </a:spcAft>
              <a:buSzPts val="1800"/>
              <a:buChar char="●"/>
            </a:pPr>
            <a:r>
              <a:rPr lang="en"/>
              <a:t>Capstone project</a:t>
            </a:r>
            <a:endParaRPr/>
          </a:p>
          <a:p>
            <a:pPr marL="914400" lvl="1" indent="-317500" algn="l" rtl="0">
              <a:spcBef>
                <a:spcPts val="0"/>
              </a:spcBef>
              <a:spcAft>
                <a:spcPts val="0"/>
              </a:spcAft>
              <a:buSzPts val="1400"/>
              <a:buChar char="○"/>
            </a:pPr>
            <a:r>
              <a:rPr lang="en"/>
              <a:t>After completing quizzes and final self-evaluation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Administrator Certification - Advanced</a:t>
            </a:r>
            <a:endParaRPr/>
          </a:p>
        </p:txBody>
      </p:sp>
      <p:sp>
        <p:nvSpPr>
          <p:cNvPr id="254" name="Google Shape;254;p46"/>
          <p:cNvSpPr txBox="1">
            <a:spLocks noGrp="1"/>
          </p:cNvSpPr>
          <p:nvPr>
            <p:ph type="body" idx="1"/>
          </p:nvPr>
        </p:nvSpPr>
        <p:spPr>
          <a:xfrm>
            <a:off x="311700" y="11376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Modules</a:t>
            </a:r>
            <a:endParaRPr/>
          </a:p>
          <a:p>
            <a:pPr marL="914400" lvl="1" indent="-317500" algn="l" rtl="0">
              <a:spcBef>
                <a:spcPts val="0"/>
              </a:spcBef>
              <a:spcAft>
                <a:spcPts val="0"/>
              </a:spcAft>
              <a:buSzPts val="1400"/>
              <a:buChar char="○"/>
            </a:pPr>
            <a:r>
              <a:rPr lang="en"/>
              <a:t>Circulation</a:t>
            </a:r>
            <a:endParaRPr/>
          </a:p>
          <a:p>
            <a:pPr marL="914400" lvl="1" indent="-317500" algn="l" rtl="0">
              <a:spcBef>
                <a:spcPts val="0"/>
              </a:spcBef>
              <a:spcAft>
                <a:spcPts val="0"/>
              </a:spcAft>
              <a:buSzPts val="1400"/>
              <a:buChar char="○"/>
            </a:pPr>
            <a:r>
              <a:rPr lang="en"/>
              <a:t>Cataloging</a:t>
            </a:r>
            <a:endParaRPr/>
          </a:p>
          <a:p>
            <a:pPr marL="1371600" lvl="2" indent="-317500" algn="l" rtl="0">
              <a:spcBef>
                <a:spcPts val="0"/>
              </a:spcBef>
              <a:spcAft>
                <a:spcPts val="0"/>
              </a:spcAft>
              <a:buSzPts val="1400"/>
              <a:buChar char="■"/>
            </a:pPr>
            <a:r>
              <a:rPr lang="en"/>
              <a:t>SmartPort</a:t>
            </a:r>
            <a:endParaRPr/>
          </a:p>
          <a:p>
            <a:pPr marL="1371600" lvl="2" indent="-317500" algn="l" rtl="0">
              <a:spcBef>
                <a:spcPts val="0"/>
              </a:spcBef>
              <a:spcAft>
                <a:spcPts val="0"/>
              </a:spcAft>
              <a:buSzPts val="1400"/>
              <a:buChar char="■"/>
            </a:pPr>
            <a:r>
              <a:rPr lang="en"/>
              <a:t>Bibload report</a:t>
            </a:r>
            <a:endParaRPr/>
          </a:p>
          <a:p>
            <a:pPr marL="1371600" lvl="2" indent="-317500" algn="l" rtl="0">
              <a:spcBef>
                <a:spcPts val="0"/>
              </a:spcBef>
              <a:spcAft>
                <a:spcPts val="0"/>
              </a:spcAft>
              <a:buSzPts val="1400"/>
              <a:buChar char="■"/>
            </a:pPr>
            <a:r>
              <a:rPr lang="en"/>
              <a:t>Optional: Authorities</a:t>
            </a:r>
            <a:endParaRPr/>
          </a:p>
          <a:p>
            <a:pPr marL="914400" lvl="1" indent="-317500" algn="l" rtl="0">
              <a:spcBef>
                <a:spcPts val="0"/>
              </a:spcBef>
              <a:spcAft>
                <a:spcPts val="0"/>
              </a:spcAft>
              <a:buSzPts val="1400"/>
              <a:buChar char="○"/>
            </a:pPr>
            <a:r>
              <a:rPr lang="en"/>
              <a:t>Administration</a:t>
            </a:r>
            <a:endParaRPr/>
          </a:p>
          <a:p>
            <a:pPr marL="1371600" lvl="2" indent="-317500" algn="l" rtl="0">
              <a:spcBef>
                <a:spcPts val="0"/>
              </a:spcBef>
              <a:spcAft>
                <a:spcPts val="0"/>
              </a:spcAft>
              <a:buSzPts val="1400"/>
              <a:buChar char="■"/>
            </a:pPr>
            <a:r>
              <a:rPr lang="en"/>
              <a:t>Public and staff user management</a:t>
            </a:r>
            <a:endParaRPr/>
          </a:p>
          <a:p>
            <a:pPr marL="1371600" lvl="2" indent="-317500" algn="l" rtl="0">
              <a:spcBef>
                <a:spcPts val="0"/>
              </a:spcBef>
              <a:spcAft>
                <a:spcPts val="0"/>
              </a:spcAft>
              <a:buSzPts val="1400"/>
              <a:buChar char="■"/>
            </a:pPr>
            <a:r>
              <a:rPr lang="en"/>
              <a:t>Processing long overdue materials</a:t>
            </a:r>
            <a:endParaRPr/>
          </a:p>
          <a:p>
            <a:pPr marL="1371600" lvl="2" indent="-317500" algn="l" rtl="0">
              <a:spcBef>
                <a:spcPts val="0"/>
              </a:spcBef>
              <a:spcAft>
                <a:spcPts val="0"/>
              </a:spcAft>
              <a:buSzPts val="1400"/>
              <a:buChar char="■"/>
            </a:pPr>
            <a:r>
              <a:rPr lang="en"/>
              <a:t>Optional: Z39.50</a:t>
            </a:r>
            <a:endParaRPr/>
          </a:p>
          <a:p>
            <a:pPr marL="914400" lvl="1" indent="-317500" algn="l" rtl="0">
              <a:spcBef>
                <a:spcPts val="0"/>
              </a:spcBef>
              <a:spcAft>
                <a:spcPts val="0"/>
              </a:spcAft>
              <a:buSzPts val="1400"/>
              <a:buChar char="○"/>
            </a:pPr>
            <a:r>
              <a:rPr lang="en"/>
              <a:t>Symphony Reports</a:t>
            </a:r>
            <a:endParaRPr/>
          </a:p>
          <a:p>
            <a:pPr marL="914400" lvl="1" indent="-317500" algn="l" rtl="0">
              <a:spcBef>
                <a:spcPts val="0"/>
              </a:spcBef>
              <a:spcAft>
                <a:spcPts val="0"/>
              </a:spcAft>
              <a:buSzPts val="1400"/>
              <a:buChar char="○"/>
            </a:pPr>
            <a:r>
              <a:rPr lang="en"/>
              <a:t>BLUEcloud Analytics</a:t>
            </a:r>
            <a:endParaRPr/>
          </a:p>
          <a:p>
            <a:pPr marL="914400" lvl="1" indent="-317500" algn="l" rtl="0">
              <a:spcBef>
                <a:spcPts val="0"/>
              </a:spcBef>
              <a:spcAft>
                <a:spcPts val="0"/>
              </a:spcAft>
              <a:buSzPts val="1400"/>
              <a:buChar char="○"/>
            </a:pPr>
            <a:r>
              <a:rPr lang="en"/>
              <a:t>MarcEdit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Administrator Certification - Advanced</a:t>
            </a:r>
            <a:endParaRPr/>
          </a:p>
        </p:txBody>
      </p:sp>
      <p:sp>
        <p:nvSpPr>
          <p:cNvPr id="260" name="Google Shape;260;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Capstone project</a:t>
            </a:r>
            <a:endParaRPr sz="2400"/>
          </a:p>
          <a:p>
            <a:pPr marL="914400" lvl="1" indent="-355600" algn="l" rtl="0">
              <a:spcBef>
                <a:spcPts val="0"/>
              </a:spcBef>
              <a:spcAft>
                <a:spcPts val="0"/>
              </a:spcAft>
              <a:buSzPts val="2000"/>
              <a:buChar char="○"/>
            </a:pPr>
            <a:r>
              <a:rPr lang="en" sz="2000"/>
              <a:t>Demonstrates proficiency with the library services platform (Symphony, Enterprise, BLUEcloud, etc.)</a:t>
            </a:r>
            <a:endParaRPr sz="2000"/>
          </a:p>
          <a:p>
            <a:pPr marL="914400" lvl="1" indent="-355600" algn="l" rtl="0">
              <a:spcBef>
                <a:spcPts val="0"/>
              </a:spcBef>
              <a:spcAft>
                <a:spcPts val="0"/>
              </a:spcAft>
              <a:buSzPts val="2000"/>
              <a:buChar char="○"/>
            </a:pPr>
            <a:r>
              <a:rPr lang="en" sz="2000"/>
              <a:t>Provides value to the LOUIS community</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Administrator Certification - Advanced</a:t>
            </a:r>
            <a:endParaRPr/>
          </a:p>
        </p:txBody>
      </p:sp>
      <p:sp>
        <p:nvSpPr>
          <p:cNvPr id="266" name="Google Shape;266;p48"/>
          <p:cNvSpPr txBox="1">
            <a:spLocks noGrp="1"/>
          </p:cNvSpPr>
          <p:nvPr>
            <p:ph type="body" idx="1"/>
          </p:nvPr>
        </p:nvSpPr>
        <p:spPr>
          <a:xfrm>
            <a:off x="311700" y="1152475"/>
            <a:ext cx="3653400" cy="34164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r>
              <a:rPr lang="en"/>
              <a:t>Example Formats</a:t>
            </a:r>
            <a:endParaRPr/>
          </a:p>
          <a:p>
            <a:pPr marL="914400" lvl="1" indent="-317500" algn="l" rtl="0">
              <a:spcBef>
                <a:spcPts val="1200"/>
              </a:spcBef>
              <a:spcAft>
                <a:spcPts val="0"/>
              </a:spcAft>
              <a:buSzPts val="1400"/>
              <a:buChar char="○"/>
            </a:pPr>
            <a:r>
              <a:rPr lang="en"/>
              <a:t>Presentations</a:t>
            </a:r>
            <a:endParaRPr/>
          </a:p>
          <a:p>
            <a:pPr marL="1371600" lvl="2" indent="-317500" algn="l" rtl="0">
              <a:spcBef>
                <a:spcPts val="0"/>
              </a:spcBef>
              <a:spcAft>
                <a:spcPts val="0"/>
              </a:spcAft>
              <a:buSzPts val="1400"/>
              <a:buChar char="■"/>
            </a:pPr>
            <a:r>
              <a:rPr lang="en"/>
              <a:t>Learning With LOUIS</a:t>
            </a:r>
            <a:endParaRPr/>
          </a:p>
          <a:p>
            <a:pPr marL="1371600" lvl="2" indent="-317500" algn="l" rtl="0">
              <a:spcBef>
                <a:spcPts val="0"/>
              </a:spcBef>
              <a:spcAft>
                <a:spcPts val="0"/>
              </a:spcAft>
              <a:buSzPts val="1400"/>
              <a:buChar char="■"/>
            </a:pPr>
            <a:r>
              <a:rPr lang="en"/>
              <a:t>Reports Ask-Me-Anything</a:t>
            </a:r>
            <a:endParaRPr/>
          </a:p>
          <a:p>
            <a:pPr marL="1371600" lvl="2" indent="-317500" algn="l" rtl="0">
              <a:spcBef>
                <a:spcPts val="0"/>
              </a:spcBef>
              <a:spcAft>
                <a:spcPts val="0"/>
              </a:spcAft>
              <a:buSzPts val="1400"/>
              <a:buChar char="■"/>
            </a:pPr>
            <a:r>
              <a:rPr lang="en"/>
              <a:t>LUC presentation</a:t>
            </a:r>
            <a:endParaRPr/>
          </a:p>
          <a:p>
            <a:pPr marL="1371600" lvl="2" indent="-317500" algn="l" rtl="0">
              <a:spcBef>
                <a:spcPts val="0"/>
              </a:spcBef>
              <a:spcAft>
                <a:spcPts val="0"/>
              </a:spcAft>
              <a:buSzPts val="1400"/>
              <a:buChar char="■"/>
            </a:pPr>
            <a:r>
              <a:rPr lang="en"/>
              <a:t>Provide training</a:t>
            </a:r>
            <a:endParaRPr/>
          </a:p>
          <a:p>
            <a:pPr marL="914400" lvl="1" indent="-317500" algn="l" rtl="0">
              <a:spcBef>
                <a:spcPts val="0"/>
              </a:spcBef>
              <a:spcAft>
                <a:spcPts val="0"/>
              </a:spcAft>
              <a:buSzPts val="1400"/>
              <a:buChar char="○"/>
            </a:pPr>
            <a:r>
              <a:rPr lang="en"/>
              <a:t>Article</a:t>
            </a:r>
            <a:endParaRPr/>
          </a:p>
          <a:p>
            <a:pPr marL="1371600" lvl="2" indent="-317500" algn="l" rtl="0">
              <a:spcBef>
                <a:spcPts val="0"/>
              </a:spcBef>
              <a:spcAft>
                <a:spcPts val="0"/>
              </a:spcAft>
              <a:buSzPts val="1400"/>
              <a:buChar char="■"/>
            </a:pPr>
            <a:r>
              <a:rPr lang="en"/>
              <a:t>Knowledge base article</a:t>
            </a:r>
            <a:endParaRPr/>
          </a:p>
          <a:p>
            <a:pPr marL="1371600" lvl="2" indent="-317500" algn="l" rtl="0">
              <a:spcBef>
                <a:spcPts val="0"/>
              </a:spcBef>
              <a:spcAft>
                <a:spcPts val="0"/>
              </a:spcAft>
              <a:buSzPts val="1400"/>
              <a:buChar char="■"/>
            </a:pPr>
            <a:r>
              <a:rPr lang="en"/>
              <a:t>Best practice guide</a:t>
            </a:r>
            <a:endParaRPr/>
          </a:p>
          <a:p>
            <a:pPr marL="914400" lvl="1" indent="-317500" algn="l" rtl="0">
              <a:spcBef>
                <a:spcPts val="0"/>
              </a:spcBef>
              <a:spcAft>
                <a:spcPts val="0"/>
              </a:spcAft>
              <a:buSzPts val="1400"/>
              <a:buChar char="○"/>
            </a:pPr>
            <a:r>
              <a:rPr lang="en"/>
              <a:t>Discussion</a:t>
            </a:r>
            <a:endParaRPr/>
          </a:p>
          <a:p>
            <a:pPr marL="1371600" lvl="2" indent="-317500" algn="l" rtl="0">
              <a:spcBef>
                <a:spcPts val="0"/>
              </a:spcBef>
              <a:spcAft>
                <a:spcPts val="0"/>
              </a:spcAft>
              <a:buSzPts val="1400"/>
              <a:buChar char="■"/>
            </a:pPr>
            <a:r>
              <a:rPr lang="en"/>
              <a:t>Lead listserv discussion</a:t>
            </a:r>
            <a:endParaRPr/>
          </a:p>
          <a:p>
            <a:pPr marL="457200" lvl="0" indent="0" algn="l" rtl="0">
              <a:spcBef>
                <a:spcPts val="1200"/>
              </a:spcBef>
              <a:spcAft>
                <a:spcPts val="1200"/>
              </a:spcAft>
              <a:buNone/>
            </a:pPr>
            <a:endParaRPr/>
          </a:p>
        </p:txBody>
      </p:sp>
      <p:sp>
        <p:nvSpPr>
          <p:cNvPr id="267" name="Google Shape;267;p48"/>
          <p:cNvSpPr txBox="1"/>
          <p:nvPr/>
        </p:nvSpPr>
        <p:spPr>
          <a:xfrm>
            <a:off x="3965100" y="1152475"/>
            <a:ext cx="3555600" cy="23595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a:solidFill>
                  <a:schemeClr val="lt2"/>
                </a:solidFill>
              </a:rPr>
              <a:t>Topics</a:t>
            </a:r>
            <a:endParaRPr sz="1800">
              <a:solidFill>
                <a:schemeClr val="lt2"/>
              </a:solidFill>
            </a:endParaRPr>
          </a:p>
          <a:p>
            <a:pPr marL="914400" lvl="1" indent="-317500" algn="l" rtl="0">
              <a:lnSpc>
                <a:spcPct val="115000"/>
              </a:lnSpc>
              <a:spcBef>
                <a:spcPts val="1200"/>
              </a:spcBef>
              <a:spcAft>
                <a:spcPts val="0"/>
              </a:spcAft>
              <a:buClr>
                <a:schemeClr val="lt2"/>
              </a:buClr>
              <a:buSzPts val="1400"/>
              <a:buChar char="○"/>
            </a:pPr>
            <a:r>
              <a:rPr lang="en">
                <a:solidFill>
                  <a:schemeClr val="lt2"/>
                </a:solidFill>
              </a:rPr>
              <a:t>Project recap</a:t>
            </a:r>
            <a:endParaRPr>
              <a:solidFill>
                <a:schemeClr val="lt2"/>
              </a:solidFill>
            </a:endParaRPr>
          </a:p>
          <a:p>
            <a:pPr marL="1371600" lvl="2" indent="-317500" algn="l" rtl="0">
              <a:lnSpc>
                <a:spcPct val="115000"/>
              </a:lnSpc>
              <a:spcBef>
                <a:spcPts val="0"/>
              </a:spcBef>
              <a:spcAft>
                <a:spcPts val="0"/>
              </a:spcAft>
              <a:buClr>
                <a:schemeClr val="lt2"/>
              </a:buClr>
              <a:buSzPts val="1400"/>
              <a:buChar char="■"/>
            </a:pPr>
            <a:r>
              <a:rPr lang="en">
                <a:solidFill>
                  <a:schemeClr val="lt2"/>
                </a:solidFill>
              </a:rPr>
              <a:t>Catalog cleanup</a:t>
            </a:r>
            <a:endParaRPr>
              <a:solidFill>
                <a:schemeClr val="lt2"/>
              </a:solidFill>
            </a:endParaRPr>
          </a:p>
          <a:p>
            <a:pPr marL="1371600" lvl="2" indent="-317500" algn="l" rtl="0">
              <a:lnSpc>
                <a:spcPct val="115000"/>
              </a:lnSpc>
              <a:spcBef>
                <a:spcPts val="0"/>
              </a:spcBef>
              <a:spcAft>
                <a:spcPts val="0"/>
              </a:spcAft>
              <a:buClr>
                <a:schemeClr val="lt2"/>
              </a:buClr>
              <a:buSzPts val="1400"/>
              <a:buChar char="■"/>
            </a:pPr>
            <a:r>
              <a:rPr lang="en">
                <a:solidFill>
                  <a:schemeClr val="lt2"/>
                </a:solidFill>
              </a:rPr>
              <a:t>Reclassing a collection</a:t>
            </a:r>
            <a:endParaRPr>
              <a:solidFill>
                <a:schemeClr val="lt2"/>
              </a:solidFill>
            </a:endParaRPr>
          </a:p>
          <a:p>
            <a:pPr marL="914400" lvl="1" indent="-317500" algn="l" rtl="0">
              <a:lnSpc>
                <a:spcPct val="115000"/>
              </a:lnSpc>
              <a:spcBef>
                <a:spcPts val="0"/>
              </a:spcBef>
              <a:spcAft>
                <a:spcPts val="0"/>
              </a:spcAft>
              <a:buClr>
                <a:schemeClr val="lt2"/>
              </a:buClr>
              <a:buSzPts val="1400"/>
              <a:buChar char="○"/>
            </a:pPr>
            <a:r>
              <a:rPr lang="en">
                <a:solidFill>
                  <a:schemeClr val="lt2"/>
                </a:solidFill>
              </a:rPr>
              <a:t>Best practice or how to guide</a:t>
            </a:r>
            <a:endParaRPr>
              <a:solidFill>
                <a:schemeClr val="lt2"/>
              </a:solidFill>
            </a:endParaRPr>
          </a:p>
          <a:p>
            <a:pPr marL="1371600" lvl="2" indent="-317500" algn="l" rtl="0">
              <a:lnSpc>
                <a:spcPct val="115000"/>
              </a:lnSpc>
              <a:spcBef>
                <a:spcPts val="0"/>
              </a:spcBef>
              <a:spcAft>
                <a:spcPts val="0"/>
              </a:spcAft>
              <a:buClr>
                <a:schemeClr val="lt2"/>
              </a:buClr>
              <a:buSzPts val="1400"/>
              <a:buChar char="■"/>
            </a:pPr>
            <a:r>
              <a:rPr lang="en">
                <a:solidFill>
                  <a:schemeClr val="lt2"/>
                </a:solidFill>
              </a:rPr>
              <a:t>Annual reports</a:t>
            </a:r>
            <a:endParaRPr>
              <a:solidFill>
                <a:schemeClr val="lt2"/>
              </a:solidFill>
            </a:endParaRPr>
          </a:p>
          <a:p>
            <a:pPr marL="1371600" lvl="2" indent="-317500" algn="l" rtl="0">
              <a:lnSpc>
                <a:spcPct val="115000"/>
              </a:lnSpc>
              <a:spcBef>
                <a:spcPts val="0"/>
              </a:spcBef>
              <a:spcAft>
                <a:spcPts val="0"/>
              </a:spcAft>
              <a:buClr>
                <a:schemeClr val="lt2"/>
              </a:buClr>
              <a:buSzPts val="1400"/>
              <a:buChar char="■"/>
            </a:pPr>
            <a:r>
              <a:rPr lang="en">
                <a:solidFill>
                  <a:schemeClr val="lt2"/>
                </a:solidFill>
              </a:rPr>
              <a:t>Inventory</a:t>
            </a:r>
            <a:endParaRPr>
              <a:solidFill>
                <a:schemeClr val="lt2"/>
              </a:solidFill>
            </a:endParaRPr>
          </a:p>
          <a:p>
            <a:pPr marL="914400" lvl="1" indent="-317500" algn="l" rtl="0">
              <a:lnSpc>
                <a:spcPct val="115000"/>
              </a:lnSpc>
              <a:spcBef>
                <a:spcPts val="0"/>
              </a:spcBef>
              <a:spcAft>
                <a:spcPts val="0"/>
              </a:spcAft>
              <a:buClr>
                <a:schemeClr val="lt2"/>
              </a:buClr>
              <a:buSzPts val="1400"/>
              <a:buChar char="○"/>
            </a:pPr>
            <a:r>
              <a:rPr lang="en">
                <a:solidFill>
                  <a:schemeClr val="lt2"/>
                </a:solidFill>
              </a:rPr>
              <a:t>Staff training materials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3" name="Google Shape;273;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4" name="Google Shape;274;p49"/>
          <p:cNvPicPr preferRelativeResize="0"/>
          <p:nvPr/>
        </p:nvPicPr>
        <p:blipFill>
          <a:blip r:embed="rId3">
            <a:alphaModFix/>
          </a:blip>
          <a:stretch>
            <a:fillRect/>
          </a:stretch>
        </p:blipFill>
        <p:spPr>
          <a:xfrm>
            <a:off x="2643187"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Reminder: Symphony Reports Ask-Me-Anything</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Wednesday, January 19 at 1:00 pm</a:t>
            </a:r>
            <a:endParaRPr/>
          </a:p>
          <a:p>
            <a:pPr marL="0" lvl="0" indent="0" algn="l" rtl="0">
              <a:spcBef>
                <a:spcPts val="1200"/>
              </a:spcBef>
              <a:spcAft>
                <a:spcPts val="0"/>
              </a:spcAft>
              <a:buNone/>
            </a:pPr>
            <a:r>
              <a:rPr lang="en"/>
              <a:t>Using Sliding Date Range Gadget in Circulation and Notice Reports</a:t>
            </a:r>
            <a:endParaRPr/>
          </a:p>
          <a:p>
            <a:pPr marL="457200" lvl="0" indent="-342900" algn="l" rtl="0">
              <a:spcBef>
                <a:spcPts val="1200"/>
              </a:spcBef>
              <a:spcAft>
                <a:spcPts val="0"/>
              </a:spcAft>
              <a:buSzPts val="1800"/>
              <a:buChar char="●"/>
            </a:pPr>
            <a:r>
              <a:rPr lang="en"/>
              <a:t>Bring questions</a:t>
            </a:r>
            <a:endParaRPr/>
          </a:p>
          <a:p>
            <a:pPr marL="914400" lvl="1" indent="-317500" algn="l" rtl="0">
              <a:spcBef>
                <a:spcPts val="0"/>
              </a:spcBef>
              <a:spcAft>
                <a:spcPts val="0"/>
              </a:spcAft>
              <a:buSzPts val="1400"/>
              <a:buChar char="○"/>
            </a:pPr>
            <a:r>
              <a:rPr lang="en"/>
              <a:t>Symphony Reports</a:t>
            </a:r>
            <a:endParaRPr/>
          </a:p>
          <a:p>
            <a:pPr marL="914400" lvl="1" indent="-317500" algn="l" rtl="0">
              <a:spcBef>
                <a:spcPts val="0"/>
              </a:spcBef>
              <a:spcAft>
                <a:spcPts val="0"/>
              </a:spcAft>
              <a:buSzPts val="1400"/>
              <a:buChar char="○"/>
            </a:pPr>
            <a:r>
              <a:rPr lang="en"/>
              <a:t>Notices</a:t>
            </a:r>
            <a:endParaRPr/>
          </a:p>
          <a:p>
            <a:pPr marL="914400" lvl="1" indent="-317500" algn="l" rtl="0">
              <a:spcBef>
                <a:spcPts val="0"/>
              </a:spcBef>
              <a:spcAft>
                <a:spcPts val="0"/>
              </a:spcAft>
              <a:buSzPts val="1400"/>
              <a:buChar char="○"/>
            </a:pPr>
            <a:r>
              <a:rPr lang="en"/>
              <a:t>Bibloads</a:t>
            </a:r>
            <a:endParaRPr/>
          </a:p>
          <a:p>
            <a:pPr marL="914400" lvl="1" indent="-317500" algn="l" rtl="0">
              <a:spcBef>
                <a:spcPts val="0"/>
              </a:spcBef>
              <a:spcAft>
                <a:spcPts val="0"/>
              </a:spcAft>
              <a:buSzPts val="1400"/>
              <a:buChar char="○"/>
            </a:pPr>
            <a:r>
              <a:rPr lang="en"/>
              <a:t>BLUEcloud Analytics</a:t>
            </a:r>
            <a:endParaRPr/>
          </a:p>
          <a:p>
            <a:pPr marL="457200" lvl="0" indent="-342900" algn="l" rtl="0">
              <a:spcBef>
                <a:spcPts val="0"/>
              </a:spcBef>
              <a:spcAft>
                <a:spcPts val="0"/>
              </a:spcAft>
              <a:buSzPts val="1800"/>
              <a:buChar char="●"/>
            </a:pPr>
            <a:r>
              <a:rPr lang="en"/>
              <a:t>Real world examples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top areas of concern for SirsiDynix Symphony, when looking at survey ratings and number of comments, were in the areas of:</a:t>
            </a:r>
            <a:endParaRPr/>
          </a:p>
          <a:p>
            <a:pPr marL="914400" lvl="1" indent="-317500" algn="l" rtl="0">
              <a:spcBef>
                <a:spcPts val="0"/>
              </a:spcBef>
              <a:spcAft>
                <a:spcPts val="0"/>
              </a:spcAft>
              <a:buSzPts val="1400"/>
              <a:buChar char="○"/>
            </a:pPr>
            <a:r>
              <a:rPr lang="en"/>
              <a:t>Course Reserves and Bookings</a:t>
            </a:r>
            <a:endParaRPr/>
          </a:p>
          <a:p>
            <a:pPr marL="914400" lvl="1" indent="-317500" algn="l" rtl="0">
              <a:spcBef>
                <a:spcPts val="0"/>
              </a:spcBef>
              <a:spcAft>
                <a:spcPts val="0"/>
              </a:spcAft>
              <a:buSzPts val="1400"/>
              <a:buChar char="○"/>
            </a:pPr>
            <a:r>
              <a:rPr lang="en"/>
              <a:t>Reporting</a:t>
            </a:r>
            <a:endParaRPr/>
          </a:p>
          <a:p>
            <a:pPr marL="914400" lvl="1" indent="-317500" algn="l" rtl="0">
              <a:spcBef>
                <a:spcPts val="0"/>
              </a:spcBef>
              <a:spcAft>
                <a:spcPts val="0"/>
              </a:spcAft>
              <a:buSzPts val="1400"/>
              <a:buChar char="○"/>
            </a:pPr>
            <a:r>
              <a:rPr lang="en"/>
              <a:t>Integration with Institutional Business Systems</a:t>
            </a:r>
            <a:endParaRPr/>
          </a:p>
          <a:p>
            <a:pPr marL="914400" lvl="1" indent="-317500" algn="l" rtl="0">
              <a:spcBef>
                <a:spcPts val="0"/>
              </a:spcBef>
              <a:spcAft>
                <a:spcPts val="0"/>
              </a:spcAft>
              <a:buSzPts val="1400"/>
              <a:buChar char="○"/>
            </a:pPr>
            <a:r>
              <a:rPr lang="en"/>
              <a:t>Discovery</a:t>
            </a:r>
            <a:endParaRPr/>
          </a:p>
          <a:p>
            <a:pPr marL="914400" lvl="1" indent="-317500" algn="l" rtl="0">
              <a:spcBef>
                <a:spcPts val="0"/>
              </a:spcBef>
              <a:spcAft>
                <a:spcPts val="0"/>
              </a:spcAft>
              <a:buSzPts val="1400"/>
              <a:buChar char="○"/>
            </a:pPr>
            <a:r>
              <a:rPr lang="en"/>
              <a:t>Electronic Resource Management</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Course Reserves and Bookings</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Reserves are hard to configure in Workflows</a:t>
            </a:r>
            <a:endParaRPr/>
          </a:p>
          <a:p>
            <a:pPr marL="914400" lvl="1" indent="-317500" algn="l" rtl="0">
              <a:spcBef>
                <a:spcPts val="0"/>
              </a:spcBef>
              <a:spcAft>
                <a:spcPts val="0"/>
              </a:spcAft>
              <a:buSzPts val="1400"/>
              <a:buChar char="○"/>
            </a:pPr>
            <a:r>
              <a:rPr lang="en"/>
              <a:t>... I find it very hard to configure.</a:t>
            </a:r>
            <a:endParaRPr/>
          </a:p>
          <a:p>
            <a:pPr marL="914400" lvl="1" indent="-317500" algn="l" rtl="0">
              <a:spcBef>
                <a:spcPts val="0"/>
              </a:spcBef>
              <a:spcAft>
                <a:spcPts val="0"/>
              </a:spcAft>
              <a:buSzPts val="1400"/>
              <a:buChar char="○"/>
            </a:pPr>
            <a:r>
              <a:rPr lang="en"/>
              <a:t>I use reserves to bypass circ rules.</a:t>
            </a:r>
            <a:endParaRPr/>
          </a:p>
          <a:p>
            <a:pPr marL="457200" lvl="0" indent="-342900" algn="l" rtl="0">
              <a:spcBef>
                <a:spcPts val="0"/>
              </a:spcBef>
              <a:spcAft>
                <a:spcPts val="0"/>
              </a:spcAft>
              <a:buSzPts val="1800"/>
              <a:buChar char="●"/>
            </a:pPr>
            <a:r>
              <a:rPr lang="en"/>
              <a:t>Reserves module not good for electronic reserves.</a:t>
            </a:r>
            <a:endParaRPr/>
          </a:p>
          <a:p>
            <a:pPr marL="914400" lvl="1" indent="-317500" algn="l" rtl="0">
              <a:spcBef>
                <a:spcPts val="0"/>
              </a:spcBef>
              <a:spcAft>
                <a:spcPts val="0"/>
              </a:spcAft>
              <a:buSzPts val="1400"/>
              <a:buChar char="○"/>
            </a:pPr>
            <a:r>
              <a:rPr lang="en"/>
              <a:t>The reserves module is currently outdated. With electronic reserves being common place, the systems currently in place focus on print reserves and their public displays do not display all the fields needed for items with URLs.</a:t>
            </a:r>
            <a:endParaRPr/>
          </a:p>
          <a:p>
            <a:pPr marL="914400" lvl="1" indent="-317500" algn="l" rtl="0">
              <a:spcBef>
                <a:spcPts val="0"/>
              </a:spcBef>
              <a:spcAft>
                <a:spcPts val="0"/>
              </a:spcAft>
              <a:buSzPts val="1400"/>
              <a:buChar char="○"/>
            </a:pPr>
            <a:r>
              <a:rPr lang="en"/>
              <a:t>More and more, reserves include e-books, but the WF reserve module is not good at accommodating e-books. For example, links don’t show properly (known bug). SD should put more effort into making the reserves module as useful as possible for both staff and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Course Reserves and Bookings</a:t>
            </a:r>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Enterprise display of reserves is not good for end-user</a:t>
            </a:r>
            <a:endParaRPr/>
          </a:p>
          <a:p>
            <a:pPr marL="914400" lvl="1" indent="-317500" algn="l" rtl="0">
              <a:spcBef>
                <a:spcPts val="0"/>
              </a:spcBef>
              <a:spcAft>
                <a:spcPts val="0"/>
              </a:spcAft>
              <a:buSzPts val="1400"/>
              <a:buChar char="○"/>
            </a:pPr>
            <a:r>
              <a:rPr lang="en"/>
              <a:t>My problem isn’t so much with the WF side but with Enterprise. The user-end of the reserves system is rather ugly and unless one knows how to code with HTML or CSS, it will not get any prettier.</a:t>
            </a:r>
            <a:endParaRPr/>
          </a:p>
          <a:p>
            <a:pPr marL="914400" lvl="1" indent="-317500" algn="l" rtl="0">
              <a:spcBef>
                <a:spcPts val="0"/>
              </a:spcBef>
              <a:spcAft>
                <a:spcPts val="0"/>
              </a:spcAft>
              <a:buSzPts val="1400"/>
              <a:buChar char="○"/>
            </a:pPr>
            <a:r>
              <a:rPr lang="en"/>
              <a:t>Also I think the interface for Reserves is particularly clunky.</a:t>
            </a:r>
            <a:endParaRPr/>
          </a:p>
          <a:p>
            <a:pPr marL="914400" lvl="1" indent="-317500" algn="l" rtl="0">
              <a:spcBef>
                <a:spcPts val="0"/>
              </a:spcBef>
              <a:spcAft>
                <a:spcPts val="0"/>
              </a:spcAft>
              <a:buSzPts val="1400"/>
              <a:buChar char="○"/>
            </a:pPr>
            <a:r>
              <a:rPr lang="en"/>
              <a:t>It can be tricky to search for books on reserve by course or instructor in the OPAC. Usually that’s what the person knows, rather than the name of the book.</a:t>
            </a:r>
            <a:endParaRPr/>
          </a:p>
          <a:p>
            <a:pPr marL="457200" lvl="0" indent="-342900" algn="l" rtl="0">
              <a:spcBef>
                <a:spcPts val="0"/>
              </a:spcBef>
              <a:spcAft>
                <a:spcPts val="0"/>
              </a:spcAft>
              <a:buSzPts val="1800"/>
              <a:buChar char="●"/>
            </a:pPr>
            <a:r>
              <a:rPr lang="en"/>
              <a:t>Booking is hard to configure</a:t>
            </a:r>
            <a:endParaRPr/>
          </a:p>
          <a:p>
            <a:pPr marL="914400" lvl="1" indent="-317500" algn="l" rtl="0">
              <a:spcBef>
                <a:spcPts val="0"/>
              </a:spcBef>
              <a:spcAft>
                <a:spcPts val="0"/>
              </a:spcAft>
              <a:buSzPts val="1400"/>
              <a:buChar char="○"/>
            </a:pPr>
            <a:r>
              <a:rPr lang="en"/>
              <a:t>We currently don’t use these platforms for booking rooms – we use a SpringShare product. The Rooms booking on SIRSI was hard to figure out and very clunky. </a:t>
            </a:r>
            <a:endParaRPr/>
          </a:p>
          <a:p>
            <a:pPr marL="914400" lvl="1" indent="-317500" algn="l" rtl="0">
              <a:spcBef>
                <a:spcPts val="0"/>
              </a:spcBef>
              <a:spcAft>
                <a:spcPts val="0"/>
              </a:spcAft>
              <a:buSzPts val="1400"/>
              <a:buChar char="○"/>
            </a:pPr>
            <a:r>
              <a:rPr lang="en"/>
              <a:t>The Booking module in WF is clunky and not really useful for booking rooms (or other items). It is only really useful for recording items-in-transit.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Reporting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8" name="Google Shape;9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Reports are not intuitive or easy to learn.</a:t>
            </a:r>
            <a:endParaRPr/>
          </a:p>
          <a:p>
            <a:pPr marL="914400" lvl="1" indent="-317500" algn="l" rtl="0">
              <a:spcBef>
                <a:spcPts val="0"/>
              </a:spcBef>
              <a:spcAft>
                <a:spcPts val="0"/>
              </a:spcAft>
              <a:buSzPts val="1400"/>
              <a:buChar char="○"/>
            </a:pPr>
            <a:r>
              <a:rPr lang="en"/>
              <a:t>I would like to have a reporting/analytics product that would be easy to learn, able to combine many different categories of data and make presentable charts and tables without having to export anything to Excel.</a:t>
            </a:r>
            <a:endParaRPr/>
          </a:p>
          <a:p>
            <a:pPr marL="914400" lvl="1" indent="-317500" algn="l" rtl="0">
              <a:spcBef>
                <a:spcPts val="0"/>
              </a:spcBef>
              <a:spcAft>
                <a:spcPts val="0"/>
              </a:spcAft>
              <a:buSzPts val="1400"/>
              <a:buChar char="○"/>
            </a:pPr>
            <a:r>
              <a:rPr lang="en"/>
              <a:t>Reports are one of SIRSI Dynix’s major drawbacks. They are not intuitive to create, they often take too long to run, and the output is not often what was wanted. This is an area that is more important than it has been historically to gauge/prove usage. Creating new SIRSI Dynix reports without a detailed step by step guide are frustrating and often feel like an exercise in futility. I took a Blue Cloud training, but I don’t feel like that improved the situation much.</a:t>
            </a:r>
            <a:endParaRPr/>
          </a:p>
          <a:p>
            <a:pPr marL="914400" lvl="1" indent="-317500" algn="l" rtl="0">
              <a:spcBef>
                <a:spcPts val="0"/>
              </a:spcBef>
              <a:spcAft>
                <a:spcPts val="0"/>
              </a:spcAft>
              <a:buSzPts val="1400"/>
              <a:buChar char="○"/>
            </a:pPr>
            <a:r>
              <a:rPr lang="en"/>
              <a:t>I still mostly work with Reports in WorkFlows rather than BCA. It’s pretty clunky and not intuitive.</a:t>
            </a:r>
            <a:endParaRPr/>
          </a:p>
          <a:p>
            <a:pPr marL="914400" lvl="1" indent="-317500" algn="l" rtl="0">
              <a:spcBef>
                <a:spcPts val="0"/>
              </a:spcBef>
              <a:spcAft>
                <a:spcPts val="0"/>
              </a:spcAft>
              <a:buSzPts val="1400"/>
              <a:buChar char="○"/>
            </a:pPr>
            <a:r>
              <a:rPr lang="en"/>
              <a:t>BCA offers these features but I need a more user-friendly interface that does not take a massive amount of time to learn.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Comments: Reporting</a:t>
            </a:r>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Reports are not flexible or customizable</a:t>
            </a:r>
            <a:endParaRPr/>
          </a:p>
          <a:p>
            <a:pPr marL="914400" lvl="1" indent="-317500" algn="l" rtl="0">
              <a:spcBef>
                <a:spcPts val="0"/>
              </a:spcBef>
              <a:spcAft>
                <a:spcPts val="0"/>
              </a:spcAft>
              <a:buSzPts val="1400"/>
              <a:buChar char="○"/>
            </a:pPr>
            <a:r>
              <a:rPr lang="en"/>
              <a:t>I would like to see more flexibility to build my own reports. Even in BlueCloud, it looks as if you are stuck with the same options.</a:t>
            </a:r>
            <a:endParaRPr/>
          </a:p>
          <a:p>
            <a:pPr marL="914400" lvl="1" indent="-317500" algn="l" rtl="0">
              <a:spcBef>
                <a:spcPts val="0"/>
              </a:spcBef>
              <a:spcAft>
                <a:spcPts val="0"/>
              </a:spcAft>
              <a:buSzPts val="1400"/>
              <a:buChar char="○"/>
            </a:pPr>
            <a:r>
              <a:rPr lang="en"/>
              <a:t>The drawback of WorkFlows reports is the output. Delimited output is not always exactly as needed.</a:t>
            </a:r>
            <a:endParaRPr/>
          </a:p>
          <a:p>
            <a:pPr marL="914400" lvl="1" indent="-317500" algn="l" rtl="0">
              <a:spcBef>
                <a:spcPts val="0"/>
              </a:spcBef>
              <a:spcAft>
                <a:spcPts val="0"/>
              </a:spcAft>
              <a:buSzPts val="1400"/>
              <a:buChar char="○"/>
            </a:pPr>
            <a:r>
              <a:rPr lang="en"/>
              <a:t>Reports need to be easier to customize and edit without having to create the whole report again just to change the date. Reporting should be interactive, so that datasets can be adjusted without rebuilding the report.</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On-screen Show (16:9)</PresentationFormat>
  <Paragraphs>218</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Cambria</vt:lpstr>
      <vt:lpstr>Simple Dark</vt:lpstr>
      <vt:lpstr>LOUIS System Administrator Meeting</vt:lpstr>
      <vt:lpstr>Agenda</vt:lpstr>
      <vt:lpstr>Quick Updates</vt:lpstr>
      <vt:lpstr>Reminder: Symphony Reports Ask-Me-Anything</vt:lpstr>
      <vt:lpstr>Survey Comments</vt:lpstr>
      <vt:lpstr>Survey Comments: Course Reserves and Bookings</vt:lpstr>
      <vt:lpstr>Survey Comments: Course Reserves and Bookings</vt:lpstr>
      <vt:lpstr>Survey Comments: Reporting  </vt:lpstr>
      <vt:lpstr>Survey Comments: Reporting</vt:lpstr>
      <vt:lpstr>Survey Comments: Integration with Institutional Business Systems</vt:lpstr>
      <vt:lpstr>Survey Comments: Discovery</vt:lpstr>
      <vt:lpstr>Survey Comments: Discovery</vt:lpstr>
      <vt:lpstr>SirsiDynix Response</vt:lpstr>
      <vt:lpstr>SirsiDynix Response</vt:lpstr>
      <vt:lpstr>SirsiDynix Response</vt:lpstr>
      <vt:lpstr>SirsiDynix Response</vt:lpstr>
      <vt:lpstr>SirsiDynix Response</vt:lpstr>
      <vt:lpstr>SirsiDynix Response</vt:lpstr>
      <vt:lpstr>SirsiDynix Response</vt:lpstr>
      <vt:lpstr>SirsiDynix Response</vt:lpstr>
      <vt:lpstr>SirsiDynix Response</vt:lpstr>
      <vt:lpstr>LSP Assessment Recommendations</vt:lpstr>
      <vt:lpstr>LSP Assessment Recommendations</vt:lpstr>
      <vt:lpstr>LSP Assessment Recommendations</vt:lpstr>
      <vt:lpstr>LSP Assessment Recommendations</vt:lpstr>
      <vt:lpstr>LSP Assessment Recommendations</vt:lpstr>
      <vt:lpstr>LSP Assessment Recommendations</vt:lpstr>
      <vt:lpstr>LSP Assessment Recommendations</vt:lpstr>
      <vt:lpstr>LSP Assessment Recommendations</vt:lpstr>
      <vt:lpstr>Small group discussion</vt:lpstr>
      <vt:lpstr>Break!</vt:lpstr>
      <vt:lpstr>System Administrator Certification - Advanced</vt:lpstr>
      <vt:lpstr>System Administrator Certification - Advanced</vt:lpstr>
      <vt:lpstr>System Administrator Certification - Advanced</vt:lpstr>
      <vt:lpstr>System Administrator Certification - Advanced</vt:lpstr>
      <vt:lpstr>System Administrator Certification - Advanced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System Administrator Meeting</dc:title>
  <cp:lastModifiedBy>Mike Waugh</cp:lastModifiedBy>
  <cp:revision>1</cp:revision>
  <dcterms:modified xsi:type="dcterms:W3CDTF">2022-01-14T17:18:42Z</dcterms:modified>
</cp:coreProperties>
</file>